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41" autoAdjust="0"/>
  </p:normalViewPr>
  <p:slideViewPr>
    <p:cSldViewPr snapToGrid="0">
      <p:cViewPr varScale="1">
        <p:scale>
          <a:sx n="75" d="100"/>
          <a:sy n="75" d="100"/>
        </p:scale>
        <p:origin x="902" y="43"/>
      </p:cViewPr>
      <p:guideLst/>
    </p:cSldViewPr>
  </p:slideViewPr>
  <p:outlineViewPr>
    <p:cViewPr>
      <p:scale>
        <a:sx n="33" d="100"/>
        <a:sy n="33" d="100"/>
      </p:scale>
      <p:origin x="0" y="-1603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5D80B-26C9-485B-A380-F7DA5CC20E6A}" type="datetimeFigureOut">
              <a:rPr lang="hr-HR" smtClean="0"/>
              <a:t>19.4.2026.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F13FC7D5-13FD-4E00-A274-FBF20A242BC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08232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5D80B-26C9-485B-A380-F7DA5CC20E6A}" type="datetimeFigureOut">
              <a:rPr lang="hr-HR" smtClean="0"/>
              <a:t>19.4.2026.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13FC7D5-13FD-4E00-A274-FBF20A242BC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46666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5D80B-26C9-485B-A380-F7DA5CC20E6A}" type="datetimeFigureOut">
              <a:rPr lang="hr-HR" smtClean="0"/>
              <a:t>19.4.2026.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13FC7D5-13FD-4E00-A274-FBF20A242BCC}" type="slidenum">
              <a:rPr lang="hr-HR" smtClean="0"/>
              <a:t>‹#›</a:t>
            </a:fld>
            <a:endParaRPr lang="hr-H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492785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5D80B-26C9-485B-A380-F7DA5CC20E6A}" type="datetimeFigureOut">
              <a:rPr lang="hr-HR" smtClean="0"/>
              <a:t>19.4.2026.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13FC7D5-13FD-4E00-A274-FBF20A242BC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186103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5D80B-26C9-485B-A380-F7DA5CC20E6A}" type="datetimeFigureOut">
              <a:rPr lang="hr-HR" smtClean="0"/>
              <a:t>19.4.2026.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13FC7D5-13FD-4E00-A274-FBF20A242BCC}" type="slidenum">
              <a:rPr lang="hr-HR" smtClean="0"/>
              <a:t>‹#›</a:t>
            </a:fld>
            <a:endParaRPr lang="hr-H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701713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5D80B-26C9-485B-A380-F7DA5CC20E6A}" type="datetimeFigureOut">
              <a:rPr lang="hr-HR" smtClean="0"/>
              <a:t>19.4.2026.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13FC7D5-13FD-4E00-A274-FBF20A242BC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244710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5D80B-26C9-485B-A380-F7DA5CC20E6A}" type="datetimeFigureOut">
              <a:rPr lang="hr-HR" smtClean="0"/>
              <a:t>19.4.2026.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FC7D5-13FD-4E00-A274-FBF20A242BC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816891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5D80B-26C9-485B-A380-F7DA5CC20E6A}" type="datetimeFigureOut">
              <a:rPr lang="hr-HR" smtClean="0"/>
              <a:t>19.4.2026.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FC7D5-13FD-4E00-A274-FBF20A242BC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620395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5D80B-26C9-485B-A380-F7DA5CC20E6A}" type="datetimeFigureOut">
              <a:rPr lang="hr-HR" smtClean="0"/>
              <a:t>19.4.2026.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FC7D5-13FD-4E00-A274-FBF20A242BC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381578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5D80B-26C9-485B-A380-F7DA5CC20E6A}" type="datetimeFigureOut">
              <a:rPr lang="hr-HR" smtClean="0"/>
              <a:t>19.4.2026.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13FC7D5-13FD-4E00-A274-FBF20A242BC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214607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5D80B-26C9-485B-A380-F7DA5CC20E6A}" type="datetimeFigureOut">
              <a:rPr lang="hr-HR" smtClean="0"/>
              <a:t>19.4.2026.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13FC7D5-13FD-4E00-A274-FBF20A242BC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773405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5D80B-26C9-485B-A380-F7DA5CC20E6A}" type="datetimeFigureOut">
              <a:rPr lang="hr-HR" smtClean="0"/>
              <a:t>19.4.2026.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13FC7D5-13FD-4E00-A274-FBF20A242BC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66367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5D80B-26C9-485B-A380-F7DA5CC20E6A}" type="datetimeFigureOut">
              <a:rPr lang="hr-HR" smtClean="0"/>
              <a:t>19.4.2026.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FC7D5-13FD-4E00-A274-FBF20A242BC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63883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5D80B-26C9-485B-A380-F7DA5CC20E6A}" type="datetimeFigureOut">
              <a:rPr lang="hr-HR" smtClean="0"/>
              <a:t>19.4.2026.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FC7D5-13FD-4E00-A274-FBF20A242BC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230549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5D80B-26C9-485B-A380-F7DA5CC20E6A}" type="datetimeFigureOut">
              <a:rPr lang="hr-HR" smtClean="0"/>
              <a:t>19.4.2026.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FC7D5-13FD-4E00-A274-FBF20A242BC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185801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5D80B-26C9-485B-A380-F7DA5CC20E6A}" type="datetimeFigureOut">
              <a:rPr lang="hr-HR" smtClean="0"/>
              <a:t>19.4.2026.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13FC7D5-13FD-4E00-A274-FBF20A242BC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02699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85D80B-26C9-485B-A380-F7DA5CC20E6A}" type="datetimeFigureOut">
              <a:rPr lang="hr-HR" smtClean="0"/>
              <a:t>19.4.2026.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F13FC7D5-13FD-4E00-A274-FBF20A242BC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910961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948344-D228-EB6A-168A-8A55B4DE19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00723" y="666135"/>
            <a:ext cx="8915399" cy="2262781"/>
          </a:xfrm>
        </p:spPr>
        <p:txBody>
          <a:bodyPr>
            <a:noAutofit/>
          </a:bodyPr>
          <a:lstStyle/>
          <a:p>
            <a:pPr algn="ctr"/>
            <a:r>
              <a:rPr lang="en-GB" sz="3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History and/or imagination. Intentional formation of national continuities through historiographical narratives</a:t>
            </a:r>
            <a:endParaRPr lang="hr-HR" sz="3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2AD981-7A80-3452-DA48-0925D965E7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00723" y="3050782"/>
            <a:ext cx="8915399" cy="1126283"/>
          </a:xfrm>
        </p:spPr>
        <p:txBody>
          <a:bodyPr>
            <a:normAutofit/>
          </a:bodyPr>
          <a:lstStyle/>
          <a:p>
            <a:pPr algn="ctr"/>
            <a:r>
              <a:rPr lang="hr-HR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Petra Babić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3A02E4A7-615D-E2AE-E3FA-9319F7973427}"/>
              </a:ext>
            </a:extLst>
          </p:cNvPr>
          <p:cNvSpPr txBox="1">
            <a:spLocks/>
          </p:cNvSpPr>
          <p:nvPr/>
        </p:nvSpPr>
        <p:spPr>
          <a:xfrm>
            <a:off x="2500723" y="5883122"/>
            <a:ext cx="9144000" cy="10928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Between Ruptures and Persistence. The Question of Dis-/Continuities in the History of Southeastern Europe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hr-HR" sz="1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Faculty of Social Sciences and Humanities, University of Rijeka</a:t>
            </a:r>
            <a:r>
              <a:rPr lang="hr-HR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29</a:t>
            </a:r>
            <a:r>
              <a:rPr lang="hr-HR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1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September</a:t>
            </a:r>
            <a:r>
              <a:rPr lang="hr-HR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– 2 </a:t>
            </a:r>
            <a:r>
              <a:rPr lang="hr-HR" sz="1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October</a:t>
            </a:r>
            <a:r>
              <a:rPr lang="hr-HR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2024 </a:t>
            </a:r>
            <a:endParaRPr lang="hr-HR" sz="1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F98BCB9-2EE9-E101-835B-B7AA41A021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53864" y="4872331"/>
            <a:ext cx="5255839" cy="770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99964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E97430-2971-071C-D258-8EB3B43509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Bánk </a:t>
            </a:r>
            <a:r>
              <a:rPr lang="hr-H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Bár-Kalan/Bánk bán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1908DF-A7E0-A245-D861-DD027B81CD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04077" y="1809135"/>
            <a:ext cx="8915400" cy="3777622"/>
          </a:xfrm>
        </p:spPr>
        <p:txBody>
          <a:bodyPr>
            <a:noAutofit/>
          </a:bodyPr>
          <a:lstStyle/>
          <a:p>
            <a:r>
              <a:rPr lang="hr-HR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1213 – </a:t>
            </a:r>
            <a:r>
              <a:rPr lang="hr-HR" sz="2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hr-HR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2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assassination</a:t>
            </a:r>
            <a:r>
              <a:rPr lang="hr-HR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2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hr-HR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2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Hungarian</a:t>
            </a:r>
            <a:r>
              <a:rPr lang="hr-HR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Queen Gertrude</a:t>
            </a:r>
          </a:p>
          <a:p>
            <a:r>
              <a:rPr lang="hr-HR" sz="2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Petur</a:t>
            </a:r>
            <a:r>
              <a:rPr lang="hr-HR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hr-HR" sz="2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son</a:t>
            </a:r>
            <a:r>
              <a:rPr lang="hr-HR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2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hr-HR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2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Turoy</a:t>
            </a:r>
            <a:r>
              <a:rPr lang="hr-HR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Simon </a:t>
            </a:r>
            <a:r>
              <a:rPr lang="hr-HR" sz="2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Kacsics</a:t>
            </a:r>
            <a:r>
              <a:rPr lang="hr-HR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2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and</a:t>
            </a:r>
            <a:r>
              <a:rPr lang="hr-HR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Bánk </a:t>
            </a:r>
            <a:r>
              <a:rPr lang="hr-HR" sz="2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hr-HR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Bár-Kalan</a:t>
            </a:r>
          </a:p>
          <a:p>
            <a:r>
              <a:rPr lang="hr-HR" sz="2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Political</a:t>
            </a:r>
            <a:r>
              <a:rPr lang="hr-HR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2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dissatisfaction</a:t>
            </a:r>
            <a:r>
              <a:rPr lang="hr-HR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2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with</a:t>
            </a:r>
            <a:r>
              <a:rPr lang="hr-HR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2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hr-HR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2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King’s</a:t>
            </a:r>
            <a:r>
              <a:rPr lang="hr-HR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2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politics</a:t>
            </a:r>
            <a:r>
              <a:rPr lang="hr-HR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hr-HR" sz="2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hr-HR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Queen </a:t>
            </a:r>
            <a:r>
              <a:rPr lang="hr-HR" sz="2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was</a:t>
            </a:r>
            <a:r>
              <a:rPr lang="hr-HR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2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blamed</a:t>
            </a:r>
            <a:r>
              <a:rPr lang="hr-HR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2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because</a:t>
            </a:r>
            <a:r>
              <a:rPr lang="hr-HR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2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</a:t>
            </a:r>
            <a:r>
              <a:rPr lang="hr-HR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2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was</a:t>
            </a:r>
            <a:r>
              <a:rPr lang="hr-HR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2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thought</a:t>
            </a:r>
            <a:r>
              <a:rPr lang="hr-HR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2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that</a:t>
            </a:r>
            <a:r>
              <a:rPr lang="hr-HR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2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foreign</a:t>
            </a:r>
            <a:r>
              <a:rPr lang="hr-HR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2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nobles</a:t>
            </a:r>
            <a:r>
              <a:rPr lang="hr-HR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2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close</a:t>
            </a:r>
            <a:r>
              <a:rPr lang="hr-HR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to </a:t>
            </a:r>
            <a:r>
              <a:rPr lang="hr-HR" sz="2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her</a:t>
            </a:r>
            <a:r>
              <a:rPr lang="hr-HR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2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were</a:t>
            </a:r>
            <a:r>
              <a:rPr lang="hr-HR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2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profiting</a:t>
            </a:r>
            <a:r>
              <a:rPr lang="hr-HR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2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from</a:t>
            </a:r>
            <a:r>
              <a:rPr lang="hr-HR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2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hr-HR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2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new</a:t>
            </a:r>
            <a:r>
              <a:rPr lang="hr-HR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2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situation</a:t>
            </a:r>
            <a:endParaRPr lang="hr-HR" sz="2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hr-HR" sz="2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hr-HR" sz="2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hr-HR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2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first</a:t>
            </a:r>
            <a:r>
              <a:rPr lang="hr-HR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2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chronicles</a:t>
            </a:r>
            <a:r>
              <a:rPr lang="hr-HR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hr-HR" sz="2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politically</a:t>
            </a:r>
            <a:r>
              <a:rPr lang="hr-HR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2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motivated</a:t>
            </a:r>
            <a:r>
              <a:rPr lang="hr-HR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2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conspiracy</a:t>
            </a:r>
            <a:r>
              <a:rPr lang="hr-HR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 </a:t>
            </a:r>
            <a:r>
              <a:rPr lang="hr-HR" sz="2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hr-HR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Queen </a:t>
            </a:r>
            <a:r>
              <a:rPr lang="hr-HR" sz="2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was</a:t>
            </a:r>
            <a:r>
              <a:rPr lang="hr-HR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2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</a:t>
            </a:r>
            <a:r>
              <a:rPr lang="hr-HR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2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innocent</a:t>
            </a:r>
            <a:r>
              <a:rPr lang="hr-HR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2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victim</a:t>
            </a:r>
            <a:endParaRPr lang="hr-HR" sz="2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hr-HR" sz="2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During</a:t>
            </a:r>
            <a:r>
              <a:rPr lang="hr-HR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2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hr-HR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2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course</a:t>
            </a:r>
            <a:r>
              <a:rPr lang="hr-HR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2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hr-HR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2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hr-HR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13th </a:t>
            </a:r>
            <a:r>
              <a:rPr lang="hr-HR" sz="2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century</a:t>
            </a:r>
            <a:r>
              <a:rPr lang="hr-HR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hr-HR" sz="2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hr-HR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story </a:t>
            </a:r>
            <a:r>
              <a:rPr lang="hr-HR" sz="2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got</a:t>
            </a:r>
            <a:r>
              <a:rPr lang="hr-HR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2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embellished</a:t>
            </a:r>
            <a:r>
              <a:rPr lang="hr-HR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2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with</a:t>
            </a:r>
            <a:r>
              <a:rPr lang="hr-HR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2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additional</a:t>
            </a:r>
            <a:r>
              <a:rPr lang="hr-HR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2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details</a:t>
            </a:r>
            <a:r>
              <a:rPr lang="hr-HR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hr-HR" sz="2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e.g</a:t>
            </a:r>
            <a:r>
              <a:rPr lang="hr-HR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hr-HR" sz="2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hr-HR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2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alleged</a:t>
            </a:r>
            <a:r>
              <a:rPr lang="hr-HR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2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message</a:t>
            </a:r>
            <a:r>
              <a:rPr lang="hr-HR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2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by</a:t>
            </a:r>
            <a:r>
              <a:rPr lang="hr-HR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John, </a:t>
            </a:r>
            <a:r>
              <a:rPr lang="hr-HR" sz="2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hr-HR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2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archbishop</a:t>
            </a:r>
            <a:r>
              <a:rPr lang="hr-HR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2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hr-HR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2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Esztergom</a:t>
            </a:r>
            <a:r>
              <a:rPr lang="hr-HR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„</a:t>
            </a:r>
            <a:r>
              <a:rPr lang="it-IT" sz="2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Reginam</a:t>
            </a:r>
            <a:r>
              <a:rPr lang="it-IT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occidere </a:t>
            </a:r>
            <a:r>
              <a:rPr lang="it-IT" sz="2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nolite</a:t>
            </a:r>
            <a:r>
              <a:rPr lang="it-IT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2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timere</a:t>
            </a:r>
            <a:r>
              <a:rPr lang="it-IT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2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bonum</a:t>
            </a:r>
            <a:r>
              <a:rPr lang="it-IT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est si omnes </a:t>
            </a:r>
            <a:r>
              <a:rPr lang="it-IT" sz="2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consentiunt</a:t>
            </a:r>
            <a:r>
              <a:rPr lang="it-IT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ego non contradico</a:t>
            </a:r>
            <a:r>
              <a:rPr lang="hr-HR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”)</a:t>
            </a:r>
          </a:p>
        </p:txBody>
      </p:sp>
    </p:spTree>
    <p:extLst>
      <p:ext uri="{BB962C8B-B14F-4D97-AF65-F5344CB8AC3E}">
        <p14:creationId xmlns:p14="http://schemas.microsoft.com/office/powerpoint/2010/main" val="8995376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AABAB0-D3B0-B38E-DBFA-AAB5FC650C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0618" y="449826"/>
            <a:ext cx="9838763" cy="5958348"/>
          </a:xfrm>
        </p:spPr>
        <p:txBody>
          <a:bodyPr>
            <a:noAutofit/>
          </a:bodyPr>
          <a:lstStyle/>
          <a:p>
            <a:pPr>
              <a:spcAft>
                <a:spcPts val="1000"/>
              </a:spcAft>
            </a:pPr>
            <a:r>
              <a:rPr lang="hr-HR" sz="1900" i="1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Chronicon</a:t>
            </a:r>
            <a:r>
              <a:rPr lang="hr-HR" sz="1900" i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1900" i="1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rhythmicum</a:t>
            </a:r>
            <a:r>
              <a:rPr lang="hr-HR" sz="1900" i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1900" i="1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Austriacum</a:t>
            </a:r>
            <a:r>
              <a:rPr lang="hr-HR" sz="1900" i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1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(cca 1270.) – a </a:t>
            </a:r>
            <a:r>
              <a:rPr lang="hr-HR" sz="19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new</a:t>
            </a:r>
            <a:r>
              <a:rPr lang="hr-HR" sz="1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19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version</a:t>
            </a:r>
            <a:r>
              <a:rPr lang="hr-HR" sz="1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19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hr-HR" sz="1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19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hr-HR" sz="1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19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narrative</a:t>
            </a:r>
            <a:r>
              <a:rPr lang="hr-HR" sz="1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19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appeared</a:t>
            </a:r>
            <a:r>
              <a:rPr lang="hr-HR" sz="1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hr-HR" sz="19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hr-HR" sz="1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19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Queen’s</a:t>
            </a:r>
            <a:r>
              <a:rPr lang="hr-HR" sz="1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19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brother</a:t>
            </a:r>
            <a:r>
              <a:rPr lang="hr-HR" sz="1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19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was</a:t>
            </a:r>
            <a:r>
              <a:rPr lang="hr-HR" sz="1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19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</a:t>
            </a:r>
            <a:r>
              <a:rPr lang="hr-HR" sz="1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love </a:t>
            </a:r>
            <a:r>
              <a:rPr lang="hr-HR" sz="19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with</a:t>
            </a:r>
            <a:r>
              <a:rPr lang="hr-HR" sz="1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19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Bánk’s</a:t>
            </a:r>
            <a:r>
              <a:rPr lang="hr-HR" sz="1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19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wife</a:t>
            </a:r>
            <a:r>
              <a:rPr lang="hr-HR" sz="1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hr-HR" sz="19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and</a:t>
            </a:r>
            <a:r>
              <a:rPr lang="hr-HR" sz="1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19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raped</a:t>
            </a:r>
            <a:r>
              <a:rPr lang="hr-HR" sz="1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19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her</a:t>
            </a:r>
            <a:r>
              <a:rPr lang="hr-HR" sz="1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19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with</a:t>
            </a:r>
            <a:r>
              <a:rPr lang="hr-HR" sz="1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19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his</a:t>
            </a:r>
            <a:r>
              <a:rPr lang="hr-HR" sz="1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19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sister’s</a:t>
            </a:r>
            <a:r>
              <a:rPr lang="hr-HR" sz="1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19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help</a:t>
            </a:r>
            <a:endParaRPr lang="hr-HR" sz="19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Aft>
                <a:spcPts val="1000"/>
              </a:spcAft>
            </a:pPr>
            <a:r>
              <a:rPr lang="hr-HR" sz="19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Accepted</a:t>
            </a:r>
            <a:r>
              <a:rPr lang="hr-HR" sz="1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19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by</a:t>
            </a:r>
            <a:r>
              <a:rPr lang="hr-HR" sz="1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 </a:t>
            </a:r>
            <a:r>
              <a:rPr lang="hr-HR" sz="19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number</a:t>
            </a:r>
            <a:r>
              <a:rPr lang="hr-HR" sz="1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19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hr-HR" sz="1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19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subsequent</a:t>
            </a:r>
            <a:r>
              <a:rPr lang="hr-HR" sz="1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19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chroniclers</a:t>
            </a:r>
            <a:r>
              <a:rPr lang="hr-HR" sz="1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hr-HR" sz="1900" i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Fragmenta </a:t>
            </a:r>
            <a:r>
              <a:rPr lang="hr-HR" sz="1900" i="1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Austriaca</a:t>
            </a:r>
            <a:r>
              <a:rPr lang="hr-HR" sz="1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hr-HR" sz="1900" i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1900" i="1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Chronica</a:t>
            </a:r>
            <a:r>
              <a:rPr lang="hr-HR" sz="1900" i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1900" i="1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Austriae</a:t>
            </a:r>
            <a:r>
              <a:rPr lang="hr-HR" sz="1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hr-HR" sz="1900" i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1900" i="1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Weltchronik</a:t>
            </a:r>
            <a:r>
              <a:rPr lang="hr-HR" sz="1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hr-HR" sz="1900" i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1900" i="1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Annales</a:t>
            </a:r>
            <a:r>
              <a:rPr lang="hr-HR" sz="1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hr-HR" sz="1900" i="1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Continuatio</a:t>
            </a:r>
            <a:r>
              <a:rPr lang="hr-HR" sz="1900" i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1900" i="1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Praedicatorum</a:t>
            </a:r>
            <a:r>
              <a:rPr lang="hr-HR" sz="1900" i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1900" i="1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Vindobonensium</a:t>
            </a:r>
            <a:r>
              <a:rPr lang="hr-HR" sz="1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hr-HR" sz="1900" i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Gesta </a:t>
            </a:r>
            <a:r>
              <a:rPr lang="hr-HR" sz="1900" i="1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Hungarorum</a:t>
            </a:r>
            <a:r>
              <a:rPr lang="hr-HR" sz="1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hr-HR" sz="1900" i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1900" i="1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Chronicon</a:t>
            </a:r>
            <a:r>
              <a:rPr lang="hr-HR" sz="1900" i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1900" i="1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pictum</a:t>
            </a:r>
            <a:r>
              <a:rPr lang="hr-HR" sz="1900" i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1900" i="1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and</a:t>
            </a:r>
            <a:r>
              <a:rPr lang="hr-HR" sz="1900" i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1900" i="1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Chronica</a:t>
            </a:r>
            <a:r>
              <a:rPr lang="hr-HR" sz="1900" i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1900" i="1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Hungarorum</a:t>
            </a:r>
            <a:r>
              <a:rPr lang="hr-HR" sz="1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>
              <a:spcAft>
                <a:spcPts val="1000"/>
              </a:spcAft>
            </a:pPr>
            <a:r>
              <a:rPr lang="hr-HR" sz="1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Antonio </a:t>
            </a:r>
            <a:r>
              <a:rPr lang="hr-HR" sz="19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Bonfini</a:t>
            </a:r>
            <a:r>
              <a:rPr lang="hr-HR" sz="1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hr-HR" sz="1900" i="1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Rerum</a:t>
            </a:r>
            <a:r>
              <a:rPr lang="hr-HR" sz="1900" i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1900" i="1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Hungaricarum</a:t>
            </a:r>
            <a:r>
              <a:rPr lang="hr-HR" sz="1900" i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1900" i="1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Decades</a:t>
            </a:r>
            <a:r>
              <a:rPr lang="hr-HR" sz="1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– „</a:t>
            </a:r>
            <a:r>
              <a:rPr lang="hr-HR" sz="19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hr-HR" sz="1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19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rape</a:t>
            </a:r>
            <a:r>
              <a:rPr lang="hr-HR" sz="1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19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narrative</a:t>
            </a:r>
            <a:r>
              <a:rPr lang="hr-HR" sz="1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” </a:t>
            </a:r>
            <a:r>
              <a:rPr lang="hr-HR" sz="19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universally</a:t>
            </a:r>
            <a:r>
              <a:rPr lang="hr-HR" sz="1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19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accepted</a:t>
            </a:r>
            <a:r>
              <a:rPr lang="hr-HR" sz="1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as </a:t>
            </a:r>
            <a:r>
              <a:rPr lang="hr-HR" sz="19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hr-HR" sz="1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19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true</a:t>
            </a:r>
            <a:r>
              <a:rPr lang="hr-HR" sz="1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19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reason</a:t>
            </a:r>
            <a:r>
              <a:rPr lang="hr-HR" sz="1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for </a:t>
            </a:r>
            <a:r>
              <a:rPr lang="hr-HR" sz="19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hr-HR" sz="1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19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assassination</a:t>
            </a:r>
            <a:endParaRPr lang="hr-HR" sz="19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Aft>
                <a:spcPts val="1000"/>
              </a:spcAft>
            </a:pPr>
            <a:r>
              <a:rPr lang="hr-HR" sz="19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Historians</a:t>
            </a:r>
            <a:r>
              <a:rPr lang="hr-HR" sz="1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19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hr-HR" sz="1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19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hr-HR" sz="1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19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Enlightenment</a:t>
            </a:r>
            <a:r>
              <a:rPr lang="hr-HR" sz="1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era, </a:t>
            </a:r>
            <a:r>
              <a:rPr lang="hr-HR" sz="19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István</a:t>
            </a:r>
            <a:r>
              <a:rPr lang="hr-HR" sz="1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Katona (</a:t>
            </a:r>
            <a:r>
              <a:rPr lang="hr-HR" sz="19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Historia</a:t>
            </a:r>
            <a:r>
              <a:rPr lang="hr-HR" sz="1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19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critica</a:t>
            </a:r>
            <a:r>
              <a:rPr lang="hr-HR" sz="1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19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regum</a:t>
            </a:r>
            <a:r>
              <a:rPr lang="hr-HR" sz="1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19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Hungariae</a:t>
            </a:r>
            <a:r>
              <a:rPr lang="hr-HR" sz="1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 </a:t>
            </a:r>
            <a:r>
              <a:rPr lang="hr-HR" sz="19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and</a:t>
            </a:r>
            <a:r>
              <a:rPr lang="hr-HR" sz="1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György </a:t>
            </a:r>
            <a:r>
              <a:rPr lang="hr-HR" sz="19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Pray</a:t>
            </a:r>
            <a:r>
              <a:rPr lang="hr-HR" sz="1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it-IT" sz="1900" i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Annales </a:t>
            </a:r>
            <a:r>
              <a:rPr lang="it-IT" sz="1900" i="1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Regum</a:t>
            </a:r>
            <a:r>
              <a:rPr lang="it-IT" sz="1900" i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1900" i="1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Hungariae</a:t>
            </a:r>
            <a:r>
              <a:rPr lang="hr-HR" sz="1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 – </a:t>
            </a:r>
            <a:r>
              <a:rPr lang="hr-HR" sz="19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</a:t>
            </a:r>
            <a:r>
              <a:rPr lang="hr-HR" sz="1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19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attempt</a:t>
            </a:r>
            <a:r>
              <a:rPr lang="hr-HR" sz="1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at </a:t>
            </a:r>
            <a:r>
              <a:rPr lang="hr-HR" sz="19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discontinuation</a:t>
            </a:r>
            <a:r>
              <a:rPr lang="hr-HR" sz="1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19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hr-HR" sz="1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19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hr-HR" sz="1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19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narrative</a:t>
            </a:r>
            <a:r>
              <a:rPr lang="hr-HR" sz="1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hr-HR" sz="19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insisted</a:t>
            </a:r>
            <a:r>
              <a:rPr lang="hr-HR" sz="1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19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that</a:t>
            </a:r>
            <a:r>
              <a:rPr lang="hr-HR" sz="1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19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only</a:t>
            </a:r>
            <a:r>
              <a:rPr lang="hr-HR" sz="1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19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hr-HR" sz="1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19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information</a:t>
            </a:r>
            <a:r>
              <a:rPr lang="hr-HR" sz="1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backed</a:t>
            </a:r>
            <a:r>
              <a:rPr lang="hr-HR" sz="1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19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by</a:t>
            </a:r>
            <a:r>
              <a:rPr lang="hr-HR" sz="1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19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historical</a:t>
            </a:r>
            <a:r>
              <a:rPr lang="hr-HR" sz="1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19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sources</a:t>
            </a:r>
            <a:r>
              <a:rPr lang="hr-HR" sz="1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19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can</a:t>
            </a:r>
            <a:r>
              <a:rPr lang="hr-HR" sz="1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19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</a:t>
            </a:r>
            <a:r>
              <a:rPr lang="hr-HR" sz="1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19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claimed</a:t>
            </a:r>
            <a:r>
              <a:rPr lang="hr-HR" sz="1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as </a:t>
            </a:r>
            <a:r>
              <a:rPr lang="hr-HR" sz="19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accurate</a:t>
            </a:r>
            <a:endParaRPr lang="hr-HR" sz="19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Aft>
                <a:spcPts val="1000"/>
              </a:spcAft>
            </a:pPr>
            <a:r>
              <a:rPr lang="hr-HR" sz="1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19th </a:t>
            </a:r>
            <a:r>
              <a:rPr lang="hr-HR" sz="19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century</a:t>
            </a:r>
            <a:r>
              <a:rPr lang="hr-HR" sz="1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– </a:t>
            </a:r>
            <a:r>
              <a:rPr lang="hr-HR" sz="19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nationally</a:t>
            </a:r>
            <a:r>
              <a:rPr lang="hr-HR" sz="1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19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oriented</a:t>
            </a:r>
            <a:r>
              <a:rPr lang="hr-HR" sz="1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19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historians</a:t>
            </a:r>
            <a:r>
              <a:rPr lang="hr-HR" sz="1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hr-HR" sz="19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Mihály</a:t>
            </a:r>
            <a:r>
              <a:rPr lang="hr-HR" sz="1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19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Horváth</a:t>
            </a:r>
            <a:r>
              <a:rPr lang="hr-HR" sz="1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19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and</a:t>
            </a:r>
            <a:r>
              <a:rPr lang="hr-HR" sz="1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László </a:t>
            </a:r>
            <a:r>
              <a:rPr lang="hr-HR" sz="19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Szalay</a:t>
            </a:r>
            <a:r>
              <a:rPr lang="hr-HR" sz="1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), </a:t>
            </a:r>
            <a:r>
              <a:rPr lang="hr-HR" sz="19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insisted</a:t>
            </a:r>
            <a:r>
              <a:rPr lang="hr-HR" sz="1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on </a:t>
            </a:r>
            <a:r>
              <a:rPr lang="hr-HR" sz="19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objectivity</a:t>
            </a:r>
            <a:r>
              <a:rPr lang="hr-HR" sz="1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hr-HR" sz="19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analyzed</a:t>
            </a:r>
            <a:r>
              <a:rPr lang="hr-HR" sz="1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19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historical</a:t>
            </a:r>
            <a:r>
              <a:rPr lang="hr-HR" sz="1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19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context</a:t>
            </a:r>
            <a:r>
              <a:rPr lang="hr-HR" sz="1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hr-HR" sz="19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saw</a:t>
            </a:r>
            <a:r>
              <a:rPr lang="hr-HR" sz="1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19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political</a:t>
            </a:r>
            <a:r>
              <a:rPr lang="hr-HR" sz="1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19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reasons</a:t>
            </a:r>
            <a:r>
              <a:rPr lang="hr-HR" sz="1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as </a:t>
            </a:r>
            <a:r>
              <a:rPr lang="hr-HR" sz="19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hr-HR" sz="1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19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motivation</a:t>
            </a:r>
            <a:r>
              <a:rPr lang="hr-HR" sz="1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for </a:t>
            </a:r>
            <a:r>
              <a:rPr lang="hr-HR" sz="19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hr-HR" sz="1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19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assassination</a:t>
            </a:r>
            <a:r>
              <a:rPr lang="hr-HR" sz="1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but </a:t>
            </a:r>
            <a:r>
              <a:rPr lang="hr-HR" sz="19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also</a:t>
            </a:r>
            <a:r>
              <a:rPr lang="hr-HR" sz="1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„</a:t>
            </a:r>
            <a:r>
              <a:rPr lang="hr-HR" sz="19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squeezed</a:t>
            </a:r>
            <a:r>
              <a:rPr lang="hr-HR" sz="1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” „</a:t>
            </a:r>
            <a:r>
              <a:rPr lang="hr-HR" sz="19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hr-HR" sz="1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19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rape</a:t>
            </a:r>
            <a:r>
              <a:rPr lang="hr-HR" sz="1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19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narrative</a:t>
            </a:r>
            <a:r>
              <a:rPr lang="hr-HR" sz="1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” </a:t>
            </a:r>
            <a:r>
              <a:rPr lang="hr-HR" sz="19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into</a:t>
            </a:r>
            <a:r>
              <a:rPr lang="hr-HR" sz="1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19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their</a:t>
            </a:r>
            <a:r>
              <a:rPr lang="hr-HR" sz="1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19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texts</a:t>
            </a:r>
            <a:endParaRPr lang="hr-HR" sz="19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Aft>
                <a:spcPts val="1000"/>
              </a:spcAft>
            </a:pPr>
            <a:r>
              <a:rPr lang="hr-HR" sz="19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Insistence</a:t>
            </a:r>
            <a:r>
              <a:rPr lang="hr-HR" sz="1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on </a:t>
            </a:r>
            <a:r>
              <a:rPr lang="hr-HR" sz="19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erroneous</a:t>
            </a:r>
            <a:r>
              <a:rPr lang="hr-HR" sz="1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19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narrative</a:t>
            </a:r>
            <a:r>
              <a:rPr lang="hr-HR" sz="1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19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because</a:t>
            </a:r>
            <a:r>
              <a:rPr lang="hr-HR" sz="1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19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</a:t>
            </a:r>
            <a:r>
              <a:rPr lang="hr-HR" sz="1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19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fitted</a:t>
            </a:r>
            <a:r>
              <a:rPr lang="hr-HR" sz="1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19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hr-HR" sz="1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19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collective</a:t>
            </a:r>
            <a:r>
              <a:rPr lang="hr-HR" sz="1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19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memory</a:t>
            </a:r>
            <a:r>
              <a:rPr lang="hr-HR" sz="1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19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and</a:t>
            </a:r>
            <a:r>
              <a:rPr lang="hr-HR" sz="1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19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hr-HR" sz="1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19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current</a:t>
            </a:r>
            <a:r>
              <a:rPr lang="hr-HR" sz="1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19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political</a:t>
            </a:r>
            <a:r>
              <a:rPr lang="hr-HR" sz="1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19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circumstances</a:t>
            </a:r>
            <a:endParaRPr lang="hr-HR" sz="19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72972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E12BC8-F956-F5AA-D48A-01F710534D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Mihai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Viteazul</a:t>
            </a:r>
            <a:endParaRPr lang="hr-HR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2EFBAC-843C-A355-D9BE-82BB87EE0F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798320"/>
            <a:ext cx="8915400" cy="3777622"/>
          </a:xfrm>
        </p:spPr>
        <p:txBody>
          <a:bodyPr>
            <a:noAutofit/>
          </a:bodyPr>
          <a:lstStyle/>
          <a:p>
            <a:r>
              <a:rPr lang="hr-HR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Prince </a:t>
            </a:r>
            <a:r>
              <a:rPr lang="hr-HR" sz="2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hr-HR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2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Vallachia</a:t>
            </a:r>
            <a:r>
              <a:rPr lang="hr-HR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(1593-1601), </a:t>
            </a:r>
            <a:r>
              <a:rPr lang="hr-HR" sz="2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conquered</a:t>
            </a:r>
            <a:r>
              <a:rPr lang="hr-HR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2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Moldova</a:t>
            </a:r>
            <a:r>
              <a:rPr lang="hr-HR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2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and</a:t>
            </a:r>
            <a:r>
              <a:rPr lang="hr-HR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2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Transylvania</a:t>
            </a:r>
            <a:r>
              <a:rPr lang="hr-HR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– </a:t>
            </a:r>
            <a:r>
              <a:rPr lang="hr-HR" sz="2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ruled</a:t>
            </a:r>
            <a:r>
              <a:rPr lang="hr-HR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2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over</a:t>
            </a:r>
            <a:r>
              <a:rPr lang="hr-HR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2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all</a:t>
            </a:r>
            <a:r>
              <a:rPr lang="hr-HR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2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three</a:t>
            </a:r>
            <a:r>
              <a:rPr lang="hr-HR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2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Romanian</a:t>
            </a:r>
            <a:r>
              <a:rPr lang="hr-HR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2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provinces</a:t>
            </a:r>
            <a:r>
              <a:rPr lang="hr-HR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2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</a:t>
            </a:r>
            <a:r>
              <a:rPr lang="hr-HR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1599-1600</a:t>
            </a:r>
          </a:p>
          <a:p>
            <a:r>
              <a:rPr lang="hr-HR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17th </a:t>
            </a:r>
            <a:r>
              <a:rPr lang="hr-HR" sz="2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and</a:t>
            </a:r>
            <a:r>
              <a:rPr lang="hr-HR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18th </a:t>
            </a:r>
            <a:r>
              <a:rPr lang="hr-HR" sz="2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century</a:t>
            </a:r>
            <a:r>
              <a:rPr lang="hr-HR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2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narratives</a:t>
            </a:r>
            <a:r>
              <a:rPr lang="hr-HR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do </a:t>
            </a:r>
            <a:r>
              <a:rPr lang="hr-HR" sz="2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not</a:t>
            </a:r>
            <a:r>
              <a:rPr lang="hr-HR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2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mention</a:t>
            </a:r>
            <a:r>
              <a:rPr lang="hr-HR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2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hr-HR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2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desire</a:t>
            </a:r>
            <a:r>
              <a:rPr lang="hr-HR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for </a:t>
            </a:r>
            <a:r>
              <a:rPr lang="hr-HR" sz="2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unification</a:t>
            </a:r>
            <a:r>
              <a:rPr lang="hr-HR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2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or</a:t>
            </a:r>
            <a:r>
              <a:rPr lang="hr-HR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2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national</a:t>
            </a:r>
            <a:r>
              <a:rPr lang="hr-HR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2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consciousness</a:t>
            </a:r>
            <a:endParaRPr lang="hr-HR" sz="2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hr-HR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19th </a:t>
            </a:r>
            <a:r>
              <a:rPr lang="hr-HR" sz="2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century</a:t>
            </a:r>
            <a:r>
              <a:rPr lang="hr-HR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– </a:t>
            </a:r>
            <a:r>
              <a:rPr lang="hr-HR" sz="2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shift</a:t>
            </a:r>
            <a:r>
              <a:rPr lang="hr-HR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2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towards</a:t>
            </a:r>
            <a:r>
              <a:rPr lang="hr-HR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2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Mihai</a:t>
            </a:r>
            <a:r>
              <a:rPr lang="hr-HR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2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Viteazul</a:t>
            </a:r>
            <a:r>
              <a:rPr lang="hr-HR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as a </a:t>
            </a:r>
            <a:r>
              <a:rPr lang="hr-HR" sz="2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symbol</a:t>
            </a:r>
            <a:r>
              <a:rPr lang="hr-HR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2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hr-HR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2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Romanian</a:t>
            </a:r>
            <a:r>
              <a:rPr lang="hr-HR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2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Unification</a:t>
            </a:r>
            <a:endParaRPr lang="hr-HR" sz="2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hr-HR" sz="2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Historians</a:t>
            </a:r>
            <a:r>
              <a:rPr lang="hr-HR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Aaron Florian </a:t>
            </a:r>
            <a:r>
              <a:rPr lang="hr-HR" sz="2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and</a:t>
            </a:r>
            <a:r>
              <a:rPr lang="hr-HR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2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Nicolae</a:t>
            </a:r>
            <a:r>
              <a:rPr lang="hr-HR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2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Bălcescu</a:t>
            </a:r>
            <a:endParaRPr lang="hr-HR" sz="2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hr-HR" sz="2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Idea</a:t>
            </a:r>
            <a:r>
              <a:rPr lang="hr-HR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2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hr-HR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2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Romanian</a:t>
            </a:r>
            <a:r>
              <a:rPr lang="hr-HR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2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continuity</a:t>
            </a:r>
            <a:r>
              <a:rPr lang="hr-HR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2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from</a:t>
            </a:r>
            <a:r>
              <a:rPr lang="hr-HR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2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hr-HR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Roman </a:t>
            </a:r>
            <a:r>
              <a:rPr lang="hr-HR" sz="2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province</a:t>
            </a:r>
            <a:r>
              <a:rPr lang="hr-HR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2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hr-HR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Dacia, </a:t>
            </a:r>
            <a:r>
              <a:rPr lang="hr-HR" sz="2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over</a:t>
            </a:r>
            <a:r>
              <a:rPr lang="hr-HR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2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Mihai</a:t>
            </a:r>
            <a:r>
              <a:rPr lang="hr-HR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2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Viteazul</a:t>
            </a:r>
            <a:r>
              <a:rPr lang="hr-HR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to </a:t>
            </a:r>
            <a:r>
              <a:rPr lang="hr-HR" sz="2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hr-HR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2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desired</a:t>
            </a:r>
            <a:r>
              <a:rPr lang="hr-HR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2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unification</a:t>
            </a:r>
            <a:r>
              <a:rPr lang="hr-HR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2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</a:t>
            </a:r>
            <a:r>
              <a:rPr lang="hr-HR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2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hr-HR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19th </a:t>
            </a:r>
            <a:r>
              <a:rPr lang="hr-HR" sz="2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century</a:t>
            </a:r>
            <a:endParaRPr lang="hr-HR" sz="2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31270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DBA9A86-2182-ADB2-1FCF-ED7376E8CD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Thank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you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for </a:t>
            </a:r>
            <a:r>
              <a:rPr lang="hr-H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your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attention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!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E0E8804-95DF-EFE3-D641-21C69EDDC1A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29056035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75</TotalTime>
  <Words>432</Words>
  <Application>Microsoft Office PowerPoint</Application>
  <PresentationFormat>Widescreen</PresentationFormat>
  <Paragraphs>24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Century Gothic</vt:lpstr>
      <vt:lpstr>Wingdings 3</vt:lpstr>
      <vt:lpstr>Wisp</vt:lpstr>
      <vt:lpstr>History and/or imagination. Intentional formation of national continuities through historiographical narratives</vt:lpstr>
      <vt:lpstr>Bánk of Bár-Kalan/Bánk bán</vt:lpstr>
      <vt:lpstr>PowerPoint Presentation</vt:lpstr>
      <vt:lpstr>Mihai Viteazul</vt:lpstr>
      <vt:lpstr>Thank you for your attention!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History and/or imagination. Intentional formation of national continuities through historiographical narratives</dc:title>
  <dc:creator>Petra Babić UNICATH</dc:creator>
  <cp:lastModifiedBy>Petra Babić UNICATH</cp:lastModifiedBy>
  <cp:revision>1</cp:revision>
  <dcterms:created xsi:type="dcterms:W3CDTF">2024-09-29T18:52:13Z</dcterms:created>
  <dcterms:modified xsi:type="dcterms:W3CDTF">2026-04-19T20:29:30Z</dcterms:modified>
</cp:coreProperties>
</file>