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1" r:id="rId6"/>
    <p:sldId id="260"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82" r:id="rId25"/>
    <p:sldId id="280" r:id="rId26"/>
    <p:sldId id="279" r:id="rId27"/>
    <p:sldId id="281" r:id="rId28"/>
  </p:sldIdLst>
  <p:sldSz cx="12192000" cy="6858000"/>
  <p:notesSz cx="6858000" cy="9144000"/>
  <p:defaultTextStyle>
    <a:defPPr>
      <a:defRPr lang="en-H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ferSingleView="1">
    <p:restoredLeft sz="15621"/>
    <p:restoredTop sz="94650"/>
  </p:normalViewPr>
  <p:slideViewPr>
    <p:cSldViewPr snapToGrid="0">
      <p:cViewPr varScale="1">
        <p:scale>
          <a:sx n="115" d="100"/>
          <a:sy n="115" d="100"/>
        </p:scale>
        <p:origin x="1248" y="10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1DAF0-DE21-48E3-E95E-856E12CC038D}"/>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HR"/>
          </a:p>
        </p:txBody>
      </p:sp>
      <p:sp>
        <p:nvSpPr>
          <p:cNvPr id="3" name="Subtitle 2">
            <a:extLst>
              <a:ext uri="{FF2B5EF4-FFF2-40B4-BE49-F238E27FC236}">
                <a16:creationId xmlns:a16="http://schemas.microsoft.com/office/drawing/2014/main" id="{C3623EF7-2F33-E1BC-E369-9669FE092B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HR"/>
          </a:p>
        </p:txBody>
      </p:sp>
      <p:sp>
        <p:nvSpPr>
          <p:cNvPr id="4" name="Date Placeholder 3">
            <a:extLst>
              <a:ext uri="{FF2B5EF4-FFF2-40B4-BE49-F238E27FC236}">
                <a16:creationId xmlns:a16="http://schemas.microsoft.com/office/drawing/2014/main" id="{FE7E3536-1445-7CE1-3A94-9D6899459FED}"/>
              </a:ext>
            </a:extLst>
          </p:cNvPr>
          <p:cNvSpPr>
            <a:spLocks noGrp="1"/>
          </p:cNvSpPr>
          <p:nvPr>
            <p:ph type="dt" sz="half" idx="10"/>
          </p:nvPr>
        </p:nvSpPr>
        <p:spPr/>
        <p:txBody>
          <a:bodyPr/>
          <a:lstStyle/>
          <a:p>
            <a:fld id="{68050621-AA00-A74A-989C-B90859FE6A18}" type="datetimeFigureOut">
              <a:rPr lang="en-HR" smtClean="0"/>
              <a:t>05/22/2023</a:t>
            </a:fld>
            <a:endParaRPr lang="en-HR"/>
          </a:p>
        </p:txBody>
      </p:sp>
      <p:sp>
        <p:nvSpPr>
          <p:cNvPr id="5" name="Footer Placeholder 4">
            <a:extLst>
              <a:ext uri="{FF2B5EF4-FFF2-40B4-BE49-F238E27FC236}">
                <a16:creationId xmlns:a16="http://schemas.microsoft.com/office/drawing/2014/main" id="{FFEA0912-27E9-7968-DF52-73FAB7D7CA9F}"/>
              </a:ext>
            </a:extLst>
          </p:cNvPr>
          <p:cNvSpPr>
            <a:spLocks noGrp="1"/>
          </p:cNvSpPr>
          <p:nvPr>
            <p:ph type="ftr" sz="quarter" idx="11"/>
          </p:nvPr>
        </p:nvSpPr>
        <p:spPr/>
        <p:txBody>
          <a:bodyPr/>
          <a:lstStyle/>
          <a:p>
            <a:endParaRPr lang="en-HR"/>
          </a:p>
        </p:txBody>
      </p:sp>
      <p:sp>
        <p:nvSpPr>
          <p:cNvPr id="6" name="Slide Number Placeholder 5">
            <a:extLst>
              <a:ext uri="{FF2B5EF4-FFF2-40B4-BE49-F238E27FC236}">
                <a16:creationId xmlns:a16="http://schemas.microsoft.com/office/drawing/2014/main" id="{66F8E19B-FE3B-79E3-203F-4886FB193336}"/>
              </a:ext>
            </a:extLst>
          </p:cNvPr>
          <p:cNvSpPr>
            <a:spLocks noGrp="1"/>
          </p:cNvSpPr>
          <p:nvPr>
            <p:ph type="sldNum" sz="quarter" idx="12"/>
          </p:nvPr>
        </p:nvSpPr>
        <p:spPr/>
        <p:txBody>
          <a:bodyPr/>
          <a:lstStyle/>
          <a:p>
            <a:fld id="{2CFB9299-D307-3842-80BC-30E91543FDC1}" type="slidenum">
              <a:rPr lang="en-HR" smtClean="0"/>
              <a:t>‹#›</a:t>
            </a:fld>
            <a:endParaRPr lang="en-HR"/>
          </a:p>
        </p:txBody>
      </p:sp>
    </p:spTree>
    <p:extLst>
      <p:ext uri="{BB962C8B-B14F-4D97-AF65-F5344CB8AC3E}">
        <p14:creationId xmlns:p14="http://schemas.microsoft.com/office/powerpoint/2010/main" val="567497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BF5AC-954F-59DC-4A93-CB079C615081}"/>
              </a:ext>
            </a:extLst>
          </p:cNvPr>
          <p:cNvSpPr>
            <a:spLocks noGrp="1"/>
          </p:cNvSpPr>
          <p:nvPr>
            <p:ph type="title"/>
          </p:nvPr>
        </p:nvSpPr>
        <p:spPr/>
        <p:txBody>
          <a:bodyPr/>
          <a:lstStyle/>
          <a:p>
            <a:r>
              <a:rPr lang="en-GB"/>
              <a:t>Click to edit Master title style</a:t>
            </a:r>
            <a:endParaRPr lang="en-HR"/>
          </a:p>
        </p:txBody>
      </p:sp>
      <p:sp>
        <p:nvSpPr>
          <p:cNvPr id="3" name="Vertical Text Placeholder 2">
            <a:extLst>
              <a:ext uri="{FF2B5EF4-FFF2-40B4-BE49-F238E27FC236}">
                <a16:creationId xmlns:a16="http://schemas.microsoft.com/office/drawing/2014/main" id="{9CA1D338-C6C6-64E7-C44D-8CF1CF6751A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HR"/>
          </a:p>
        </p:txBody>
      </p:sp>
      <p:sp>
        <p:nvSpPr>
          <p:cNvPr id="4" name="Date Placeholder 3">
            <a:extLst>
              <a:ext uri="{FF2B5EF4-FFF2-40B4-BE49-F238E27FC236}">
                <a16:creationId xmlns:a16="http://schemas.microsoft.com/office/drawing/2014/main" id="{E3B85E57-6792-E586-6D3C-1BAD4A07A062}"/>
              </a:ext>
            </a:extLst>
          </p:cNvPr>
          <p:cNvSpPr>
            <a:spLocks noGrp="1"/>
          </p:cNvSpPr>
          <p:nvPr>
            <p:ph type="dt" sz="half" idx="10"/>
          </p:nvPr>
        </p:nvSpPr>
        <p:spPr/>
        <p:txBody>
          <a:bodyPr/>
          <a:lstStyle/>
          <a:p>
            <a:fld id="{68050621-AA00-A74A-989C-B90859FE6A18}" type="datetimeFigureOut">
              <a:rPr lang="en-HR" smtClean="0"/>
              <a:t>05/22/2023</a:t>
            </a:fld>
            <a:endParaRPr lang="en-HR"/>
          </a:p>
        </p:txBody>
      </p:sp>
      <p:sp>
        <p:nvSpPr>
          <p:cNvPr id="5" name="Footer Placeholder 4">
            <a:extLst>
              <a:ext uri="{FF2B5EF4-FFF2-40B4-BE49-F238E27FC236}">
                <a16:creationId xmlns:a16="http://schemas.microsoft.com/office/drawing/2014/main" id="{1FFEA2A7-8EF7-58F7-5A79-CC8DCBAD271E}"/>
              </a:ext>
            </a:extLst>
          </p:cNvPr>
          <p:cNvSpPr>
            <a:spLocks noGrp="1"/>
          </p:cNvSpPr>
          <p:nvPr>
            <p:ph type="ftr" sz="quarter" idx="11"/>
          </p:nvPr>
        </p:nvSpPr>
        <p:spPr/>
        <p:txBody>
          <a:bodyPr/>
          <a:lstStyle/>
          <a:p>
            <a:endParaRPr lang="en-HR"/>
          </a:p>
        </p:txBody>
      </p:sp>
      <p:sp>
        <p:nvSpPr>
          <p:cNvPr id="6" name="Slide Number Placeholder 5">
            <a:extLst>
              <a:ext uri="{FF2B5EF4-FFF2-40B4-BE49-F238E27FC236}">
                <a16:creationId xmlns:a16="http://schemas.microsoft.com/office/drawing/2014/main" id="{D6356FE5-03C1-019C-0077-D978D27B1196}"/>
              </a:ext>
            </a:extLst>
          </p:cNvPr>
          <p:cNvSpPr>
            <a:spLocks noGrp="1"/>
          </p:cNvSpPr>
          <p:nvPr>
            <p:ph type="sldNum" sz="quarter" idx="12"/>
          </p:nvPr>
        </p:nvSpPr>
        <p:spPr/>
        <p:txBody>
          <a:bodyPr/>
          <a:lstStyle/>
          <a:p>
            <a:fld id="{2CFB9299-D307-3842-80BC-30E91543FDC1}" type="slidenum">
              <a:rPr lang="en-HR" smtClean="0"/>
              <a:t>‹#›</a:t>
            </a:fld>
            <a:endParaRPr lang="en-HR"/>
          </a:p>
        </p:txBody>
      </p:sp>
    </p:spTree>
    <p:extLst>
      <p:ext uri="{BB962C8B-B14F-4D97-AF65-F5344CB8AC3E}">
        <p14:creationId xmlns:p14="http://schemas.microsoft.com/office/powerpoint/2010/main" val="1781632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673288-958E-8C08-A3AA-D394BE0579B2}"/>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HR"/>
          </a:p>
        </p:txBody>
      </p:sp>
      <p:sp>
        <p:nvSpPr>
          <p:cNvPr id="3" name="Vertical Text Placeholder 2">
            <a:extLst>
              <a:ext uri="{FF2B5EF4-FFF2-40B4-BE49-F238E27FC236}">
                <a16:creationId xmlns:a16="http://schemas.microsoft.com/office/drawing/2014/main" id="{7430DB1C-2575-8741-4DC7-0CF3FC67221C}"/>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HR"/>
          </a:p>
        </p:txBody>
      </p:sp>
      <p:sp>
        <p:nvSpPr>
          <p:cNvPr id="4" name="Date Placeholder 3">
            <a:extLst>
              <a:ext uri="{FF2B5EF4-FFF2-40B4-BE49-F238E27FC236}">
                <a16:creationId xmlns:a16="http://schemas.microsoft.com/office/drawing/2014/main" id="{629E3D67-FC70-A271-5AE3-6C1A5DC31B18}"/>
              </a:ext>
            </a:extLst>
          </p:cNvPr>
          <p:cNvSpPr>
            <a:spLocks noGrp="1"/>
          </p:cNvSpPr>
          <p:nvPr>
            <p:ph type="dt" sz="half" idx="10"/>
          </p:nvPr>
        </p:nvSpPr>
        <p:spPr/>
        <p:txBody>
          <a:bodyPr/>
          <a:lstStyle/>
          <a:p>
            <a:fld id="{68050621-AA00-A74A-989C-B90859FE6A18}" type="datetimeFigureOut">
              <a:rPr lang="en-HR" smtClean="0"/>
              <a:t>05/22/2023</a:t>
            </a:fld>
            <a:endParaRPr lang="en-HR"/>
          </a:p>
        </p:txBody>
      </p:sp>
      <p:sp>
        <p:nvSpPr>
          <p:cNvPr id="5" name="Footer Placeholder 4">
            <a:extLst>
              <a:ext uri="{FF2B5EF4-FFF2-40B4-BE49-F238E27FC236}">
                <a16:creationId xmlns:a16="http://schemas.microsoft.com/office/drawing/2014/main" id="{04ACAA5A-98FA-BA61-D356-2DF901EC38BF}"/>
              </a:ext>
            </a:extLst>
          </p:cNvPr>
          <p:cNvSpPr>
            <a:spLocks noGrp="1"/>
          </p:cNvSpPr>
          <p:nvPr>
            <p:ph type="ftr" sz="quarter" idx="11"/>
          </p:nvPr>
        </p:nvSpPr>
        <p:spPr/>
        <p:txBody>
          <a:bodyPr/>
          <a:lstStyle/>
          <a:p>
            <a:endParaRPr lang="en-HR"/>
          </a:p>
        </p:txBody>
      </p:sp>
      <p:sp>
        <p:nvSpPr>
          <p:cNvPr id="6" name="Slide Number Placeholder 5">
            <a:extLst>
              <a:ext uri="{FF2B5EF4-FFF2-40B4-BE49-F238E27FC236}">
                <a16:creationId xmlns:a16="http://schemas.microsoft.com/office/drawing/2014/main" id="{36350B10-CC87-9C4F-D2C3-D3D7303AD84B}"/>
              </a:ext>
            </a:extLst>
          </p:cNvPr>
          <p:cNvSpPr>
            <a:spLocks noGrp="1"/>
          </p:cNvSpPr>
          <p:nvPr>
            <p:ph type="sldNum" sz="quarter" idx="12"/>
          </p:nvPr>
        </p:nvSpPr>
        <p:spPr/>
        <p:txBody>
          <a:bodyPr/>
          <a:lstStyle/>
          <a:p>
            <a:fld id="{2CFB9299-D307-3842-80BC-30E91543FDC1}" type="slidenum">
              <a:rPr lang="en-HR" smtClean="0"/>
              <a:t>‹#›</a:t>
            </a:fld>
            <a:endParaRPr lang="en-HR"/>
          </a:p>
        </p:txBody>
      </p:sp>
    </p:spTree>
    <p:extLst>
      <p:ext uri="{BB962C8B-B14F-4D97-AF65-F5344CB8AC3E}">
        <p14:creationId xmlns:p14="http://schemas.microsoft.com/office/powerpoint/2010/main" val="4184153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7C7EC-9C3E-C0DB-6DEB-65E11ED27571}"/>
              </a:ext>
            </a:extLst>
          </p:cNvPr>
          <p:cNvSpPr>
            <a:spLocks noGrp="1"/>
          </p:cNvSpPr>
          <p:nvPr>
            <p:ph type="title"/>
          </p:nvPr>
        </p:nvSpPr>
        <p:spPr/>
        <p:txBody>
          <a:bodyPr/>
          <a:lstStyle/>
          <a:p>
            <a:r>
              <a:rPr lang="en-GB"/>
              <a:t>Click to edit Master title style</a:t>
            </a:r>
            <a:endParaRPr lang="en-HR"/>
          </a:p>
        </p:txBody>
      </p:sp>
      <p:sp>
        <p:nvSpPr>
          <p:cNvPr id="3" name="Content Placeholder 2">
            <a:extLst>
              <a:ext uri="{FF2B5EF4-FFF2-40B4-BE49-F238E27FC236}">
                <a16:creationId xmlns:a16="http://schemas.microsoft.com/office/drawing/2014/main" id="{63314062-1F4B-1E9F-9519-696E261CC0B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HR"/>
          </a:p>
        </p:txBody>
      </p:sp>
      <p:sp>
        <p:nvSpPr>
          <p:cNvPr id="4" name="Date Placeholder 3">
            <a:extLst>
              <a:ext uri="{FF2B5EF4-FFF2-40B4-BE49-F238E27FC236}">
                <a16:creationId xmlns:a16="http://schemas.microsoft.com/office/drawing/2014/main" id="{9310BB5D-1EC2-0DD4-D862-4E2B33D699F3}"/>
              </a:ext>
            </a:extLst>
          </p:cNvPr>
          <p:cNvSpPr>
            <a:spLocks noGrp="1"/>
          </p:cNvSpPr>
          <p:nvPr>
            <p:ph type="dt" sz="half" idx="10"/>
          </p:nvPr>
        </p:nvSpPr>
        <p:spPr/>
        <p:txBody>
          <a:bodyPr/>
          <a:lstStyle/>
          <a:p>
            <a:fld id="{68050621-AA00-A74A-989C-B90859FE6A18}" type="datetimeFigureOut">
              <a:rPr lang="en-HR" smtClean="0"/>
              <a:t>05/22/2023</a:t>
            </a:fld>
            <a:endParaRPr lang="en-HR"/>
          </a:p>
        </p:txBody>
      </p:sp>
      <p:sp>
        <p:nvSpPr>
          <p:cNvPr id="5" name="Footer Placeholder 4">
            <a:extLst>
              <a:ext uri="{FF2B5EF4-FFF2-40B4-BE49-F238E27FC236}">
                <a16:creationId xmlns:a16="http://schemas.microsoft.com/office/drawing/2014/main" id="{DF04E64F-A8D1-0FA3-B228-4F53D7C972AF}"/>
              </a:ext>
            </a:extLst>
          </p:cNvPr>
          <p:cNvSpPr>
            <a:spLocks noGrp="1"/>
          </p:cNvSpPr>
          <p:nvPr>
            <p:ph type="ftr" sz="quarter" idx="11"/>
          </p:nvPr>
        </p:nvSpPr>
        <p:spPr/>
        <p:txBody>
          <a:bodyPr/>
          <a:lstStyle/>
          <a:p>
            <a:endParaRPr lang="en-HR"/>
          </a:p>
        </p:txBody>
      </p:sp>
      <p:sp>
        <p:nvSpPr>
          <p:cNvPr id="6" name="Slide Number Placeholder 5">
            <a:extLst>
              <a:ext uri="{FF2B5EF4-FFF2-40B4-BE49-F238E27FC236}">
                <a16:creationId xmlns:a16="http://schemas.microsoft.com/office/drawing/2014/main" id="{5852814A-4241-3807-BB8A-14DF6811A3FE}"/>
              </a:ext>
            </a:extLst>
          </p:cNvPr>
          <p:cNvSpPr>
            <a:spLocks noGrp="1"/>
          </p:cNvSpPr>
          <p:nvPr>
            <p:ph type="sldNum" sz="quarter" idx="12"/>
          </p:nvPr>
        </p:nvSpPr>
        <p:spPr/>
        <p:txBody>
          <a:bodyPr/>
          <a:lstStyle/>
          <a:p>
            <a:fld id="{2CFB9299-D307-3842-80BC-30E91543FDC1}" type="slidenum">
              <a:rPr lang="en-HR" smtClean="0"/>
              <a:t>‹#›</a:t>
            </a:fld>
            <a:endParaRPr lang="en-HR"/>
          </a:p>
        </p:txBody>
      </p:sp>
    </p:spTree>
    <p:extLst>
      <p:ext uri="{BB962C8B-B14F-4D97-AF65-F5344CB8AC3E}">
        <p14:creationId xmlns:p14="http://schemas.microsoft.com/office/powerpoint/2010/main" val="250887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F9B94-45DF-860A-CE91-08BBD77DB5F4}"/>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HR"/>
          </a:p>
        </p:txBody>
      </p:sp>
      <p:sp>
        <p:nvSpPr>
          <p:cNvPr id="3" name="Text Placeholder 2">
            <a:extLst>
              <a:ext uri="{FF2B5EF4-FFF2-40B4-BE49-F238E27FC236}">
                <a16:creationId xmlns:a16="http://schemas.microsoft.com/office/drawing/2014/main" id="{5BA2349E-AC27-9BF0-1150-66911C1A845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21D6BBE8-056B-8A20-2001-504355D8C0C8}"/>
              </a:ext>
            </a:extLst>
          </p:cNvPr>
          <p:cNvSpPr>
            <a:spLocks noGrp="1"/>
          </p:cNvSpPr>
          <p:nvPr>
            <p:ph type="dt" sz="half" idx="10"/>
          </p:nvPr>
        </p:nvSpPr>
        <p:spPr/>
        <p:txBody>
          <a:bodyPr/>
          <a:lstStyle/>
          <a:p>
            <a:fld id="{68050621-AA00-A74A-989C-B90859FE6A18}" type="datetimeFigureOut">
              <a:rPr lang="en-HR" smtClean="0"/>
              <a:t>05/22/2023</a:t>
            </a:fld>
            <a:endParaRPr lang="en-HR"/>
          </a:p>
        </p:txBody>
      </p:sp>
      <p:sp>
        <p:nvSpPr>
          <p:cNvPr id="5" name="Footer Placeholder 4">
            <a:extLst>
              <a:ext uri="{FF2B5EF4-FFF2-40B4-BE49-F238E27FC236}">
                <a16:creationId xmlns:a16="http://schemas.microsoft.com/office/drawing/2014/main" id="{C15EC5AC-256D-C428-1076-913AEF2A1385}"/>
              </a:ext>
            </a:extLst>
          </p:cNvPr>
          <p:cNvSpPr>
            <a:spLocks noGrp="1"/>
          </p:cNvSpPr>
          <p:nvPr>
            <p:ph type="ftr" sz="quarter" idx="11"/>
          </p:nvPr>
        </p:nvSpPr>
        <p:spPr/>
        <p:txBody>
          <a:bodyPr/>
          <a:lstStyle/>
          <a:p>
            <a:endParaRPr lang="en-HR"/>
          </a:p>
        </p:txBody>
      </p:sp>
      <p:sp>
        <p:nvSpPr>
          <p:cNvPr id="6" name="Slide Number Placeholder 5">
            <a:extLst>
              <a:ext uri="{FF2B5EF4-FFF2-40B4-BE49-F238E27FC236}">
                <a16:creationId xmlns:a16="http://schemas.microsoft.com/office/drawing/2014/main" id="{F4796746-561A-308F-821D-8DD627C4EA30}"/>
              </a:ext>
            </a:extLst>
          </p:cNvPr>
          <p:cNvSpPr>
            <a:spLocks noGrp="1"/>
          </p:cNvSpPr>
          <p:nvPr>
            <p:ph type="sldNum" sz="quarter" idx="12"/>
          </p:nvPr>
        </p:nvSpPr>
        <p:spPr/>
        <p:txBody>
          <a:bodyPr/>
          <a:lstStyle/>
          <a:p>
            <a:fld id="{2CFB9299-D307-3842-80BC-30E91543FDC1}" type="slidenum">
              <a:rPr lang="en-HR" smtClean="0"/>
              <a:t>‹#›</a:t>
            </a:fld>
            <a:endParaRPr lang="en-HR"/>
          </a:p>
        </p:txBody>
      </p:sp>
    </p:spTree>
    <p:extLst>
      <p:ext uri="{BB962C8B-B14F-4D97-AF65-F5344CB8AC3E}">
        <p14:creationId xmlns:p14="http://schemas.microsoft.com/office/powerpoint/2010/main" val="3345171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CD6D9-5F13-A1A6-7E01-85C8A7CEEC9C}"/>
              </a:ext>
            </a:extLst>
          </p:cNvPr>
          <p:cNvSpPr>
            <a:spLocks noGrp="1"/>
          </p:cNvSpPr>
          <p:nvPr>
            <p:ph type="title"/>
          </p:nvPr>
        </p:nvSpPr>
        <p:spPr/>
        <p:txBody>
          <a:bodyPr/>
          <a:lstStyle/>
          <a:p>
            <a:r>
              <a:rPr lang="en-GB"/>
              <a:t>Click to edit Master title style</a:t>
            </a:r>
            <a:endParaRPr lang="en-HR"/>
          </a:p>
        </p:txBody>
      </p:sp>
      <p:sp>
        <p:nvSpPr>
          <p:cNvPr id="3" name="Content Placeholder 2">
            <a:extLst>
              <a:ext uri="{FF2B5EF4-FFF2-40B4-BE49-F238E27FC236}">
                <a16:creationId xmlns:a16="http://schemas.microsoft.com/office/drawing/2014/main" id="{ADC086A7-75D4-B717-C391-5053840F1A60}"/>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HR"/>
          </a:p>
        </p:txBody>
      </p:sp>
      <p:sp>
        <p:nvSpPr>
          <p:cNvPr id="4" name="Content Placeholder 3">
            <a:extLst>
              <a:ext uri="{FF2B5EF4-FFF2-40B4-BE49-F238E27FC236}">
                <a16:creationId xmlns:a16="http://schemas.microsoft.com/office/drawing/2014/main" id="{9C8ED19B-109C-8A1F-5B7D-3F05FC0020C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HR"/>
          </a:p>
        </p:txBody>
      </p:sp>
      <p:sp>
        <p:nvSpPr>
          <p:cNvPr id="5" name="Date Placeholder 4">
            <a:extLst>
              <a:ext uri="{FF2B5EF4-FFF2-40B4-BE49-F238E27FC236}">
                <a16:creationId xmlns:a16="http://schemas.microsoft.com/office/drawing/2014/main" id="{3188DD00-B0D4-D03C-58AC-6D15D3CCFD85}"/>
              </a:ext>
            </a:extLst>
          </p:cNvPr>
          <p:cNvSpPr>
            <a:spLocks noGrp="1"/>
          </p:cNvSpPr>
          <p:nvPr>
            <p:ph type="dt" sz="half" idx="10"/>
          </p:nvPr>
        </p:nvSpPr>
        <p:spPr/>
        <p:txBody>
          <a:bodyPr/>
          <a:lstStyle/>
          <a:p>
            <a:fld id="{68050621-AA00-A74A-989C-B90859FE6A18}" type="datetimeFigureOut">
              <a:rPr lang="en-HR" smtClean="0"/>
              <a:t>05/22/2023</a:t>
            </a:fld>
            <a:endParaRPr lang="en-HR"/>
          </a:p>
        </p:txBody>
      </p:sp>
      <p:sp>
        <p:nvSpPr>
          <p:cNvPr id="6" name="Footer Placeholder 5">
            <a:extLst>
              <a:ext uri="{FF2B5EF4-FFF2-40B4-BE49-F238E27FC236}">
                <a16:creationId xmlns:a16="http://schemas.microsoft.com/office/drawing/2014/main" id="{55CC80D9-CA8F-8B9B-04EC-B0A0AEE7396A}"/>
              </a:ext>
            </a:extLst>
          </p:cNvPr>
          <p:cNvSpPr>
            <a:spLocks noGrp="1"/>
          </p:cNvSpPr>
          <p:nvPr>
            <p:ph type="ftr" sz="quarter" idx="11"/>
          </p:nvPr>
        </p:nvSpPr>
        <p:spPr/>
        <p:txBody>
          <a:bodyPr/>
          <a:lstStyle/>
          <a:p>
            <a:endParaRPr lang="en-HR"/>
          </a:p>
        </p:txBody>
      </p:sp>
      <p:sp>
        <p:nvSpPr>
          <p:cNvPr id="7" name="Slide Number Placeholder 6">
            <a:extLst>
              <a:ext uri="{FF2B5EF4-FFF2-40B4-BE49-F238E27FC236}">
                <a16:creationId xmlns:a16="http://schemas.microsoft.com/office/drawing/2014/main" id="{8B5CBC99-6575-D575-C65A-20A66CB5736E}"/>
              </a:ext>
            </a:extLst>
          </p:cNvPr>
          <p:cNvSpPr>
            <a:spLocks noGrp="1"/>
          </p:cNvSpPr>
          <p:nvPr>
            <p:ph type="sldNum" sz="quarter" idx="12"/>
          </p:nvPr>
        </p:nvSpPr>
        <p:spPr/>
        <p:txBody>
          <a:bodyPr/>
          <a:lstStyle/>
          <a:p>
            <a:fld id="{2CFB9299-D307-3842-80BC-30E91543FDC1}" type="slidenum">
              <a:rPr lang="en-HR" smtClean="0"/>
              <a:t>‹#›</a:t>
            </a:fld>
            <a:endParaRPr lang="en-HR"/>
          </a:p>
        </p:txBody>
      </p:sp>
    </p:spTree>
    <p:extLst>
      <p:ext uri="{BB962C8B-B14F-4D97-AF65-F5344CB8AC3E}">
        <p14:creationId xmlns:p14="http://schemas.microsoft.com/office/powerpoint/2010/main" val="548627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7C7BF-EB31-2802-EF59-9AFDCD9E330F}"/>
              </a:ext>
            </a:extLst>
          </p:cNvPr>
          <p:cNvSpPr>
            <a:spLocks noGrp="1"/>
          </p:cNvSpPr>
          <p:nvPr>
            <p:ph type="title"/>
          </p:nvPr>
        </p:nvSpPr>
        <p:spPr>
          <a:xfrm>
            <a:off x="839788" y="365125"/>
            <a:ext cx="10515600" cy="1325563"/>
          </a:xfrm>
        </p:spPr>
        <p:txBody>
          <a:bodyPr/>
          <a:lstStyle/>
          <a:p>
            <a:r>
              <a:rPr lang="en-GB"/>
              <a:t>Click to edit Master title style</a:t>
            </a:r>
            <a:endParaRPr lang="en-HR"/>
          </a:p>
        </p:txBody>
      </p:sp>
      <p:sp>
        <p:nvSpPr>
          <p:cNvPr id="3" name="Text Placeholder 2">
            <a:extLst>
              <a:ext uri="{FF2B5EF4-FFF2-40B4-BE49-F238E27FC236}">
                <a16:creationId xmlns:a16="http://schemas.microsoft.com/office/drawing/2014/main" id="{2B06AF4E-798D-BC76-5CED-E1A7C29D04B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36C9A48-2C07-2AAB-6746-AC3335059B2E}"/>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HR"/>
          </a:p>
        </p:txBody>
      </p:sp>
      <p:sp>
        <p:nvSpPr>
          <p:cNvPr id="5" name="Text Placeholder 4">
            <a:extLst>
              <a:ext uri="{FF2B5EF4-FFF2-40B4-BE49-F238E27FC236}">
                <a16:creationId xmlns:a16="http://schemas.microsoft.com/office/drawing/2014/main" id="{27C89514-D364-8A0E-27AF-949984E565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207A9517-1DBF-9114-1D70-83CA966D4DA5}"/>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HR"/>
          </a:p>
        </p:txBody>
      </p:sp>
      <p:sp>
        <p:nvSpPr>
          <p:cNvPr id="7" name="Date Placeholder 6">
            <a:extLst>
              <a:ext uri="{FF2B5EF4-FFF2-40B4-BE49-F238E27FC236}">
                <a16:creationId xmlns:a16="http://schemas.microsoft.com/office/drawing/2014/main" id="{C082B27B-F906-97E2-F89D-FA84433AC6DF}"/>
              </a:ext>
            </a:extLst>
          </p:cNvPr>
          <p:cNvSpPr>
            <a:spLocks noGrp="1"/>
          </p:cNvSpPr>
          <p:nvPr>
            <p:ph type="dt" sz="half" idx="10"/>
          </p:nvPr>
        </p:nvSpPr>
        <p:spPr/>
        <p:txBody>
          <a:bodyPr/>
          <a:lstStyle/>
          <a:p>
            <a:fld id="{68050621-AA00-A74A-989C-B90859FE6A18}" type="datetimeFigureOut">
              <a:rPr lang="en-HR" smtClean="0"/>
              <a:t>05/22/2023</a:t>
            </a:fld>
            <a:endParaRPr lang="en-HR"/>
          </a:p>
        </p:txBody>
      </p:sp>
      <p:sp>
        <p:nvSpPr>
          <p:cNvPr id="8" name="Footer Placeholder 7">
            <a:extLst>
              <a:ext uri="{FF2B5EF4-FFF2-40B4-BE49-F238E27FC236}">
                <a16:creationId xmlns:a16="http://schemas.microsoft.com/office/drawing/2014/main" id="{136AB786-CEB5-993A-0371-BE5DDF230CD5}"/>
              </a:ext>
            </a:extLst>
          </p:cNvPr>
          <p:cNvSpPr>
            <a:spLocks noGrp="1"/>
          </p:cNvSpPr>
          <p:nvPr>
            <p:ph type="ftr" sz="quarter" idx="11"/>
          </p:nvPr>
        </p:nvSpPr>
        <p:spPr/>
        <p:txBody>
          <a:bodyPr/>
          <a:lstStyle/>
          <a:p>
            <a:endParaRPr lang="en-HR"/>
          </a:p>
        </p:txBody>
      </p:sp>
      <p:sp>
        <p:nvSpPr>
          <p:cNvPr id="9" name="Slide Number Placeholder 8">
            <a:extLst>
              <a:ext uri="{FF2B5EF4-FFF2-40B4-BE49-F238E27FC236}">
                <a16:creationId xmlns:a16="http://schemas.microsoft.com/office/drawing/2014/main" id="{4BB9D856-2888-A5FD-22C2-DC4CD60E1B0B}"/>
              </a:ext>
            </a:extLst>
          </p:cNvPr>
          <p:cNvSpPr>
            <a:spLocks noGrp="1"/>
          </p:cNvSpPr>
          <p:nvPr>
            <p:ph type="sldNum" sz="quarter" idx="12"/>
          </p:nvPr>
        </p:nvSpPr>
        <p:spPr/>
        <p:txBody>
          <a:bodyPr/>
          <a:lstStyle/>
          <a:p>
            <a:fld id="{2CFB9299-D307-3842-80BC-30E91543FDC1}" type="slidenum">
              <a:rPr lang="en-HR" smtClean="0"/>
              <a:t>‹#›</a:t>
            </a:fld>
            <a:endParaRPr lang="en-HR"/>
          </a:p>
        </p:txBody>
      </p:sp>
    </p:spTree>
    <p:extLst>
      <p:ext uri="{BB962C8B-B14F-4D97-AF65-F5344CB8AC3E}">
        <p14:creationId xmlns:p14="http://schemas.microsoft.com/office/powerpoint/2010/main" val="320664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124E2-9972-E3F7-4AED-A254D670383A}"/>
              </a:ext>
            </a:extLst>
          </p:cNvPr>
          <p:cNvSpPr>
            <a:spLocks noGrp="1"/>
          </p:cNvSpPr>
          <p:nvPr>
            <p:ph type="title"/>
          </p:nvPr>
        </p:nvSpPr>
        <p:spPr/>
        <p:txBody>
          <a:bodyPr/>
          <a:lstStyle/>
          <a:p>
            <a:r>
              <a:rPr lang="en-GB"/>
              <a:t>Click to edit Master title style</a:t>
            </a:r>
            <a:endParaRPr lang="en-HR"/>
          </a:p>
        </p:txBody>
      </p:sp>
      <p:sp>
        <p:nvSpPr>
          <p:cNvPr id="3" name="Date Placeholder 2">
            <a:extLst>
              <a:ext uri="{FF2B5EF4-FFF2-40B4-BE49-F238E27FC236}">
                <a16:creationId xmlns:a16="http://schemas.microsoft.com/office/drawing/2014/main" id="{47F62972-A8ED-86FB-8CA6-2D1D8958B178}"/>
              </a:ext>
            </a:extLst>
          </p:cNvPr>
          <p:cNvSpPr>
            <a:spLocks noGrp="1"/>
          </p:cNvSpPr>
          <p:nvPr>
            <p:ph type="dt" sz="half" idx="10"/>
          </p:nvPr>
        </p:nvSpPr>
        <p:spPr/>
        <p:txBody>
          <a:bodyPr/>
          <a:lstStyle/>
          <a:p>
            <a:fld id="{68050621-AA00-A74A-989C-B90859FE6A18}" type="datetimeFigureOut">
              <a:rPr lang="en-HR" smtClean="0"/>
              <a:t>05/22/2023</a:t>
            </a:fld>
            <a:endParaRPr lang="en-HR"/>
          </a:p>
        </p:txBody>
      </p:sp>
      <p:sp>
        <p:nvSpPr>
          <p:cNvPr id="4" name="Footer Placeholder 3">
            <a:extLst>
              <a:ext uri="{FF2B5EF4-FFF2-40B4-BE49-F238E27FC236}">
                <a16:creationId xmlns:a16="http://schemas.microsoft.com/office/drawing/2014/main" id="{40124942-94B5-E63A-4CD2-C9BD90B3598D}"/>
              </a:ext>
            </a:extLst>
          </p:cNvPr>
          <p:cNvSpPr>
            <a:spLocks noGrp="1"/>
          </p:cNvSpPr>
          <p:nvPr>
            <p:ph type="ftr" sz="quarter" idx="11"/>
          </p:nvPr>
        </p:nvSpPr>
        <p:spPr/>
        <p:txBody>
          <a:bodyPr/>
          <a:lstStyle/>
          <a:p>
            <a:endParaRPr lang="en-HR"/>
          </a:p>
        </p:txBody>
      </p:sp>
      <p:sp>
        <p:nvSpPr>
          <p:cNvPr id="5" name="Slide Number Placeholder 4">
            <a:extLst>
              <a:ext uri="{FF2B5EF4-FFF2-40B4-BE49-F238E27FC236}">
                <a16:creationId xmlns:a16="http://schemas.microsoft.com/office/drawing/2014/main" id="{12C64BA5-9079-CB71-470F-4180750555D9}"/>
              </a:ext>
            </a:extLst>
          </p:cNvPr>
          <p:cNvSpPr>
            <a:spLocks noGrp="1"/>
          </p:cNvSpPr>
          <p:nvPr>
            <p:ph type="sldNum" sz="quarter" idx="12"/>
          </p:nvPr>
        </p:nvSpPr>
        <p:spPr/>
        <p:txBody>
          <a:bodyPr/>
          <a:lstStyle/>
          <a:p>
            <a:fld id="{2CFB9299-D307-3842-80BC-30E91543FDC1}" type="slidenum">
              <a:rPr lang="en-HR" smtClean="0"/>
              <a:t>‹#›</a:t>
            </a:fld>
            <a:endParaRPr lang="en-HR"/>
          </a:p>
        </p:txBody>
      </p:sp>
    </p:spTree>
    <p:extLst>
      <p:ext uri="{BB962C8B-B14F-4D97-AF65-F5344CB8AC3E}">
        <p14:creationId xmlns:p14="http://schemas.microsoft.com/office/powerpoint/2010/main" val="2711611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997780-98C7-4627-03FD-9D680AACB713}"/>
              </a:ext>
            </a:extLst>
          </p:cNvPr>
          <p:cNvSpPr>
            <a:spLocks noGrp="1"/>
          </p:cNvSpPr>
          <p:nvPr>
            <p:ph type="dt" sz="half" idx="10"/>
          </p:nvPr>
        </p:nvSpPr>
        <p:spPr/>
        <p:txBody>
          <a:bodyPr/>
          <a:lstStyle/>
          <a:p>
            <a:fld id="{68050621-AA00-A74A-989C-B90859FE6A18}" type="datetimeFigureOut">
              <a:rPr lang="en-HR" smtClean="0"/>
              <a:t>05/22/2023</a:t>
            </a:fld>
            <a:endParaRPr lang="en-HR"/>
          </a:p>
        </p:txBody>
      </p:sp>
      <p:sp>
        <p:nvSpPr>
          <p:cNvPr id="3" name="Footer Placeholder 2">
            <a:extLst>
              <a:ext uri="{FF2B5EF4-FFF2-40B4-BE49-F238E27FC236}">
                <a16:creationId xmlns:a16="http://schemas.microsoft.com/office/drawing/2014/main" id="{34916DD5-72E2-EABA-204C-2D4C39122741}"/>
              </a:ext>
            </a:extLst>
          </p:cNvPr>
          <p:cNvSpPr>
            <a:spLocks noGrp="1"/>
          </p:cNvSpPr>
          <p:nvPr>
            <p:ph type="ftr" sz="quarter" idx="11"/>
          </p:nvPr>
        </p:nvSpPr>
        <p:spPr/>
        <p:txBody>
          <a:bodyPr/>
          <a:lstStyle/>
          <a:p>
            <a:endParaRPr lang="en-HR"/>
          </a:p>
        </p:txBody>
      </p:sp>
      <p:sp>
        <p:nvSpPr>
          <p:cNvPr id="4" name="Slide Number Placeholder 3">
            <a:extLst>
              <a:ext uri="{FF2B5EF4-FFF2-40B4-BE49-F238E27FC236}">
                <a16:creationId xmlns:a16="http://schemas.microsoft.com/office/drawing/2014/main" id="{729F9A9F-50C5-58A8-ADA1-03F377563F3F}"/>
              </a:ext>
            </a:extLst>
          </p:cNvPr>
          <p:cNvSpPr>
            <a:spLocks noGrp="1"/>
          </p:cNvSpPr>
          <p:nvPr>
            <p:ph type="sldNum" sz="quarter" idx="12"/>
          </p:nvPr>
        </p:nvSpPr>
        <p:spPr/>
        <p:txBody>
          <a:bodyPr/>
          <a:lstStyle/>
          <a:p>
            <a:fld id="{2CFB9299-D307-3842-80BC-30E91543FDC1}" type="slidenum">
              <a:rPr lang="en-HR" smtClean="0"/>
              <a:t>‹#›</a:t>
            </a:fld>
            <a:endParaRPr lang="en-HR"/>
          </a:p>
        </p:txBody>
      </p:sp>
    </p:spTree>
    <p:extLst>
      <p:ext uri="{BB962C8B-B14F-4D97-AF65-F5344CB8AC3E}">
        <p14:creationId xmlns:p14="http://schemas.microsoft.com/office/powerpoint/2010/main" val="1434251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D281E-6287-C65A-4A73-7391A0D5466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HR"/>
          </a:p>
        </p:txBody>
      </p:sp>
      <p:sp>
        <p:nvSpPr>
          <p:cNvPr id="3" name="Content Placeholder 2">
            <a:extLst>
              <a:ext uri="{FF2B5EF4-FFF2-40B4-BE49-F238E27FC236}">
                <a16:creationId xmlns:a16="http://schemas.microsoft.com/office/drawing/2014/main" id="{30601A98-BB9B-2E89-3424-EC5107B040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HR"/>
          </a:p>
        </p:txBody>
      </p:sp>
      <p:sp>
        <p:nvSpPr>
          <p:cNvPr id="4" name="Text Placeholder 3">
            <a:extLst>
              <a:ext uri="{FF2B5EF4-FFF2-40B4-BE49-F238E27FC236}">
                <a16:creationId xmlns:a16="http://schemas.microsoft.com/office/drawing/2014/main" id="{7E777C72-54FA-8E80-3560-ABCB02ED53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92A6C61-C665-D52F-DB5C-6186A074208A}"/>
              </a:ext>
            </a:extLst>
          </p:cNvPr>
          <p:cNvSpPr>
            <a:spLocks noGrp="1"/>
          </p:cNvSpPr>
          <p:nvPr>
            <p:ph type="dt" sz="half" idx="10"/>
          </p:nvPr>
        </p:nvSpPr>
        <p:spPr/>
        <p:txBody>
          <a:bodyPr/>
          <a:lstStyle/>
          <a:p>
            <a:fld id="{68050621-AA00-A74A-989C-B90859FE6A18}" type="datetimeFigureOut">
              <a:rPr lang="en-HR" smtClean="0"/>
              <a:t>05/22/2023</a:t>
            </a:fld>
            <a:endParaRPr lang="en-HR"/>
          </a:p>
        </p:txBody>
      </p:sp>
      <p:sp>
        <p:nvSpPr>
          <p:cNvPr id="6" name="Footer Placeholder 5">
            <a:extLst>
              <a:ext uri="{FF2B5EF4-FFF2-40B4-BE49-F238E27FC236}">
                <a16:creationId xmlns:a16="http://schemas.microsoft.com/office/drawing/2014/main" id="{C563A76A-AA8E-1CBE-F7FC-7151CBEEFB6D}"/>
              </a:ext>
            </a:extLst>
          </p:cNvPr>
          <p:cNvSpPr>
            <a:spLocks noGrp="1"/>
          </p:cNvSpPr>
          <p:nvPr>
            <p:ph type="ftr" sz="quarter" idx="11"/>
          </p:nvPr>
        </p:nvSpPr>
        <p:spPr/>
        <p:txBody>
          <a:bodyPr/>
          <a:lstStyle/>
          <a:p>
            <a:endParaRPr lang="en-HR"/>
          </a:p>
        </p:txBody>
      </p:sp>
      <p:sp>
        <p:nvSpPr>
          <p:cNvPr id="7" name="Slide Number Placeholder 6">
            <a:extLst>
              <a:ext uri="{FF2B5EF4-FFF2-40B4-BE49-F238E27FC236}">
                <a16:creationId xmlns:a16="http://schemas.microsoft.com/office/drawing/2014/main" id="{0992D8DE-68A4-620D-3FBF-44B6D3A2F8B0}"/>
              </a:ext>
            </a:extLst>
          </p:cNvPr>
          <p:cNvSpPr>
            <a:spLocks noGrp="1"/>
          </p:cNvSpPr>
          <p:nvPr>
            <p:ph type="sldNum" sz="quarter" idx="12"/>
          </p:nvPr>
        </p:nvSpPr>
        <p:spPr/>
        <p:txBody>
          <a:bodyPr/>
          <a:lstStyle/>
          <a:p>
            <a:fld id="{2CFB9299-D307-3842-80BC-30E91543FDC1}" type="slidenum">
              <a:rPr lang="en-HR" smtClean="0"/>
              <a:t>‹#›</a:t>
            </a:fld>
            <a:endParaRPr lang="en-HR"/>
          </a:p>
        </p:txBody>
      </p:sp>
    </p:spTree>
    <p:extLst>
      <p:ext uri="{BB962C8B-B14F-4D97-AF65-F5344CB8AC3E}">
        <p14:creationId xmlns:p14="http://schemas.microsoft.com/office/powerpoint/2010/main" val="1325898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E6828-7832-E8CE-F678-AD94DFBB611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HR"/>
          </a:p>
        </p:txBody>
      </p:sp>
      <p:sp>
        <p:nvSpPr>
          <p:cNvPr id="3" name="Picture Placeholder 2">
            <a:extLst>
              <a:ext uri="{FF2B5EF4-FFF2-40B4-BE49-F238E27FC236}">
                <a16:creationId xmlns:a16="http://schemas.microsoft.com/office/drawing/2014/main" id="{79FD8FDD-B2C3-698D-5229-23421F52C2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HR"/>
          </a:p>
        </p:txBody>
      </p:sp>
      <p:sp>
        <p:nvSpPr>
          <p:cNvPr id="4" name="Text Placeholder 3">
            <a:extLst>
              <a:ext uri="{FF2B5EF4-FFF2-40B4-BE49-F238E27FC236}">
                <a16:creationId xmlns:a16="http://schemas.microsoft.com/office/drawing/2014/main" id="{293CF2B1-2F6C-0127-A108-39C7030206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7E5D00E-BE10-D8E7-E072-F926C60A665D}"/>
              </a:ext>
            </a:extLst>
          </p:cNvPr>
          <p:cNvSpPr>
            <a:spLocks noGrp="1"/>
          </p:cNvSpPr>
          <p:nvPr>
            <p:ph type="dt" sz="half" idx="10"/>
          </p:nvPr>
        </p:nvSpPr>
        <p:spPr/>
        <p:txBody>
          <a:bodyPr/>
          <a:lstStyle/>
          <a:p>
            <a:fld id="{68050621-AA00-A74A-989C-B90859FE6A18}" type="datetimeFigureOut">
              <a:rPr lang="en-HR" smtClean="0"/>
              <a:t>05/22/2023</a:t>
            </a:fld>
            <a:endParaRPr lang="en-HR"/>
          </a:p>
        </p:txBody>
      </p:sp>
      <p:sp>
        <p:nvSpPr>
          <p:cNvPr id="6" name="Footer Placeholder 5">
            <a:extLst>
              <a:ext uri="{FF2B5EF4-FFF2-40B4-BE49-F238E27FC236}">
                <a16:creationId xmlns:a16="http://schemas.microsoft.com/office/drawing/2014/main" id="{B85E5838-459D-AD8E-137B-A74E6C9C5326}"/>
              </a:ext>
            </a:extLst>
          </p:cNvPr>
          <p:cNvSpPr>
            <a:spLocks noGrp="1"/>
          </p:cNvSpPr>
          <p:nvPr>
            <p:ph type="ftr" sz="quarter" idx="11"/>
          </p:nvPr>
        </p:nvSpPr>
        <p:spPr/>
        <p:txBody>
          <a:bodyPr/>
          <a:lstStyle/>
          <a:p>
            <a:endParaRPr lang="en-HR"/>
          </a:p>
        </p:txBody>
      </p:sp>
      <p:sp>
        <p:nvSpPr>
          <p:cNvPr id="7" name="Slide Number Placeholder 6">
            <a:extLst>
              <a:ext uri="{FF2B5EF4-FFF2-40B4-BE49-F238E27FC236}">
                <a16:creationId xmlns:a16="http://schemas.microsoft.com/office/drawing/2014/main" id="{FA4FA13B-8310-0475-ABE3-4BDC2AB01AB3}"/>
              </a:ext>
            </a:extLst>
          </p:cNvPr>
          <p:cNvSpPr>
            <a:spLocks noGrp="1"/>
          </p:cNvSpPr>
          <p:nvPr>
            <p:ph type="sldNum" sz="quarter" idx="12"/>
          </p:nvPr>
        </p:nvSpPr>
        <p:spPr/>
        <p:txBody>
          <a:bodyPr/>
          <a:lstStyle/>
          <a:p>
            <a:fld id="{2CFB9299-D307-3842-80BC-30E91543FDC1}" type="slidenum">
              <a:rPr lang="en-HR" smtClean="0"/>
              <a:t>‹#›</a:t>
            </a:fld>
            <a:endParaRPr lang="en-HR"/>
          </a:p>
        </p:txBody>
      </p:sp>
    </p:spTree>
    <p:extLst>
      <p:ext uri="{BB962C8B-B14F-4D97-AF65-F5344CB8AC3E}">
        <p14:creationId xmlns:p14="http://schemas.microsoft.com/office/powerpoint/2010/main" val="3052020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09D7C60-3F87-65C7-7A97-18EEB33EF0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HR"/>
          </a:p>
        </p:txBody>
      </p:sp>
      <p:sp>
        <p:nvSpPr>
          <p:cNvPr id="3" name="Text Placeholder 2">
            <a:extLst>
              <a:ext uri="{FF2B5EF4-FFF2-40B4-BE49-F238E27FC236}">
                <a16:creationId xmlns:a16="http://schemas.microsoft.com/office/drawing/2014/main" id="{1728A69D-B4DE-FDC0-4E42-BBC9E0F1F4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HR"/>
          </a:p>
        </p:txBody>
      </p:sp>
      <p:sp>
        <p:nvSpPr>
          <p:cNvPr id="4" name="Date Placeholder 3">
            <a:extLst>
              <a:ext uri="{FF2B5EF4-FFF2-40B4-BE49-F238E27FC236}">
                <a16:creationId xmlns:a16="http://schemas.microsoft.com/office/drawing/2014/main" id="{EB1E9E72-C53F-6108-D78E-8156D0B30C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050621-AA00-A74A-989C-B90859FE6A18}" type="datetimeFigureOut">
              <a:rPr lang="en-HR" smtClean="0"/>
              <a:t>05/22/2023</a:t>
            </a:fld>
            <a:endParaRPr lang="en-HR"/>
          </a:p>
        </p:txBody>
      </p:sp>
      <p:sp>
        <p:nvSpPr>
          <p:cNvPr id="5" name="Footer Placeholder 4">
            <a:extLst>
              <a:ext uri="{FF2B5EF4-FFF2-40B4-BE49-F238E27FC236}">
                <a16:creationId xmlns:a16="http://schemas.microsoft.com/office/drawing/2014/main" id="{40C7AFBC-31C4-A27E-8C65-DEFCF61E47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HR"/>
          </a:p>
        </p:txBody>
      </p:sp>
      <p:sp>
        <p:nvSpPr>
          <p:cNvPr id="6" name="Slide Number Placeholder 5">
            <a:extLst>
              <a:ext uri="{FF2B5EF4-FFF2-40B4-BE49-F238E27FC236}">
                <a16:creationId xmlns:a16="http://schemas.microsoft.com/office/drawing/2014/main" id="{99EB4DCF-13D8-45E5-E7F5-2EFEE43C5C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FB9299-D307-3842-80BC-30E91543FDC1}" type="slidenum">
              <a:rPr lang="en-HR" smtClean="0"/>
              <a:t>‹#›</a:t>
            </a:fld>
            <a:endParaRPr lang="en-HR"/>
          </a:p>
        </p:txBody>
      </p:sp>
    </p:spTree>
    <p:extLst>
      <p:ext uri="{BB962C8B-B14F-4D97-AF65-F5344CB8AC3E}">
        <p14:creationId xmlns:p14="http://schemas.microsoft.com/office/powerpoint/2010/main" val="12455392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H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4ED1E-B984-1DD2-5156-92FACBF6D59C}"/>
              </a:ext>
            </a:extLst>
          </p:cNvPr>
          <p:cNvSpPr>
            <a:spLocks noGrp="1"/>
          </p:cNvSpPr>
          <p:nvPr>
            <p:ph type="ctrTitle"/>
          </p:nvPr>
        </p:nvSpPr>
        <p:spPr>
          <a:xfrm>
            <a:off x="1524000" y="914400"/>
            <a:ext cx="9144000" cy="3060020"/>
          </a:xfrm>
        </p:spPr>
        <p:txBody>
          <a:bodyPr>
            <a:normAutofit fontScale="90000"/>
          </a:bodyPr>
          <a:lstStyle/>
          <a:p>
            <a:r>
              <a:rPr lang="en-GB" dirty="0" err="1"/>
              <a:t>Otkriće</a:t>
            </a:r>
            <a:r>
              <a:rPr lang="en-GB" dirty="0"/>
              <a:t> NBPF 3mer HOR </a:t>
            </a:r>
            <a:r>
              <a:rPr lang="en-GB" dirty="0" err="1"/>
              <a:t>genomske</a:t>
            </a:r>
            <a:r>
              <a:rPr lang="en-GB" dirty="0"/>
              <a:t> </a:t>
            </a:r>
            <a:r>
              <a:rPr lang="en-GB" dirty="0" err="1"/>
              <a:t>simetrije</a:t>
            </a:r>
            <a:r>
              <a:rPr lang="en-GB" dirty="0"/>
              <a:t> za </a:t>
            </a:r>
            <a:r>
              <a:rPr lang="en-GB" dirty="0" err="1"/>
              <a:t>razvoj</a:t>
            </a:r>
            <a:r>
              <a:rPr lang="en-GB" dirty="0"/>
              <a:t> </a:t>
            </a:r>
            <a:r>
              <a:rPr lang="en-GB" dirty="0" err="1"/>
              <a:t>kognitivnih</a:t>
            </a:r>
            <a:r>
              <a:rPr lang="en-GB" dirty="0"/>
              <a:t> </a:t>
            </a:r>
            <a:r>
              <a:rPr lang="en-GB" dirty="0" err="1"/>
              <a:t>sposobnosti</a:t>
            </a:r>
            <a:r>
              <a:rPr lang="en-GB" dirty="0"/>
              <a:t> </a:t>
            </a:r>
            <a:r>
              <a:rPr lang="en-GB" dirty="0" err="1"/>
              <a:t>čovjeka</a:t>
            </a:r>
            <a:r>
              <a:rPr lang="en-GB" dirty="0"/>
              <a:t>, </a:t>
            </a:r>
            <a:r>
              <a:rPr lang="en-GB" dirty="0" err="1"/>
              <a:t>neandertalca</a:t>
            </a:r>
            <a:r>
              <a:rPr lang="en-GB" dirty="0"/>
              <a:t> </a:t>
            </a:r>
            <a:r>
              <a:rPr lang="en-GB" dirty="0" err="1"/>
              <a:t>i</a:t>
            </a:r>
            <a:r>
              <a:rPr lang="en-GB" dirty="0"/>
              <a:t> </a:t>
            </a:r>
            <a:r>
              <a:rPr lang="en-GB" dirty="0" err="1"/>
              <a:t>čimpanze</a:t>
            </a:r>
            <a:endParaRPr lang="en-HR" dirty="0"/>
          </a:p>
        </p:txBody>
      </p:sp>
      <p:sp>
        <p:nvSpPr>
          <p:cNvPr id="3" name="Subtitle 2">
            <a:extLst>
              <a:ext uri="{FF2B5EF4-FFF2-40B4-BE49-F238E27FC236}">
                <a16:creationId xmlns:a16="http://schemas.microsoft.com/office/drawing/2014/main" id="{22702477-A923-F7DA-6E55-C151AF0D1F47}"/>
              </a:ext>
            </a:extLst>
          </p:cNvPr>
          <p:cNvSpPr>
            <a:spLocks noGrp="1"/>
          </p:cNvSpPr>
          <p:nvPr>
            <p:ph type="subTitle" idx="1"/>
          </p:nvPr>
        </p:nvSpPr>
        <p:spPr>
          <a:xfrm>
            <a:off x="29028" y="4922270"/>
            <a:ext cx="12133943" cy="1655762"/>
          </a:xfrm>
        </p:spPr>
        <p:txBody>
          <a:bodyPr>
            <a:noAutofit/>
          </a:bodyPr>
          <a:lstStyle/>
          <a:p>
            <a:r>
              <a:rPr lang="en-HR" dirty="0">
                <a:latin typeface="+mj-lt"/>
              </a:rPr>
              <a:t>Hrvatska akademija znanosti i umjetnosti</a:t>
            </a:r>
          </a:p>
          <a:p>
            <a:r>
              <a:rPr lang="en-GB" dirty="0" err="1">
                <a:effectLst/>
                <a:latin typeface="+mj-lt"/>
              </a:rPr>
              <a:t>Odbor</a:t>
            </a:r>
            <a:r>
              <a:rPr lang="en-GB" dirty="0">
                <a:effectLst/>
                <a:latin typeface="+mj-lt"/>
              </a:rPr>
              <a:t> za </a:t>
            </a:r>
            <a:r>
              <a:rPr lang="en-GB" dirty="0" err="1">
                <a:effectLst/>
                <a:latin typeface="+mj-lt"/>
              </a:rPr>
              <a:t>biološku</a:t>
            </a:r>
            <a:r>
              <a:rPr lang="en-GB" dirty="0">
                <a:effectLst/>
                <a:latin typeface="+mj-lt"/>
              </a:rPr>
              <a:t> </a:t>
            </a:r>
            <a:r>
              <a:rPr lang="en-GB" dirty="0" err="1">
                <a:effectLst/>
                <a:latin typeface="+mj-lt"/>
              </a:rPr>
              <a:t>fiziku</a:t>
            </a:r>
            <a:r>
              <a:rPr lang="en-GB" dirty="0">
                <a:effectLst/>
                <a:latin typeface="+mj-lt"/>
              </a:rPr>
              <a:t> </a:t>
            </a:r>
            <a:r>
              <a:rPr lang="en-GB" dirty="0" err="1">
                <a:effectLst/>
                <a:latin typeface="+mj-lt"/>
              </a:rPr>
              <a:t>i</a:t>
            </a:r>
            <a:r>
              <a:rPr lang="en-GB" dirty="0">
                <a:effectLst/>
                <a:latin typeface="+mj-lt"/>
              </a:rPr>
              <a:t> </a:t>
            </a:r>
            <a:r>
              <a:rPr lang="en-GB" dirty="0" err="1">
                <a:effectLst/>
                <a:latin typeface="+mj-lt"/>
              </a:rPr>
              <a:t>bioinformatiku</a:t>
            </a:r>
            <a:r>
              <a:rPr lang="en-GB" dirty="0">
                <a:effectLst/>
                <a:latin typeface="+mj-lt"/>
              </a:rPr>
              <a:t> </a:t>
            </a:r>
            <a:r>
              <a:rPr lang="en-GB" dirty="0" err="1">
                <a:effectLst/>
                <a:latin typeface="+mj-lt"/>
              </a:rPr>
              <a:t>Razreda</a:t>
            </a:r>
            <a:r>
              <a:rPr lang="en-GB" dirty="0">
                <a:effectLst/>
                <a:latin typeface="+mj-lt"/>
              </a:rPr>
              <a:t> za </a:t>
            </a:r>
            <a:r>
              <a:rPr lang="en-GB" dirty="0" err="1">
                <a:effectLst/>
                <a:latin typeface="+mj-lt"/>
              </a:rPr>
              <a:t>matematičke</a:t>
            </a:r>
            <a:r>
              <a:rPr lang="en-GB" dirty="0">
                <a:effectLst/>
                <a:latin typeface="+mj-lt"/>
              </a:rPr>
              <a:t>, </a:t>
            </a:r>
            <a:r>
              <a:rPr lang="en-GB" dirty="0" err="1">
                <a:effectLst/>
                <a:latin typeface="+mj-lt"/>
              </a:rPr>
              <a:t>fizičke</a:t>
            </a:r>
            <a:r>
              <a:rPr lang="en-GB" dirty="0">
                <a:effectLst/>
                <a:latin typeface="+mj-lt"/>
              </a:rPr>
              <a:t> </a:t>
            </a:r>
            <a:r>
              <a:rPr lang="en-GB" dirty="0" err="1">
                <a:effectLst/>
                <a:latin typeface="+mj-lt"/>
              </a:rPr>
              <a:t>i</a:t>
            </a:r>
            <a:r>
              <a:rPr lang="en-GB" dirty="0">
                <a:effectLst/>
                <a:latin typeface="+mj-lt"/>
              </a:rPr>
              <a:t> </a:t>
            </a:r>
            <a:r>
              <a:rPr lang="en-GB" dirty="0" err="1">
                <a:effectLst/>
                <a:latin typeface="+mj-lt"/>
              </a:rPr>
              <a:t>kemijske</a:t>
            </a:r>
            <a:r>
              <a:rPr lang="en-GB" dirty="0">
                <a:effectLst/>
                <a:latin typeface="+mj-lt"/>
              </a:rPr>
              <a:t> </a:t>
            </a:r>
            <a:r>
              <a:rPr lang="en-GB" dirty="0" err="1">
                <a:effectLst/>
                <a:latin typeface="+mj-lt"/>
              </a:rPr>
              <a:t>znanosti</a:t>
            </a:r>
            <a:endParaRPr lang="en-HR" dirty="0">
              <a:latin typeface="+mj-lt"/>
            </a:endParaRPr>
          </a:p>
          <a:p>
            <a:r>
              <a:rPr lang="en-HR" dirty="0">
                <a:latin typeface="+mj-lt"/>
              </a:rPr>
              <a:t>Zagreb 18. svibnja 2023.</a:t>
            </a:r>
          </a:p>
        </p:txBody>
      </p:sp>
    </p:spTree>
    <p:extLst>
      <p:ext uri="{BB962C8B-B14F-4D97-AF65-F5344CB8AC3E}">
        <p14:creationId xmlns:p14="http://schemas.microsoft.com/office/powerpoint/2010/main" val="2798883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BE7A99-8964-2759-A36E-D431B583016D}"/>
              </a:ext>
            </a:extLst>
          </p:cNvPr>
          <p:cNvSpPr>
            <a:spLocks noGrp="1"/>
          </p:cNvSpPr>
          <p:nvPr>
            <p:ph idx="1"/>
          </p:nvPr>
        </p:nvSpPr>
        <p:spPr>
          <a:xfrm>
            <a:off x="838200" y="261256"/>
            <a:ext cx="10515600" cy="6894287"/>
          </a:xfrm>
        </p:spPr>
        <p:txBody>
          <a:bodyPr>
            <a:normAutofit fontScale="92500" lnSpcReduction="20000"/>
          </a:bodyPr>
          <a:lstStyle/>
          <a:p>
            <a:pPr marL="0" indent="0" algn="just">
              <a:buNone/>
            </a:pPr>
            <a:r>
              <a:rPr lang="en-US" sz="14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 </a:t>
            </a:r>
            <a:r>
              <a:rPr lang="en-US" sz="14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Altemose</a:t>
            </a:r>
            <a:r>
              <a:rPr lang="en-US" sz="14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G.A. Logsdon, A.V. </a:t>
            </a:r>
            <a:r>
              <a:rPr lang="en-US" sz="14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Bzikadze</a:t>
            </a:r>
            <a:r>
              <a:rPr lang="en-US" sz="14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P. </a:t>
            </a:r>
            <a:r>
              <a:rPr lang="en-US" sz="14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Sidhwani</a:t>
            </a:r>
            <a:r>
              <a:rPr lang="en-US" sz="14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S.A. Langley, G.V. Caldas, S.K. Hoyt, L. </a:t>
            </a:r>
            <a:r>
              <a:rPr lang="en-US" sz="14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Uralsky</a:t>
            </a:r>
            <a:r>
              <a:rPr lang="en-US" sz="14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F.D. </a:t>
            </a:r>
            <a:r>
              <a:rPr lang="en-US" sz="14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Ryabov</a:t>
            </a:r>
            <a:r>
              <a:rPr lang="en-US" sz="14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C.J. Shew, M.E.G. </a:t>
            </a:r>
            <a:r>
              <a:rPr lang="en-US" sz="14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Sauria</a:t>
            </a:r>
            <a:r>
              <a:rPr lang="en-US" sz="14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M. Borchers. A. Gershman, A. A. </a:t>
            </a:r>
            <a:r>
              <a:rPr lang="en-US" sz="14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Mikheenko</a:t>
            </a:r>
            <a:r>
              <a:rPr lang="en-US" sz="14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V.A. </a:t>
            </a:r>
            <a:r>
              <a:rPr lang="en-US" sz="14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Shepelev</a:t>
            </a:r>
            <a:r>
              <a:rPr lang="en-US" sz="14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 </a:t>
            </a:r>
            <a:r>
              <a:rPr lang="en-US" sz="14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Dvorkina</a:t>
            </a:r>
            <a:r>
              <a:rPr lang="en-US" sz="14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O. </a:t>
            </a:r>
            <a:r>
              <a:rPr lang="en-US" sz="14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Kunyavskaya</a:t>
            </a:r>
            <a:r>
              <a:rPr lang="en-US" sz="14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M.R. </a:t>
            </a:r>
            <a:r>
              <a:rPr lang="en-US" sz="14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Vollger</a:t>
            </a:r>
            <a:r>
              <a:rPr lang="en-US" sz="14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 </a:t>
            </a:r>
            <a:r>
              <a:rPr lang="en-US" sz="14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Rhie</a:t>
            </a:r>
            <a:r>
              <a:rPr lang="en-US" sz="14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A.M. McCartney, M. Asri, R. </a:t>
            </a:r>
            <a:r>
              <a:rPr lang="en-US" sz="14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Lorig</a:t>
            </a:r>
            <a:r>
              <a:rPr lang="en-US" sz="14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-Roach, K. </a:t>
            </a:r>
            <a:r>
              <a:rPr lang="en-US" sz="14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Shafin</a:t>
            </a:r>
            <a:r>
              <a:rPr lang="en-US" sz="14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J.K. Lucas, S. </a:t>
            </a:r>
            <a:r>
              <a:rPr lang="en-US" sz="14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Aganezov</a:t>
            </a:r>
            <a:r>
              <a:rPr lang="en-US" sz="14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 Olson, L.G. de Lima, T. </a:t>
            </a:r>
            <a:r>
              <a:rPr lang="en-US" sz="14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Potapova</a:t>
            </a:r>
            <a:r>
              <a:rPr lang="en-US" sz="14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G.A. Hartley, M. </a:t>
            </a:r>
            <a:r>
              <a:rPr lang="en-US" sz="14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Haukness</a:t>
            </a:r>
            <a:r>
              <a:rPr lang="en-US" sz="14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P.Kerpedjiev</a:t>
            </a:r>
            <a:r>
              <a:rPr lang="en-US" sz="14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F. Gusev, K. </a:t>
            </a:r>
            <a:r>
              <a:rPr lang="en-US" sz="14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Tigyi</a:t>
            </a:r>
            <a:r>
              <a:rPr lang="en-US" sz="14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S. Brooks, A. Young, S. </a:t>
            </a:r>
            <a:r>
              <a:rPr lang="en-US" sz="14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Nurk</a:t>
            </a:r>
            <a:r>
              <a:rPr lang="en-US" sz="14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S. </a:t>
            </a:r>
            <a:r>
              <a:rPr lang="en-US" sz="14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Koren</a:t>
            </a:r>
            <a:r>
              <a:rPr lang="en-US" sz="14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S.R. Salama, B. Paten, E.I. </a:t>
            </a:r>
            <a:r>
              <a:rPr lang="en-US" sz="14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Rogaev</a:t>
            </a:r>
            <a:r>
              <a:rPr lang="en-US" sz="14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 Streets, G.H. </a:t>
            </a:r>
            <a:r>
              <a:rPr lang="en-US" sz="14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Karpen</a:t>
            </a:r>
            <a:r>
              <a:rPr lang="en-US" sz="14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A.F. </a:t>
            </a:r>
            <a:r>
              <a:rPr lang="en-US" sz="14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Dernburg</a:t>
            </a:r>
            <a:r>
              <a:rPr lang="en-US" sz="14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B.A. Sullivan, A.F. Straight, T.J. Wheeler, J.L. </a:t>
            </a:r>
            <a:r>
              <a:rPr lang="en-US" sz="14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Gerton</a:t>
            </a:r>
            <a:r>
              <a:rPr lang="en-US" sz="14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E.E. Eichler, A.M. </a:t>
            </a:r>
            <a:r>
              <a:rPr lang="en-US" sz="14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Phillippy</a:t>
            </a:r>
            <a:r>
              <a:rPr lang="en-US" sz="14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W. </a:t>
            </a:r>
            <a:r>
              <a:rPr lang="en-US" sz="14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Timp</a:t>
            </a:r>
            <a:r>
              <a:rPr lang="en-US" sz="14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M.Y. Dennis, R.E. </a:t>
            </a:r>
            <a:r>
              <a:rPr lang="en-US" sz="14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O՚Neill</a:t>
            </a:r>
            <a:r>
              <a:rPr lang="en-US" sz="14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J.M. Zook, M.C. Schatz, P.A. </a:t>
            </a:r>
            <a:r>
              <a:rPr lang="en-US" sz="14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Pevzner</a:t>
            </a:r>
            <a:r>
              <a:rPr lang="en-US" sz="14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M. </a:t>
            </a:r>
            <a:r>
              <a:rPr lang="en-US" sz="14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Diekhans</a:t>
            </a:r>
            <a:r>
              <a:rPr lang="en-US" sz="14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C.H. Langley, I.A. Alexandrov, K.H. </a:t>
            </a:r>
            <a:r>
              <a:rPr lang="en-US" sz="14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Miga</a:t>
            </a:r>
            <a:r>
              <a:rPr lang="en-US" sz="14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i="1" kern="100" dirty="0">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(Department of Molecular and Cell Biology, University of California, Berkley, California, USA; </a:t>
            </a:r>
            <a:r>
              <a:rPr lang="en-US" sz="1400" kern="100" dirty="0">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Department of Genome Science, University of Washington School of Medicine, Seattle, Washington, USA; Graduate Program in Bioinformatics and System Biology, University of California San Diego,  La Jolla, California, USA; Department of Biochemistry, Stanford University, Stanford, California, USA; Institute of Systems Genomics, University of Connecticut, Storrs, Connecticut, USA; MIND Institute and Department of Biochemistry and Molecular Medicine, University of California, Davis, California, USA; Department of Biology, Johns Hopkins University, Baltimore, Maryland, USA; Stowers Institute for Medical Research, Kansas City, Missouri, USA; Department of Molecular Biology and Genetics, Johns Hopkins University, Baltimore, Maryland, USA; Center for Algorithmic Biotechnology, Saint Petersburg State University, Saint Petersburg, Russia; Genome Informatics Section, Human Genome Research Institute, National Institutes of Health, Bethesda Maryland, USA; Santa Cruz Genomics Institute, University of California Santa Cruz, Santa Cruz, California, Santa Cruz, California, USA; Department of Computer Science, Johns Hopkins University, Baltimore, Maryland, USA; Department of Computer Science, University of Montana, Missoula, Montana, USA; Reservoir Genomics, Oakland, California, USA; Howard Hughes Medical Institute, Chevy Chase, Maryland, USA; NIH Intramural Sequencing Center, National Institutes of Health, Bethesda, Maryland, USA; Department of Biomolecular Engineering, University of California Santa Cruz, California, USA; Department of Psychiatry, University of Massachusetts Medical School, Worcester, Maine, USA; Faculty of Biology, Lomonosov Moscow State University, Moscow, Russia; Department of Bioengineering, University of California, Berkeley, California, USA; Chan Zuckerberg </a:t>
            </a:r>
            <a:r>
              <a:rPr lang="en-US" sz="1400" kern="100" dirty="0" err="1">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Biohub</a:t>
            </a:r>
            <a:r>
              <a:rPr lang="en-US" sz="1400" kern="100" dirty="0">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 San Francisco, USA; Institute for Quantitative Biosciences, University of California, Berkeley, California, USA; Department of Molecular Genetics and Microbiology, Duke University, Durham, North Carolina, USA; University of Kansas Medical School, Department of Biochemistry and Molecular Biology and Cancer Center, Kansas City, Kansas, USA; Department of Biomedical Engineering, Johns Hopkins University, Baltimore, Maryland, USA; Biosystems and Biomaterials Division, National Institute of Standards and Technology, Gaithersburg, Maryland, USA; Department of Computer Science and Engineering, University of California at San Diego, California, USA) - T2T Consortium</a:t>
            </a:r>
          </a:p>
          <a:p>
            <a:pPr marL="0" indent="0" algn="just">
              <a:buNone/>
            </a:pPr>
            <a:r>
              <a:rPr lang="en-US" sz="2200" kern="100" dirty="0">
                <a:effectLst/>
                <a:latin typeface="+mj-lt"/>
                <a:ea typeface="Calibri" panose="020F0502020204030204" pitchFamily="34" charset="0"/>
                <a:cs typeface="Times New Roman" panose="02020603050405020304" pitchFamily="18" charset="0"/>
              </a:rPr>
              <a:t>Complete Genomic and epigenetic maps of human centromeres, Science 376, eabl4178 (2022): </a:t>
            </a:r>
          </a:p>
          <a:p>
            <a:pPr marL="0" indent="0" algn="just">
              <a:buNone/>
            </a:pPr>
            <a:r>
              <a:rPr lang="en-US" sz="2200" kern="100" dirty="0">
                <a:effectLst/>
                <a:latin typeface="+mj-lt"/>
                <a:ea typeface="Calibri" panose="020F0502020204030204" pitchFamily="34" charset="0"/>
                <a:cs typeface="Times New Roman" panose="02020603050405020304" pitchFamily="18" charset="0"/>
              </a:rPr>
              <a:t>“Whereas some chromosomes, such as chr7, are composed almost entirely of canonical HOR units, others, such as chr 10, contain many structural variant types, with high variation in the relative frequency of these structural variants across individuals. Unlike </a:t>
            </a:r>
            <a:r>
              <a:rPr lang="en-US" sz="2200" kern="100" dirty="0" err="1">
                <a:effectLst/>
                <a:latin typeface="+mj-lt"/>
                <a:ea typeface="Calibri" panose="020F0502020204030204" pitchFamily="34" charset="0"/>
                <a:cs typeface="Times New Roman" panose="02020603050405020304" pitchFamily="18" charset="0"/>
              </a:rPr>
              <a:t>alphaSat</a:t>
            </a:r>
            <a:r>
              <a:rPr lang="en-US" sz="2200" kern="100" dirty="0">
                <a:effectLst/>
                <a:latin typeface="+mj-lt"/>
                <a:ea typeface="Calibri" panose="020F0502020204030204" pitchFamily="34" charset="0"/>
                <a:cs typeface="Times New Roman" panose="02020603050405020304" pitchFamily="18" charset="0"/>
              </a:rPr>
              <a:t>, some families such as HSat2 and HSat3 have inconsistent or unknown repeat unit lengths and often contain an irregular hierarchy or smaller repeat units. We refer to these repeat units as nested tandem repeats (NTRs), a more general term than HORs, which are composed of discrete numbers of monomers of similar lengths. To expand our ability to annotate repeat structure within assembled satellite DNA arrays, we developed </a:t>
            </a:r>
            <a:r>
              <a:rPr lang="en-US" sz="2200" kern="100" dirty="0" err="1">
                <a:effectLst/>
                <a:latin typeface="+mj-lt"/>
                <a:ea typeface="Calibri" panose="020F0502020204030204" pitchFamily="34" charset="0"/>
                <a:cs typeface="Times New Roman" panose="02020603050405020304" pitchFamily="18" charset="0"/>
              </a:rPr>
              <a:t>NTRprism</a:t>
            </a:r>
            <a:r>
              <a:rPr lang="en-US" sz="2200" kern="100" dirty="0">
                <a:effectLst/>
                <a:latin typeface="+mj-lt"/>
                <a:ea typeface="Calibri" panose="020F0502020204030204" pitchFamily="34" charset="0"/>
                <a:cs typeface="Times New Roman" panose="02020603050405020304" pitchFamily="18" charset="0"/>
              </a:rPr>
              <a:t>, an algorithm to discover and visualize satellite repeat periodicity, similar to </a:t>
            </a:r>
            <a:r>
              <a:rPr lang="en-US" sz="2200" kern="100" dirty="0">
                <a:solidFill>
                  <a:srgbClr val="FF0000"/>
                </a:solidFill>
                <a:effectLst/>
                <a:latin typeface="+mj-lt"/>
                <a:ea typeface="Calibri" panose="020F0502020204030204" pitchFamily="34" charset="0"/>
                <a:cs typeface="Times New Roman" panose="02020603050405020304" pitchFamily="18" charset="0"/>
              </a:rPr>
              <a:t>(V. </a:t>
            </a:r>
            <a:r>
              <a:rPr lang="en-US" sz="2200" kern="100" dirty="0" err="1">
                <a:solidFill>
                  <a:srgbClr val="FF0000"/>
                </a:solidFill>
                <a:effectLst/>
                <a:latin typeface="+mj-lt"/>
                <a:ea typeface="Calibri" panose="020F0502020204030204" pitchFamily="34" charset="0"/>
                <a:cs typeface="Times New Roman" panose="02020603050405020304" pitchFamily="18" charset="0"/>
              </a:rPr>
              <a:t>Paar</a:t>
            </a:r>
            <a:r>
              <a:rPr lang="en-US" sz="2200" kern="100" dirty="0">
                <a:solidFill>
                  <a:srgbClr val="FF0000"/>
                </a:solidFill>
                <a:effectLst/>
                <a:latin typeface="+mj-lt"/>
                <a:ea typeface="Calibri" panose="020F0502020204030204" pitchFamily="34" charset="0"/>
                <a:cs typeface="Times New Roman" panose="02020603050405020304" pitchFamily="18" charset="0"/>
              </a:rPr>
              <a:t>, I. </a:t>
            </a:r>
            <a:r>
              <a:rPr lang="en-US" sz="2200" kern="100" dirty="0" err="1">
                <a:solidFill>
                  <a:srgbClr val="FF0000"/>
                </a:solidFill>
                <a:effectLst/>
                <a:latin typeface="+mj-lt"/>
                <a:ea typeface="Calibri" panose="020F0502020204030204" pitchFamily="34" charset="0"/>
                <a:cs typeface="Times New Roman" panose="02020603050405020304" pitchFamily="18" charset="0"/>
              </a:rPr>
              <a:t>Basar</a:t>
            </a:r>
            <a:r>
              <a:rPr lang="en-US" sz="2200" kern="100" dirty="0">
                <a:solidFill>
                  <a:srgbClr val="FF0000"/>
                </a:solidFill>
                <a:effectLst/>
                <a:latin typeface="+mj-lt"/>
                <a:ea typeface="Calibri" panose="020F0502020204030204" pitchFamily="34" charset="0"/>
                <a:cs typeface="Times New Roman" panose="02020603050405020304" pitchFamily="18" charset="0"/>
              </a:rPr>
              <a:t>, M. </a:t>
            </a:r>
            <a:r>
              <a:rPr lang="en-US" sz="2200" kern="100" dirty="0" err="1">
                <a:solidFill>
                  <a:srgbClr val="FF0000"/>
                </a:solidFill>
                <a:effectLst/>
                <a:latin typeface="+mj-lt"/>
                <a:ea typeface="Calibri" panose="020F0502020204030204" pitchFamily="34" charset="0"/>
                <a:cs typeface="Times New Roman" panose="02020603050405020304" pitchFamily="18" charset="0"/>
              </a:rPr>
              <a:t>Rosandić</a:t>
            </a:r>
            <a:r>
              <a:rPr lang="en-US" sz="2200" kern="100" dirty="0">
                <a:solidFill>
                  <a:srgbClr val="FF0000"/>
                </a:solidFill>
                <a:effectLst/>
                <a:latin typeface="+mj-lt"/>
                <a:ea typeface="Calibri" panose="020F0502020204030204" pitchFamily="34" charset="0"/>
                <a:cs typeface="Times New Roman" panose="02020603050405020304" pitchFamily="18" charset="0"/>
              </a:rPr>
              <a:t>, M. </a:t>
            </a:r>
            <a:r>
              <a:rPr lang="en-US" sz="2200" kern="100" dirty="0" err="1">
                <a:solidFill>
                  <a:srgbClr val="FF0000"/>
                </a:solidFill>
                <a:effectLst/>
                <a:latin typeface="+mj-lt"/>
                <a:ea typeface="Calibri" panose="020F0502020204030204" pitchFamily="34" charset="0"/>
                <a:cs typeface="Times New Roman" panose="02020603050405020304" pitchFamily="18" charset="0"/>
              </a:rPr>
              <a:t>Glunčić</a:t>
            </a:r>
            <a:r>
              <a:rPr lang="en-US" sz="2200" kern="100" dirty="0">
                <a:solidFill>
                  <a:srgbClr val="FF0000"/>
                </a:solidFill>
                <a:effectLst/>
                <a:latin typeface="+mj-lt"/>
                <a:ea typeface="Calibri" panose="020F0502020204030204" pitchFamily="34" charset="0"/>
                <a:cs typeface="Times New Roman" panose="02020603050405020304" pitchFamily="18" charset="0"/>
              </a:rPr>
              <a:t>, Consensus Higher Order Repeats and Frequency of String Distributions in Human Genome, </a:t>
            </a:r>
            <a:r>
              <a:rPr lang="en-US" sz="2200" kern="100" dirty="0" err="1">
                <a:solidFill>
                  <a:srgbClr val="FF0000"/>
                </a:solidFill>
                <a:effectLst/>
                <a:latin typeface="+mj-lt"/>
                <a:ea typeface="Calibri" panose="020F0502020204030204" pitchFamily="34" charset="0"/>
                <a:cs typeface="Times New Roman" panose="02020603050405020304" pitchFamily="18" charset="0"/>
              </a:rPr>
              <a:t>Curr</a:t>
            </a:r>
            <a:r>
              <a:rPr lang="en-US" sz="2200" kern="100" dirty="0">
                <a:solidFill>
                  <a:srgbClr val="FF0000"/>
                </a:solidFill>
                <a:effectLst/>
                <a:latin typeface="+mj-lt"/>
                <a:ea typeface="Calibri" panose="020F0502020204030204" pitchFamily="34" charset="0"/>
                <a:cs typeface="Times New Roman" panose="02020603050405020304" pitchFamily="18" charset="0"/>
              </a:rPr>
              <a:t>. Genomics 8 (2007) 93-111)</a:t>
            </a:r>
            <a:r>
              <a:rPr lang="en-US" sz="2200" kern="100" dirty="0">
                <a:effectLst/>
                <a:latin typeface="+mj-lt"/>
                <a:ea typeface="Calibri" panose="020F0502020204030204" pitchFamily="34" charset="0"/>
                <a:cs typeface="Times New Roman" panose="02020603050405020304" pitchFamily="18" charset="0"/>
              </a:rPr>
              <a:t>. Using this tool, we discovered HORs in HSat1 and beta Sat arrays, as well as NTRs in multiple HSat2,3 arrays. We also applied this tool in smaller windows across individual arrays, showing that repeat periodicity can vary across an array, which is consistent with NTRs evolving and expanding hyper-locally in some cases (fig. S11).” </a:t>
            </a:r>
            <a:endParaRPr lang="en-HR" sz="2200" kern="1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052528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B3FE1-A8BA-936C-03E2-7907DA6E3937}"/>
              </a:ext>
            </a:extLst>
          </p:cNvPr>
          <p:cNvSpPr>
            <a:spLocks noGrp="1"/>
          </p:cNvSpPr>
          <p:nvPr>
            <p:ph type="title"/>
          </p:nvPr>
        </p:nvSpPr>
        <p:spPr/>
        <p:txBody>
          <a:bodyPr/>
          <a:lstStyle/>
          <a:p>
            <a:r>
              <a:rPr lang="en-GB" dirty="0" err="1"/>
              <a:t>Otkriće</a:t>
            </a:r>
            <a:r>
              <a:rPr lang="en-GB" dirty="0"/>
              <a:t> NBPF 3mer HORs</a:t>
            </a:r>
            <a:endParaRPr lang="en-HR" dirty="0"/>
          </a:p>
        </p:txBody>
      </p:sp>
      <p:sp>
        <p:nvSpPr>
          <p:cNvPr id="3" name="Content Placeholder 2">
            <a:extLst>
              <a:ext uri="{FF2B5EF4-FFF2-40B4-BE49-F238E27FC236}">
                <a16:creationId xmlns:a16="http://schemas.microsoft.com/office/drawing/2014/main" id="{642A6C50-0063-868B-9CA7-A4A8D921AE9D}"/>
              </a:ext>
            </a:extLst>
          </p:cNvPr>
          <p:cNvSpPr>
            <a:spLocks noGrp="1"/>
          </p:cNvSpPr>
          <p:nvPr>
            <p:ph idx="1"/>
          </p:nvPr>
        </p:nvSpPr>
        <p:spPr>
          <a:xfrm>
            <a:off x="838200" y="1825625"/>
            <a:ext cx="10515600" cy="4667250"/>
          </a:xfrm>
        </p:spPr>
        <p:txBody>
          <a:bodyPr>
            <a:normAutofit fontScale="25000" lnSpcReduction="20000"/>
          </a:bodyPr>
          <a:lstStyle/>
          <a:p>
            <a:pPr marL="0" indent="0">
              <a:lnSpc>
                <a:spcPct val="120000"/>
              </a:lnSpc>
              <a:spcBef>
                <a:spcPts val="0"/>
              </a:spcBef>
              <a:buNone/>
            </a:pPr>
            <a:r>
              <a:rPr lang="en-GB" sz="8000" dirty="0"/>
              <a:t>Vladimir </a:t>
            </a:r>
            <a:r>
              <a:rPr lang="en-GB" sz="8000" dirty="0" err="1"/>
              <a:t>Paar</a:t>
            </a:r>
            <a:r>
              <a:rPr lang="en-GB" sz="8000" dirty="0"/>
              <a:t>, </a:t>
            </a:r>
            <a:r>
              <a:rPr lang="en-GB" sz="8000" dirty="0" err="1"/>
              <a:t>Matko</a:t>
            </a:r>
            <a:r>
              <a:rPr lang="en-GB" sz="8000" dirty="0"/>
              <a:t> </a:t>
            </a:r>
            <a:r>
              <a:rPr lang="en-GB" sz="8000" dirty="0" err="1"/>
              <a:t>Glunčić</a:t>
            </a:r>
            <a:r>
              <a:rPr lang="en-GB" sz="8000" dirty="0"/>
              <a:t>, </a:t>
            </a:r>
            <a:r>
              <a:rPr lang="en-GB" sz="8000" dirty="0" err="1"/>
              <a:t>Marija</a:t>
            </a:r>
            <a:r>
              <a:rPr lang="en-GB" sz="8000" dirty="0"/>
              <a:t> </a:t>
            </a:r>
            <a:r>
              <a:rPr lang="en-GB" sz="8000" dirty="0" err="1"/>
              <a:t>Rosandić</a:t>
            </a:r>
            <a:r>
              <a:rPr lang="en-GB" sz="8000" dirty="0"/>
              <a:t>, Ivan </a:t>
            </a:r>
            <a:r>
              <a:rPr lang="en-GB" sz="8000" dirty="0" err="1"/>
              <a:t>Basar</a:t>
            </a:r>
            <a:r>
              <a:rPr lang="en-GB" sz="8000" dirty="0"/>
              <a:t>, Ines </a:t>
            </a:r>
            <a:r>
              <a:rPr lang="en-GB" sz="8000" dirty="0" err="1"/>
              <a:t>Vlahović</a:t>
            </a:r>
            <a:r>
              <a:rPr lang="en-GB" sz="8000" dirty="0"/>
              <a:t>:</a:t>
            </a:r>
          </a:p>
          <a:p>
            <a:pPr marL="0" indent="0">
              <a:lnSpc>
                <a:spcPct val="120000"/>
              </a:lnSpc>
              <a:spcBef>
                <a:spcPts val="0"/>
              </a:spcBef>
              <a:buNone/>
            </a:pPr>
            <a:r>
              <a:rPr lang="en-GB" sz="8000" dirty="0" err="1"/>
              <a:t>Intragene</a:t>
            </a:r>
            <a:r>
              <a:rPr lang="en-GB" sz="8000" dirty="0"/>
              <a:t> higher order repeats in neuroblastoma breakpoint family genes distinguish human from chimpanzees </a:t>
            </a:r>
          </a:p>
          <a:p>
            <a:pPr marL="0" indent="0">
              <a:lnSpc>
                <a:spcPct val="120000"/>
              </a:lnSpc>
              <a:spcBef>
                <a:spcPts val="0"/>
              </a:spcBef>
              <a:buNone/>
            </a:pPr>
            <a:r>
              <a:rPr lang="en-GB" sz="8000" dirty="0"/>
              <a:t>Molecular Biology and Evolution28, 1877-1892 (2011)</a:t>
            </a:r>
          </a:p>
          <a:p>
            <a:pPr marL="0" indent="0">
              <a:lnSpc>
                <a:spcPct val="120000"/>
              </a:lnSpc>
              <a:spcBef>
                <a:spcPts val="0"/>
              </a:spcBef>
              <a:buNone/>
            </a:pPr>
            <a:endParaRPr lang="en-GB" sz="8000" dirty="0"/>
          </a:p>
          <a:p>
            <a:pPr marL="0" indent="0">
              <a:lnSpc>
                <a:spcPct val="120000"/>
              </a:lnSpc>
              <a:spcBef>
                <a:spcPts val="0"/>
              </a:spcBef>
              <a:buNone/>
            </a:pPr>
            <a:r>
              <a:rPr lang="en-GB" sz="8000" dirty="0" err="1"/>
              <a:t>Matko</a:t>
            </a:r>
            <a:r>
              <a:rPr lang="en-GB" sz="8000" dirty="0"/>
              <a:t> </a:t>
            </a:r>
            <a:r>
              <a:rPr lang="en-GB" sz="8000" dirty="0" err="1"/>
              <a:t>Glunčić</a:t>
            </a:r>
            <a:r>
              <a:rPr lang="en-GB" sz="8000" dirty="0"/>
              <a:t>, Ines </a:t>
            </a:r>
            <a:r>
              <a:rPr lang="en-GB" sz="8000" dirty="0" err="1"/>
              <a:t>Vlahović</a:t>
            </a:r>
            <a:r>
              <a:rPr lang="en-GB" sz="8000" dirty="0"/>
              <a:t>, </a:t>
            </a:r>
            <a:r>
              <a:rPr lang="en-GB" sz="8000" dirty="0" err="1"/>
              <a:t>Marija</a:t>
            </a:r>
            <a:r>
              <a:rPr lang="en-GB" sz="8000" dirty="0"/>
              <a:t> </a:t>
            </a:r>
            <a:r>
              <a:rPr lang="en-GB" sz="8000" dirty="0" err="1"/>
              <a:t>Rosandić</a:t>
            </a:r>
            <a:r>
              <a:rPr lang="en-GB" sz="8000" dirty="0"/>
              <a:t>, Vladimir </a:t>
            </a:r>
            <a:r>
              <a:rPr lang="en-GB" sz="8000" dirty="0" err="1"/>
              <a:t>Paar</a:t>
            </a:r>
            <a:r>
              <a:rPr lang="en-GB" sz="8000" dirty="0"/>
              <a:t>: </a:t>
            </a:r>
          </a:p>
          <a:p>
            <a:pPr marL="0" indent="0">
              <a:lnSpc>
                <a:spcPct val="120000"/>
              </a:lnSpc>
              <a:spcBef>
                <a:spcPts val="0"/>
              </a:spcBef>
              <a:buNone/>
            </a:pPr>
            <a:r>
              <a:rPr lang="en-GB" sz="8000" dirty="0"/>
              <a:t>Tandemly repeated NBPF HOR copies (Olduvai triplets): Possible impact on human brain evolution </a:t>
            </a:r>
          </a:p>
          <a:p>
            <a:pPr marL="0" indent="0">
              <a:lnSpc>
                <a:spcPct val="120000"/>
              </a:lnSpc>
              <a:spcBef>
                <a:spcPts val="0"/>
              </a:spcBef>
              <a:buNone/>
            </a:pPr>
            <a:r>
              <a:rPr lang="en-GB" sz="8000" dirty="0"/>
              <a:t>Life Science Alliance 6, e202101306 (2022)</a:t>
            </a:r>
          </a:p>
          <a:p>
            <a:pPr marL="0" indent="0">
              <a:lnSpc>
                <a:spcPct val="120000"/>
              </a:lnSpc>
              <a:spcBef>
                <a:spcPts val="0"/>
              </a:spcBef>
              <a:buNone/>
            </a:pPr>
            <a:endParaRPr lang="en-GB" sz="8000" dirty="0"/>
          </a:p>
          <a:p>
            <a:pPr marL="0" indent="0">
              <a:lnSpc>
                <a:spcPct val="120000"/>
              </a:lnSpc>
              <a:spcBef>
                <a:spcPts val="0"/>
              </a:spcBef>
              <a:buNone/>
            </a:pPr>
            <a:r>
              <a:rPr lang="en-GB" sz="8000" dirty="0" err="1"/>
              <a:t>Matko</a:t>
            </a:r>
            <a:r>
              <a:rPr lang="en-GB" sz="8000" dirty="0"/>
              <a:t> </a:t>
            </a:r>
            <a:r>
              <a:rPr lang="en-GB" sz="8000" dirty="0" err="1"/>
              <a:t>Glunčić</a:t>
            </a:r>
            <a:r>
              <a:rPr lang="en-GB" sz="8000" dirty="0"/>
              <a:t>, Ines </a:t>
            </a:r>
            <a:r>
              <a:rPr lang="en-GB" sz="8000" dirty="0" err="1"/>
              <a:t>Vlahović</a:t>
            </a:r>
            <a:r>
              <a:rPr lang="en-GB" sz="8000" dirty="0"/>
              <a:t>, </a:t>
            </a:r>
            <a:r>
              <a:rPr lang="en-GB" sz="8000" dirty="0" err="1"/>
              <a:t>Marija</a:t>
            </a:r>
            <a:r>
              <a:rPr lang="en-GB" sz="8000" dirty="0"/>
              <a:t> </a:t>
            </a:r>
            <a:r>
              <a:rPr lang="en-GB" sz="8000" dirty="0" err="1"/>
              <a:t>Rosandić</a:t>
            </a:r>
            <a:r>
              <a:rPr lang="en-GB" sz="8000" dirty="0"/>
              <a:t>, Vladimir </a:t>
            </a:r>
            <a:r>
              <a:rPr lang="en-GB" sz="8000" dirty="0" err="1"/>
              <a:t>Paar</a:t>
            </a:r>
            <a:endParaRPr lang="en-GB" sz="8000" dirty="0"/>
          </a:p>
          <a:p>
            <a:pPr marL="0" indent="0">
              <a:lnSpc>
                <a:spcPct val="120000"/>
              </a:lnSpc>
              <a:spcBef>
                <a:spcPts val="0"/>
              </a:spcBef>
              <a:buNone/>
            </a:pPr>
            <a:r>
              <a:rPr lang="en-GB" sz="8000" dirty="0"/>
              <a:t>Tandemly repeated NBPF 3mer HOR copies (Olduvai triplets) in Neanderthal AltaiNea.hg19 assembly and novel tandem arrays of NBPF 3mer HOR repeats in complete T2T-CHM13 assemblies of human and chimpanzee chromosome 1</a:t>
            </a:r>
          </a:p>
          <a:p>
            <a:pPr marL="0" indent="0">
              <a:lnSpc>
                <a:spcPct val="120000"/>
              </a:lnSpc>
              <a:spcBef>
                <a:spcPts val="0"/>
              </a:spcBef>
              <a:buNone/>
            </a:pPr>
            <a:r>
              <a:rPr lang="en-GB" sz="8000" dirty="0"/>
              <a:t>Submitted for publication (2023)</a:t>
            </a:r>
          </a:p>
          <a:p>
            <a:pPr marL="0" indent="0">
              <a:lnSpc>
                <a:spcPct val="120000"/>
              </a:lnSpc>
              <a:spcBef>
                <a:spcPts val="0"/>
              </a:spcBef>
              <a:buNone/>
            </a:pPr>
            <a:endParaRPr lang="en-GB" sz="9600" dirty="0"/>
          </a:p>
          <a:p>
            <a:endParaRPr lang="en-HR" dirty="0"/>
          </a:p>
        </p:txBody>
      </p:sp>
    </p:spTree>
    <p:extLst>
      <p:ext uri="{BB962C8B-B14F-4D97-AF65-F5344CB8AC3E}">
        <p14:creationId xmlns:p14="http://schemas.microsoft.com/office/powerpoint/2010/main" val="13388928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225F9-BBCC-F5D0-3BA9-5119CCD23B0E}"/>
              </a:ext>
            </a:extLst>
          </p:cNvPr>
          <p:cNvSpPr>
            <a:spLocks noGrp="1"/>
          </p:cNvSpPr>
          <p:nvPr>
            <p:ph type="title"/>
          </p:nvPr>
        </p:nvSpPr>
        <p:spPr>
          <a:xfrm>
            <a:off x="838200" y="176439"/>
            <a:ext cx="10515600" cy="1325563"/>
          </a:xfrm>
        </p:spPr>
        <p:txBody>
          <a:bodyPr/>
          <a:lstStyle/>
          <a:p>
            <a:r>
              <a:rPr lang="en-GB" dirty="0"/>
              <a:t>HLS vs. HOR </a:t>
            </a:r>
            <a:r>
              <a:rPr lang="en-GB" dirty="0" err="1"/>
              <a:t>terminologija</a:t>
            </a:r>
            <a:endParaRPr lang="en-HR" dirty="0"/>
          </a:p>
        </p:txBody>
      </p:sp>
      <p:pic>
        <p:nvPicPr>
          <p:cNvPr id="5" name="Picture 4">
            <a:extLst>
              <a:ext uri="{FF2B5EF4-FFF2-40B4-BE49-F238E27FC236}">
                <a16:creationId xmlns:a16="http://schemas.microsoft.com/office/drawing/2014/main" id="{EE2A80C6-FDAB-D429-4505-7B987D93FE1E}"/>
              </a:ext>
            </a:extLst>
          </p:cNvPr>
          <p:cNvPicPr>
            <a:picLocks noChangeAspect="1"/>
          </p:cNvPicPr>
          <p:nvPr/>
        </p:nvPicPr>
        <p:blipFill>
          <a:blip r:embed="rId2"/>
          <a:stretch>
            <a:fillRect/>
          </a:stretch>
        </p:blipFill>
        <p:spPr>
          <a:xfrm>
            <a:off x="1886858" y="1690688"/>
            <a:ext cx="5515428" cy="4606291"/>
          </a:xfrm>
          <a:prstGeom prst="rect">
            <a:avLst/>
          </a:prstGeom>
        </p:spPr>
      </p:pic>
      <p:sp>
        <p:nvSpPr>
          <p:cNvPr id="7" name="TextBox 6">
            <a:extLst>
              <a:ext uri="{FF2B5EF4-FFF2-40B4-BE49-F238E27FC236}">
                <a16:creationId xmlns:a16="http://schemas.microsoft.com/office/drawing/2014/main" id="{54356CF7-E189-9FE8-8C88-07A3A94DF477}"/>
              </a:ext>
            </a:extLst>
          </p:cNvPr>
          <p:cNvSpPr txBox="1"/>
          <p:nvPr/>
        </p:nvSpPr>
        <p:spPr>
          <a:xfrm>
            <a:off x="8098971" y="5650648"/>
            <a:ext cx="3817257" cy="646331"/>
          </a:xfrm>
          <a:prstGeom prst="rect">
            <a:avLst/>
          </a:prstGeom>
          <a:noFill/>
        </p:spPr>
        <p:txBody>
          <a:bodyPr wrap="square">
            <a:spAutoFit/>
          </a:bodyPr>
          <a:lstStyle/>
          <a:p>
            <a:pPr marL="457200" indent="-457200">
              <a:tabLst>
                <a:tab pos="2971800" algn="ctr"/>
                <a:tab pos="5943600" algn="r"/>
              </a:tabLst>
            </a:pP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Glunčić</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Vlahović</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Rosandić</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Paar</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HR" sz="14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Times New Roman" panose="02020603050405020304" pitchFamily="18" charset="0"/>
                <a:ea typeface="Calibri" panose="020F0502020204030204" pitchFamily="34" charset="0"/>
              </a:rPr>
              <a:t>Life Science Alliance 6, e202101306</a:t>
            </a:r>
            <a:r>
              <a:rPr lang="en-HR" dirty="0">
                <a:effectLst/>
              </a:rPr>
              <a:t> </a:t>
            </a:r>
            <a:endParaRPr lang="en-HR" dirty="0"/>
          </a:p>
        </p:txBody>
      </p:sp>
    </p:spTree>
    <p:extLst>
      <p:ext uri="{BB962C8B-B14F-4D97-AF65-F5344CB8AC3E}">
        <p14:creationId xmlns:p14="http://schemas.microsoft.com/office/powerpoint/2010/main" val="14337567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0BED1-DE62-AD3C-9650-F19DAF4A49B2}"/>
              </a:ext>
            </a:extLst>
          </p:cNvPr>
          <p:cNvSpPr>
            <a:spLocks noGrp="1"/>
          </p:cNvSpPr>
          <p:nvPr>
            <p:ph type="title"/>
          </p:nvPr>
        </p:nvSpPr>
        <p:spPr>
          <a:xfrm>
            <a:off x="651328" y="0"/>
            <a:ext cx="10889343" cy="1325563"/>
          </a:xfrm>
        </p:spPr>
        <p:txBody>
          <a:bodyPr>
            <a:normAutofit/>
          </a:bodyPr>
          <a:lstStyle/>
          <a:p>
            <a:r>
              <a:rPr lang="en-GB" sz="3600" dirty="0"/>
              <a:t>GRM diagram za 140 Mb – 150 Mb segment </a:t>
            </a:r>
            <a:r>
              <a:rPr lang="en-GB" sz="3600" dirty="0" err="1"/>
              <a:t>kromosoma</a:t>
            </a:r>
            <a:r>
              <a:rPr lang="en-GB" sz="3600" dirty="0"/>
              <a:t> 1</a:t>
            </a:r>
            <a:endParaRPr lang="en-HR" sz="3600" dirty="0"/>
          </a:p>
        </p:txBody>
      </p:sp>
      <p:pic>
        <p:nvPicPr>
          <p:cNvPr id="5" name="Picture 4">
            <a:extLst>
              <a:ext uri="{FF2B5EF4-FFF2-40B4-BE49-F238E27FC236}">
                <a16:creationId xmlns:a16="http://schemas.microsoft.com/office/drawing/2014/main" id="{F32DFEAF-4E53-B0A9-E9D5-4ED742D909FF}"/>
              </a:ext>
            </a:extLst>
          </p:cNvPr>
          <p:cNvPicPr>
            <a:picLocks noChangeAspect="1"/>
          </p:cNvPicPr>
          <p:nvPr/>
        </p:nvPicPr>
        <p:blipFill>
          <a:blip r:embed="rId2"/>
          <a:stretch>
            <a:fillRect/>
          </a:stretch>
        </p:blipFill>
        <p:spPr>
          <a:xfrm>
            <a:off x="3312671" y="1233787"/>
            <a:ext cx="3668700" cy="5197325"/>
          </a:xfrm>
          <a:prstGeom prst="rect">
            <a:avLst/>
          </a:prstGeom>
        </p:spPr>
      </p:pic>
      <p:sp>
        <p:nvSpPr>
          <p:cNvPr id="7" name="TextBox 6">
            <a:extLst>
              <a:ext uri="{FF2B5EF4-FFF2-40B4-BE49-F238E27FC236}">
                <a16:creationId xmlns:a16="http://schemas.microsoft.com/office/drawing/2014/main" id="{C161C661-286E-4333-5CDD-0EF59D587CF3}"/>
              </a:ext>
            </a:extLst>
          </p:cNvPr>
          <p:cNvSpPr txBox="1"/>
          <p:nvPr/>
        </p:nvSpPr>
        <p:spPr>
          <a:xfrm>
            <a:off x="8418286" y="5784781"/>
            <a:ext cx="3668700" cy="646331"/>
          </a:xfrm>
          <a:prstGeom prst="rect">
            <a:avLst/>
          </a:prstGeom>
          <a:noFill/>
        </p:spPr>
        <p:txBody>
          <a:bodyPr wrap="square">
            <a:spAutoFit/>
          </a:bodyPr>
          <a:lstStyle/>
          <a:p>
            <a:r>
              <a:rPr lang="en-US" sz="1800" dirty="0" err="1">
                <a:effectLst/>
                <a:latin typeface="Times New Roman" panose="02020603050405020304" pitchFamily="18" charset="0"/>
                <a:ea typeface="Calibri" panose="020F0502020204030204" pitchFamily="34" charset="0"/>
              </a:rPr>
              <a:t>Glunčić</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Vlahović</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Rosandić</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Paar</a:t>
            </a:r>
            <a:endParaRPr lang="en-US" sz="1800" dirty="0">
              <a:effectLst/>
              <a:latin typeface="Times New Roman" panose="02020603050405020304" pitchFamily="18" charset="0"/>
              <a:ea typeface="Calibri" panose="020F0502020204030204" pitchFamily="34" charset="0"/>
            </a:endParaRPr>
          </a:p>
          <a:p>
            <a:r>
              <a:rPr lang="en-US" sz="1800" dirty="0">
                <a:effectLst/>
                <a:latin typeface="Times New Roman" panose="02020603050405020304" pitchFamily="18" charset="0"/>
                <a:ea typeface="Calibri" panose="020F0502020204030204" pitchFamily="34" charset="0"/>
              </a:rPr>
              <a:t>Submitted for publication (2023)</a:t>
            </a:r>
            <a:r>
              <a:rPr lang="en-HR" dirty="0">
                <a:effectLst/>
              </a:rPr>
              <a:t>  </a:t>
            </a:r>
            <a:endParaRPr lang="en-HR" dirty="0"/>
          </a:p>
        </p:txBody>
      </p:sp>
    </p:spTree>
    <p:extLst>
      <p:ext uri="{BB962C8B-B14F-4D97-AF65-F5344CB8AC3E}">
        <p14:creationId xmlns:p14="http://schemas.microsoft.com/office/powerpoint/2010/main" val="11870092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4DB93-AAE7-D54A-5829-61224C8CE605}"/>
              </a:ext>
            </a:extLst>
          </p:cNvPr>
          <p:cNvSpPr>
            <a:spLocks noGrp="1"/>
          </p:cNvSpPr>
          <p:nvPr>
            <p:ph type="title"/>
          </p:nvPr>
        </p:nvSpPr>
        <p:spPr>
          <a:xfrm>
            <a:off x="838200" y="161925"/>
            <a:ext cx="10515600" cy="1325563"/>
          </a:xfrm>
        </p:spPr>
        <p:txBody>
          <a:bodyPr>
            <a:normAutofit fontScale="90000"/>
          </a:bodyPr>
          <a:lstStyle/>
          <a:p>
            <a:r>
              <a:rPr lang="en-GB" dirty="0" err="1"/>
              <a:t>Usporedba</a:t>
            </a:r>
            <a:r>
              <a:rPr lang="en-GB" dirty="0"/>
              <a:t> </a:t>
            </a:r>
            <a:r>
              <a:rPr lang="en-GB" dirty="0" err="1"/>
              <a:t>sheme</a:t>
            </a:r>
            <a:r>
              <a:rPr lang="en-GB" dirty="0"/>
              <a:t> </a:t>
            </a:r>
            <a:r>
              <a:rPr lang="en-GB" dirty="0" err="1"/>
              <a:t>poravnanja</a:t>
            </a:r>
            <a:r>
              <a:rPr lang="en-GB" dirty="0"/>
              <a:t> NBPF </a:t>
            </a:r>
            <a:r>
              <a:rPr lang="en-GB" dirty="0" err="1"/>
              <a:t>monomera</a:t>
            </a:r>
            <a:r>
              <a:rPr lang="en-GB" dirty="0"/>
              <a:t> za NBPF 3mer HOR </a:t>
            </a:r>
            <a:r>
              <a:rPr lang="en-GB" dirty="0" err="1"/>
              <a:t>kopije</a:t>
            </a:r>
            <a:r>
              <a:rPr lang="en-GB" dirty="0"/>
              <a:t> </a:t>
            </a:r>
            <a:r>
              <a:rPr lang="en-GB" dirty="0" err="1"/>
              <a:t>kromosoma</a:t>
            </a:r>
            <a:r>
              <a:rPr lang="en-GB" dirty="0"/>
              <a:t> 1</a:t>
            </a:r>
            <a:endParaRPr lang="en-HR" dirty="0"/>
          </a:p>
        </p:txBody>
      </p:sp>
      <p:pic>
        <p:nvPicPr>
          <p:cNvPr id="5" name="Picture 4">
            <a:extLst>
              <a:ext uri="{FF2B5EF4-FFF2-40B4-BE49-F238E27FC236}">
                <a16:creationId xmlns:a16="http://schemas.microsoft.com/office/drawing/2014/main" id="{78EF2A98-E7A6-6CE8-0384-0A23042E2D86}"/>
              </a:ext>
            </a:extLst>
          </p:cNvPr>
          <p:cNvPicPr>
            <a:picLocks noChangeAspect="1"/>
          </p:cNvPicPr>
          <p:nvPr/>
        </p:nvPicPr>
        <p:blipFill>
          <a:blip r:embed="rId2"/>
          <a:stretch>
            <a:fillRect/>
          </a:stretch>
        </p:blipFill>
        <p:spPr>
          <a:xfrm>
            <a:off x="5034246" y="1610761"/>
            <a:ext cx="1511697" cy="4882114"/>
          </a:xfrm>
          <a:prstGeom prst="rect">
            <a:avLst/>
          </a:prstGeom>
        </p:spPr>
      </p:pic>
    </p:spTree>
    <p:extLst>
      <p:ext uri="{BB962C8B-B14F-4D97-AF65-F5344CB8AC3E}">
        <p14:creationId xmlns:p14="http://schemas.microsoft.com/office/powerpoint/2010/main" val="3925337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1188077-CFAF-E624-BE00-254568ADE0A3}"/>
              </a:ext>
            </a:extLst>
          </p:cNvPr>
          <p:cNvPicPr>
            <a:picLocks noChangeAspect="1"/>
          </p:cNvPicPr>
          <p:nvPr/>
        </p:nvPicPr>
        <p:blipFill>
          <a:blip r:embed="rId2"/>
          <a:stretch>
            <a:fillRect/>
          </a:stretch>
        </p:blipFill>
        <p:spPr>
          <a:xfrm>
            <a:off x="3844472" y="514350"/>
            <a:ext cx="4038600" cy="5829300"/>
          </a:xfrm>
          <a:prstGeom prst="rect">
            <a:avLst/>
          </a:prstGeom>
        </p:spPr>
      </p:pic>
    </p:spTree>
    <p:extLst>
      <p:ext uri="{BB962C8B-B14F-4D97-AF65-F5344CB8AC3E}">
        <p14:creationId xmlns:p14="http://schemas.microsoft.com/office/powerpoint/2010/main" val="12690671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1BEEB45-FDEA-1201-38FF-E87746215EF6}"/>
              </a:ext>
            </a:extLst>
          </p:cNvPr>
          <p:cNvPicPr>
            <a:picLocks noChangeAspect="1"/>
          </p:cNvPicPr>
          <p:nvPr/>
        </p:nvPicPr>
        <p:blipFill>
          <a:blip r:embed="rId2"/>
          <a:stretch>
            <a:fillRect/>
          </a:stretch>
        </p:blipFill>
        <p:spPr>
          <a:xfrm>
            <a:off x="4250736" y="452671"/>
            <a:ext cx="2875777" cy="5952657"/>
          </a:xfrm>
          <a:prstGeom prst="rect">
            <a:avLst/>
          </a:prstGeom>
        </p:spPr>
      </p:pic>
    </p:spTree>
    <p:extLst>
      <p:ext uri="{BB962C8B-B14F-4D97-AF65-F5344CB8AC3E}">
        <p14:creationId xmlns:p14="http://schemas.microsoft.com/office/powerpoint/2010/main" val="4659118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21CDC9-89F9-0303-F41A-74B3A71D458C}"/>
              </a:ext>
            </a:extLst>
          </p:cNvPr>
          <p:cNvSpPr>
            <a:spLocks noGrp="1"/>
          </p:cNvSpPr>
          <p:nvPr>
            <p:ph idx="1"/>
          </p:nvPr>
        </p:nvSpPr>
        <p:spPr>
          <a:xfrm>
            <a:off x="838200" y="388711"/>
            <a:ext cx="10515600" cy="4351338"/>
          </a:xfrm>
        </p:spPr>
        <p:txBody>
          <a:bodyPr>
            <a:normAutofit/>
          </a:bodyPr>
          <a:lstStyle/>
          <a:p>
            <a:pPr marL="0" indent="0" algn="just">
              <a:buNone/>
            </a:pPr>
            <a:r>
              <a:rPr lang="en-US" sz="2400" kern="100" dirty="0">
                <a:effectLst/>
                <a:latin typeface="+mj-lt"/>
                <a:ea typeface="Calibri" panose="020F0502020204030204" pitchFamily="34" charset="0"/>
                <a:cs typeface="Times New Roman" panose="02020603050405020304" pitchFamily="18" charset="0"/>
              </a:rPr>
              <a:t>It is known that the ~1.6 kb NBPF repeats from NBPF genes are also contributing to human cognitive capabilities. Using our original GRM (Global Repeat Map) algorithm we have discovered a discontinuous jump of tandemly organized 3mer HORs (Olduvai triplets) </a:t>
            </a:r>
            <a:r>
              <a:rPr lang="en-HR" sz="2400" kern="100" dirty="0">
                <a:latin typeface="+mj-lt"/>
                <a:ea typeface="Calibri" panose="020F0502020204030204" pitchFamily="34" charset="0"/>
                <a:cs typeface="Times New Roman" panose="02020603050405020304" pitchFamily="18" charset="0"/>
              </a:rPr>
              <a:t> </a:t>
            </a:r>
            <a:r>
              <a:rPr lang="en-US" sz="2400" kern="100" dirty="0">
                <a:effectLst/>
                <a:latin typeface="+mj-lt"/>
                <a:ea typeface="Calibri" panose="020F0502020204030204" pitchFamily="34" charset="0"/>
                <a:cs typeface="Times New Roman" panose="02020603050405020304" pitchFamily="18" charset="0"/>
              </a:rPr>
              <a:t>from 0 in chimpanzee to ~50 in modern human genome. This is the exclusively</a:t>
            </a:r>
            <a:r>
              <a:rPr lang="en-HR" sz="2400" kern="100" dirty="0">
                <a:latin typeface="+mj-lt"/>
                <a:ea typeface="Calibri" panose="020F0502020204030204" pitchFamily="34" charset="0"/>
                <a:cs typeface="Times New Roman" panose="02020603050405020304" pitchFamily="18" charset="0"/>
              </a:rPr>
              <a:t> </a:t>
            </a:r>
            <a:r>
              <a:rPr lang="en-US" sz="2400" kern="100" dirty="0">
                <a:effectLst/>
                <a:latin typeface="+mj-lt"/>
                <a:ea typeface="Calibri" panose="020F0502020204030204" pitchFamily="34" charset="0"/>
                <a:cs typeface="Times New Roman" panose="02020603050405020304" pitchFamily="18" charset="0"/>
              </a:rPr>
              <a:t>human specific organized pattern of </a:t>
            </a:r>
            <a:r>
              <a:rPr lang="en-HR" sz="2400" kern="100" dirty="0">
                <a:latin typeface="+mj-lt"/>
                <a:ea typeface="Calibri" panose="020F0502020204030204" pitchFamily="34" charset="0"/>
                <a:cs typeface="Times New Roman" panose="02020603050405020304" pitchFamily="18" charset="0"/>
              </a:rPr>
              <a:t> </a:t>
            </a:r>
            <a:r>
              <a:rPr lang="en-US" sz="2400" kern="100" dirty="0">
                <a:effectLst/>
                <a:latin typeface="+mj-lt"/>
                <a:ea typeface="Calibri" panose="020F0502020204030204" pitchFamily="34" charset="0"/>
                <a:cs typeface="Times New Roman" panose="02020603050405020304" pitchFamily="18" charset="0"/>
              </a:rPr>
              <a:t>~50 × 3 × 1.6 kb ~ 240 kb (240 000) nucleotides!</a:t>
            </a:r>
            <a:endParaRPr lang="en-HR" sz="2400" kern="100" dirty="0">
              <a:effectLst/>
              <a:latin typeface="+mj-lt"/>
              <a:ea typeface="Calibri" panose="020F0502020204030204" pitchFamily="34" charset="0"/>
              <a:cs typeface="Times New Roman" panose="02020603050405020304" pitchFamily="18" charset="0"/>
            </a:endParaRPr>
          </a:p>
          <a:p>
            <a:pPr algn="just"/>
            <a:r>
              <a:rPr lang="en-US" sz="2400" b="1" kern="100" dirty="0">
                <a:solidFill>
                  <a:srgbClr val="00B050"/>
                </a:solidFill>
                <a:effectLst/>
                <a:latin typeface="+mj-lt"/>
                <a:ea typeface="Calibri" panose="020F0502020204030204" pitchFamily="34" charset="0"/>
                <a:cs typeface="Times New Roman" panose="02020603050405020304" pitchFamily="18" charset="0"/>
              </a:rPr>
              <a:t>Could one hypothesize about particular “long range correlations”? </a:t>
            </a:r>
            <a:endParaRPr lang="en-HR" sz="2400" kern="100" dirty="0">
              <a:effectLst/>
              <a:latin typeface="+mj-lt"/>
              <a:ea typeface="Calibri" panose="020F0502020204030204" pitchFamily="34" charset="0"/>
              <a:cs typeface="Times New Roman" panose="02020603050405020304" pitchFamily="18" charset="0"/>
            </a:endParaRPr>
          </a:p>
          <a:p>
            <a:pPr algn="just"/>
            <a:r>
              <a:rPr lang="en-US" sz="2400" b="1" kern="100" dirty="0">
                <a:solidFill>
                  <a:srgbClr val="00B050"/>
                </a:solidFill>
                <a:effectLst/>
                <a:latin typeface="+mj-lt"/>
                <a:ea typeface="Calibri" panose="020F0502020204030204" pitchFamily="34" charset="0"/>
                <a:cs typeface="Times New Roman" panose="02020603050405020304" pitchFamily="18" charset="0"/>
              </a:rPr>
              <a:t>Related to quantum-physical wave function as </a:t>
            </a:r>
            <a:r>
              <a:rPr lang="en-US" sz="2400" b="1" kern="100" dirty="0" err="1">
                <a:solidFill>
                  <a:srgbClr val="00B050"/>
                </a:solidFill>
                <a:effectLst/>
                <a:latin typeface="+mj-lt"/>
                <a:ea typeface="Calibri" panose="020F0502020204030204" pitchFamily="34" charset="0"/>
                <a:cs typeface="Times New Roman" panose="02020603050405020304" pitchFamily="18" charset="0"/>
              </a:rPr>
              <a:t>Einstein՚s</a:t>
            </a:r>
            <a:r>
              <a:rPr lang="en-US" sz="2400" b="1" kern="100" dirty="0">
                <a:solidFill>
                  <a:srgbClr val="00B050"/>
                </a:solidFill>
                <a:effectLst/>
                <a:latin typeface="+mj-lt"/>
                <a:ea typeface="Calibri" panose="020F0502020204030204" pitchFamily="34" charset="0"/>
                <a:cs typeface="Times New Roman" panose="02020603050405020304" pitchFamily="18" charset="0"/>
              </a:rPr>
              <a:t> “ghost”? </a:t>
            </a:r>
            <a:endParaRPr lang="en-HR" sz="2400" kern="100" dirty="0">
              <a:effectLst/>
              <a:latin typeface="+mj-lt"/>
              <a:ea typeface="Calibri" panose="020F0502020204030204" pitchFamily="34" charset="0"/>
              <a:cs typeface="Times New Roman" panose="02020603050405020304" pitchFamily="18" charset="0"/>
            </a:endParaRPr>
          </a:p>
          <a:p>
            <a:pPr algn="just"/>
            <a:r>
              <a:rPr lang="en-US" sz="2400" b="1" kern="100" dirty="0">
                <a:solidFill>
                  <a:srgbClr val="00B050"/>
                </a:solidFill>
                <a:effectLst/>
                <a:latin typeface="+mj-lt"/>
                <a:ea typeface="Calibri" panose="020F0502020204030204" pitchFamily="34" charset="0"/>
                <a:cs typeface="Times New Roman" panose="02020603050405020304" pitchFamily="18" charset="0"/>
              </a:rPr>
              <a:t>Related to deterministic chaos in human brain?   </a:t>
            </a:r>
            <a:endParaRPr lang="en-HR" sz="2400" kern="100" dirty="0">
              <a:effectLst/>
              <a:latin typeface="+mj-lt"/>
              <a:ea typeface="Calibri" panose="020F0502020204030204" pitchFamily="34" charset="0"/>
              <a:cs typeface="Times New Roman" panose="02020603050405020304" pitchFamily="18" charset="0"/>
            </a:endParaRPr>
          </a:p>
          <a:p>
            <a:pPr algn="just"/>
            <a:r>
              <a:rPr lang="en-US" sz="2400" b="1" kern="100" dirty="0">
                <a:solidFill>
                  <a:srgbClr val="00B050"/>
                </a:solidFill>
                <a:effectLst/>
                <a:latin typeface="+mj-lt"/>
                <a:ea typeface="Calibri" panose="020F0502020204030204" pitchFamily="34" charset="0"/>
                <a:cs typeface="Times New Roman" panose="02020603050405020304" pitchFamily="18" charset="0"/>
              </a:rPr>
              <a:t>“Quantum world is smoke and windows.” Tri </a:t>
            </a:r>
            <a:r>
              <a:rPr lang="en-US" sz="2400" b="1" kern="100" dirty="0" err="1">
                <a:solidFill>
                  <a:srgbClr val="00B050"/>
                </a:solidFill>
                <a:effectLst/>
                <a:latin typeface="+mj-lt"/>
                <a:ea typeface="Calibri" panose="020F0502020204030204" pitchFamily="34" charset="0"/>
                <a:cs typeface="Times New Roman" panose="02020603050405020304" pitchFamily="18" charset="0"/>
              </a:rPr>
              <a:t>Nobelovca</a:t>
            </a:r>
            <a:r>
              <a:rPr lang="en-US" sz="2400" b="1" kern="100" dirty="0">
                <a:solidFill>
                  <a:srgbClr val="00B050"/>
                </a:solidFill>
                <a:effectLst/>
                <a:latin typeface="+mj-lt"/>
                <a:ea typeface="Calibri" panose="020F0502020204030204" pitchFamily="34" charset="0"/>
                <a:cs typeface="Times New Roman" panose="02020603050405020304" pitchFamily="18" charset="0"/>
              </a:rPr>
              <a:t> </a:t>
            </a:r>
            <a:endParaRPr lang="en-HR" sz="2400" kern="100" dirty="0">
              <a:effectLst/>
              <a:latin typeface="+mj-lt"/>
              <a:ea typeface="Calibri" panose="020F0502020204030204" pitchFamily="34" charset="0"/>
              <a:cs typeface="Times New Roman" panose="02020603050405020304" pitchFamily="18" charset="0"/>
            </a:endParaRPr>
          </a:p>
          <a:p>
            <a:endParaRPr lang="en-HR" dirty="0"/>
          </a:p>
        </p:txBody>
      </p:sp>
      <p:pic>
        <p:nvPicPr>
          <p:cNvPr id="7" name="Picture 6">
            <a:extLst>
              <a:ext uri="{FF2B5EF4-FFF2-40B4-BE49-F238E27FC236}">
                <a16:creationId xmlns:a16="http://schemas.microsoft.com/office/drawing/2014/main" id="{769CC0B0-E494-3D58-2764-A46F52A5252F}"/>
              </a:ext>
            </a:extLst>
          </p:cNvPr>
          <p:cNvPicPr>
            <a:picLocks noChangeAspect="1"/>
          </p:cNvPicPr>
          <p:nvPr/>
        </p:nvPicPr>
        <p:blipFill>
          <a:blip r:embed="rId2"/>
          <a:stretch>
            <a:fillRect/>
          </a:stretch>
        </p:blipFill>
        <p:spPr>
          <a:xfrm>
            <a:off x="2463800" y="4444549"/>
            <a:ext cx="5257800" cy="2340705"/>
          </a:xfrm>
          <a:prstGeom prst="rect">
            <a:avLst/>
          </a:prstGeom>
        </p:spPr>
      </p:pic>
    </p:spTree>
    <p:extLst>
      <p:ext uri="{BB962C8B-B14F-4D97-AF65-F5344CB8AC3E}">
        <p14:creationId xmlns:p14="http://schemas.microsoft.com/office/powerpoint/2010/main" val="21839540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0FE38-54FD-178D-C077-C4152ABD3F7D}"/>
              </a:ext>
            </a:extLst>
          </p:cNvPr>
          <p:cNvSpPr>
            <a:spLocks noGrp="1"/>
          </p:cNvSpPr>
          <p:nvPr>
            <p:ph type="title"/>
          </p:nvPr>
        </p:nvSpPr>
        <p:spPr/>
        <p:txBody>
          <a:bodyPr/>
          <a:lstStyle/>
          <a:p>
            <a:r>
              <a:rPr lang="en-GB" dirty="0">
                <a:solidFill>
                  <a:srgbClr val="FF0000"/>
                </a:solidFill>
              </a:rPr>
              <a:t>OTKRIĆE U HRVATSKOJ!</a:t>
            </a:r>
            <a:endParaRPr lang="en-HR" dirty="0">
              <a:solidFill>
                <a:srgbClr val="FF0000"/>
              </a:solidFill>
            </a:endParaRPr>
          </a:p>
        </p:txBody>
      </p:sp>
      <p:sp>
        <p:nvSpPr>
          <p:cNvPr id="3" name="Content Placeholder 2">
            <a:extLst>
              <a:ext uri="{FF2B5EF4-FFF2-40B4-BE49-F238E27FC236}">
                <a16:creationId xmlns:a16="http://schemas.microsoft.com/office/drawing/2014/main" id="{2F0A797B-B06D-1E6B-EC67-E85C6CE9BB34}"/>
              </a:ext>
            </a:extLst>
          </p:cNvPr>
          <p:cNvSpPr>
            <a:spLocks noGrp="1"/>
          </p:cNvSpPr>
          <p:nvPr>
            <p:ph idx="1"/>
          </p:nvPr>
        </p:nvSpPr>
        <p:spPr>
          <a:xfrm>
            <a:off x="838200" y="1520825"/>
            <a:ext cx="10515600" cy="5141232"/>
          </a:xfrm>
        </p:spPr>
        <p:txBody>
          <a:bodyPr>
            <a:normAutofit fontScale="92500" lnSpcReduction="10000"/>
          </a:bodyPr>
          <a:lstStyle/>
          <a:p>
            <a:pPr algn="just">
              <a:spcBef>
                <a:spcPts val="1600"/>
              </a:spcBef>
            </a:pPr>
            <a:r>
              <a:rPr lang="en-GB" sz="3000" dirty="0">
                <a:latin typeface="+mj-lt"/>
              </a:rPr>
              <a:t>Here we investigate the NBPF 3mer HOR structure in Neanderthal genome assembly of </a:t>
            </a:r>
            <a:r>
              <a:rPr lang="en-GB" sz="3000" dirty="0" err="1">
                <a:latin typeface="+mj-lt"/>
              </a:rPr>
              <a:t>Pääbo</a:t>
            </a:r>
            <a:r>
              <a:rPr lang="en-GB" sz="3000" dirty="0">
                <a:latin typeface="+mj-lt"/>
              </a:rPr>
              <a:t>  and collaborators, in comparison to results for human hg38 chromosome 1. We compute the human NBPF 3mer HOR pattern for complete T2T-CHM13 human assembly by </a:t>
            </a:r>
            <a:r>
              <a:rPr lang="en-GB" sz="3000" dirty="0" err="1">
                <a:latin typeface="+mj-lt"/>
              </a:rPr>
              <a:t>Miga</a:t>
            </a:r>
            <a:r>
              <a:rPr lang="en-GB" sz="3000" dirty="0">
                <a:latin typeface="+mj-lt"/>
              </a:rPr>
              <a:t> and collaborators (T2T- Consortium). We discover in T2T-CHM13 assembly the two novel tandem arrays of NBPF 3mer HOR repeats with 5 and 9 NBPF 3mer HOR copies. We hypothesize that they correspond to the novel human specific NBPF genes (here named NBPFA1 and NBPFA2), positioned at large distance of 100 </a:t>
            </a:r>
            <a:r>
              <a:rPr lang="en-GB" sz="3000" dirty="0" err="1">
                <a:latin typeface="+mj-lt"/>
              </a:rPr>
              <a:t>Mbp</a:t>
            </a:r>
            <a:r>
              <a:rPr lang="en-GB" sz="3000" dirty="0">
                <a:latin typeface="+mj-lt"/>
              </a:rPr>
              <a:t> from the known NBPF genes. </a:t>
            </a:r>
          </a:p>
          <a:p>
            <a:pPr algn="just">
              <a:spcBef>
                <a:spcPts val="1600"/>
              </a:spcBef>
            </a:pPr>
            <a:r>
              <a:rPr lang="en-GB" sz="3000" dirty="0">
                <a:latin typeface="+mj-lt"/>
              </a:rPr>
              <a:t>For understanding human evolution it is important to improve the quality of sequenced Neanderthal genome using T2T-CHM13 as a reference, to determine whether the counterparts of distant human novel NBPF genes exist in Neanderthal genome.   </a:t>
            </a:r>
          </a:p>
          <a:p>
            <a:endParaRPr lang="en-GB" dirty="0"/>
          </a:p>
          <a:p>
            <a:endParaRPr lang="en-HR" dirty="0"/>
          </a:p>
        </p:txBody>
      </p:sp>
    </p:spTree>
    <p:extLst>
      <p:ext uri="{BB962C8B-B14F-4D97-AF65-F5344CB8AC3E}">
        <p14:creationId xmlns:p14="http://schemas.microsoft.com/office/powerpoint/2010/main" val="42393096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539FD4-14AE-2DC6-77F0-642C1F075A60}"/>
              </a:ext>
            </a:extLst>
          </p:cNvPr>
          <p:cNvSpPr>
            <a:spLocks noGrp="1"/>
          </p:cNvSpPr>
          <p:nvPr>
            <p:ph idx="1"/>
          </p:nvPr>
        </p:nvSpPr>
        <p:spPr>
          <a:xfrm>
            <a:off x="838200" y="1190171"/>
            <a:ext cx="10515600" cy="4986792"/>
          </a:xfrm>
        </p:spPr>
        <p:txBody>
          <a:bodyPr>
            <a:normAutofit/>
          </a:bodyPr>
          <a:lstStyle/>
          <a:p>
            <a:pPr marL="457200" indent="-457200">
              <a:spcBef>
                <a:spcPts val="2200"/>
              </a:spcBef>
            </a:pPr>
            <a:r>
              <a:rPr lang="en-US" kern="100" dirty="0">
                <a:effectLst/>
                <a:latin typeface="+mj-lt"/>
                <a:ea typeface="Calibri" panose="020F0502020204030204" pitchFamily="34" charset="0"/>
                <a:cs typeface="Times New Roman" panose="02020603050405020304" pitchFamily="18" charset="0"/>
              </a:rPr>
              <a:t>In addition to investigate human reference genome, we have also determined the 3mer tandems of canonical 3mer HOR copies in 20 randomly chosen human genomes (10 male and 10 female). </a:t>
            </a:r>
            <a:endParaRPr lang="en-HR" kern="100" dirty="0">
              <a:effectLst/>
              <a:latin typeface="+mj-lt"/>
              <a:ea typeface="Calibri" panose="020F0502020204030204" pitchFamily="34" charset="0"/>
              <a:cs typeface="Times New Roman" panose="02020603050405020304" pitchFamily="18" charset="0"/>
            </a:endParaRPr>
          </a:p>
          <a:p>
            <a:pPr marL="457200" indent="-457200">
              <a:spcBef>
                <a:spcPts val="2200"/>
              </a:spcBef>
            </a:pPr>
            <a:r>
              <a:rPr lang="en-US" kern="100" dirty="0">
                <a:effectLst/>
                <a:latin typeface="+mj-lt"/>
                <a:ea typeface="Calibri" panose="020F0502020204030204" pitchFamily="34" charset="0"/>
                <a:cs typeface="Times New Roman" panose="02020603050405020304" pitchFamily="18" charset="0"/>
              </a:rPr>
              <a:t>In all cases we found the same 3mer HOR copy numbers as in the case of the</a:t>
            </a:r>
            <a:r>
              <a:rPr lang="en-HR" kern="100" dirty="0">
                <a:latin typeface="+mj-lt"/>
                <a:ea typeface="Calibri" panose="020F0502020204030204" pitchFamily="34" charset="0"/>
                <a:cs typeface="Times New Roman" panose="02020603050405020304" pitchFamily="18" charset="0"/>
              </a:rPr>
              <a:t> </a:t>
            </a:r>
            <a:r>
              <a:rPr lang="en-US" kern="100" dirty="0">
                <a:effectLst/>
                <a:latin typeface="+mj-lt"/>
                <a:ea typeface="Calibri" panose="020F0502020204030204" pitchFamily="34" charset="0"/>
                <a:cs typeface="Times New Roman" panose="02020603050405020304" pitchFamily="18" charset="0"/>
              </a:rPr>
              <a:t>reference human genome, with no mutation.</a:t>
            </a:r>
            <a:endParaRPr lang="en-HR" kern="100" dirty="0">
              <a:effectLst/>
              <a:latin typeface="+mj-lt"/>
              <a:ea typeface="Calibri" panose="020F0502020204030204" pitchFamily="34" charset="0"/>
              <a:cs typeface="Times New Roman" panose="02020603050405020304" pitchFamily="18" charset="0"/>
            </a:endParaRPr>
          </a:p>
          <a:p>
            <a:pPr marL="457200" indent="-457200">
              <a:spcBef>
                <a:spcPts val="2200"/>
              </a:spcBef>
            </a:pPr>
            <a:r>
              <a:rPr lang="en-US" kern="100" dirty="0">
                <a:effectLst/>
                <a:latin typeface="+mj-lt"/>
                <a:ea typeface="Calibri" panose="020F0502020204030204" pitchFamily="34" charset="0"/>
                <a:cs typeface="Times New Roman" panose="02020603050405020304" pitchFamily="18" charset="0"/>
              </a:rPr>
              <a:t>On the contrary, we found point mutations with respect to the reference genome for some NBPF monomers which are not tandemly organized in canonical HORs. </a:t>
            </a:r>
            <a:endParaRPr lang="en-HR" kern="100" dirty="0">
              <a:effectLst/>
              <a:latin typeface="+mj-lt"/>
              <a:ea typeface="Calibri" panose="020F0502020204030204" pitchFamily="34" charset="0"/>
              <a:cs typeface="Times New Roman" panose="02020603050405020304" pitchFamily="18" charset="0"/>
            </a:endParaRPr>
          </a:p>
          <a:p>
            <a:pPr marL="457200" indent="-457200">
              <a:spcBef>
                <a:spcPts val="2200"/>
              </a:spcBef>
            </a:pPr>
            <a:r>
              <a:rPr lang="en-US" kern="100" dirty="0">
                <a:effectLst/>
                <a:latin typeface="+mj-lt"/>
                <a:ea typeface="Calibri" panose="020F0502020204030204" pitchFamily="34" charset="0"/>
                <a:cs typeface="Times New Roman" panose="02020603050405020304" pitchFamily="18" charset="0"/>
              </a:rPr>
              <a:t>One more case for </a:t>
            </a:r>
            <a:r>
              <a:rPr lang="en-US" kern="100" dirty="0" err="1">
                <a:effectLst/>
                <a:latin typeface="+mj-lt"/>
                <a:ea typeface="Calibri" panose="020F0502020204030204" pitchFamily="34" charset="0"/>
                <a:cs typeface="Times New Roman" panose="02020603050405020304" pitchFamily="18" charset="0"/>
              </a:rPr>
              <a:t>Einstein՚s</a:t>
            </a:r>
            <a:r>
              <a:rPr lang="en-US" kern="100" dirty="0">
                <a:effectLst/>
                <a:latin typeface="+mj-lt"/>
                <a:ea typeface="Calibri" panose="020F0502020204030204" pitchFamily="34" charset="0"/>
                <a:cs typeface="Times New Roman" panose="02020603050405020304" pitchFamily="18" charset="0"/>
              </a:rPr>
              <a:t> paradigm:</a:t>
            </a:r>
            <a:r>
              <a:rPr lang="en-HR" kern="100" dirty="0">
                <a:latin typeface="+mj-lt"/>
                <a:ea typeface="Calibri" panose="020F0502020204030204" pitchFamily="34" charset="0"/>
                <a:cs typeface="Times New Roman" panose="02020603050405020304" pitchFamily="18" charset="0"/>
              </a:rPr>
              <a:t> </a:t>
            </a:r>
            <a:r>
              <a:rPr lang="en-US" kern="100" dirty="0">
                <a:effectLst/>
                <a:latin typeface="+mj-lt"/>
                <a:ea typeface="Calibri" panose="020F0502020204030204" pitchFamily="34" charset="0"/>
                <a:cs typeface="Times New Roman" panose="02020603050405020304" pitchFamily="18" charset="0"/>
              </a:rPr>
              <a:t>Symmetries are underlying the natural laws</a:t>
            </a:r>
            <a:endParaRPr lang="en-HR" kern="100" dirty="0">
              <a:effectLst/>
              <a:latin typeface="+mj-lt"/>
              <a:ea typeface="Calibri" panose="020F0502020204030204" pitchFamily="34" charset="0"/>
              <a:cs typeface="Times New Roman" panose="02020603050405020304" pitchFamily="18" charset="0"/>
            </a:endParaRPr>
          </a:p>
          <a:p>
            <a:endParaRPr lang="en-HR" dirty="0"/>
          </a:p>
        </p:txBody>
      </p:sp>
    </p:spTree>
    <p:extLst>
      <p:ext uri="{BB962C8B-B14F-4D97-AF65-F5344CB8AC3E}">
        <p14:creationId xmlns:p14="http://schemas.microsoft.com/office/powerpoint/2010/main" val="1067377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611A4-D1BE-6D0D-5D27-A49C96B932C2}"/>
              </a:ext>
            </a:extLst>
          </p:cNvPr>
          <p:cNvSpPr>
            <a:spLocks noGrp="1"/>
          </p:cNvSpPr>
          <p:nvPr>
            <p:ph type="title"/>
          </p:nvPr>
        </p:nvSpPr>
        <p:spPr/>
        <p:txBody>
          <a:bodyPr/>
          <a:lstStyle/>
          <a:p>
            <a:r>
              <a:rPr lang="en-GB" b="1" dirty="0"/>
              <a:t>Interdisciplinarity of molecular biology</a:t>
            </a:r>
            <a:endParaRPr lang="en-HR" b="1" dirty="0"/>
          </a:p>
        </p:txBody>
      </p:sp>
      <p:sp>
        <p:nvSpPr>
          <p:cNvPr id="5" name="Content Placeholder 4">
            <a:extLst>
              <a:ext uri="{FF2B5EF4-FFF2-40B4-BE49-F238E27FC236}">
                <a16:creationId xmlns:a16="http://schemas.microsoft.com/office/drawing/2014/main" id="{117091CA-EFD9-5566-E036-360661E00187}"/>
              </a:ext>
            </a:extLst>
          </p:cNvPr>
          <p:cNvSpPr>
            <a:spLocks noGrp="1"/>
          </p:cNvSpPr>
          <p:nvPr>
            <p:ph idx="1"/>
          </p:nvPr>
        </p:nvSpPr>
        <p:spPr>
          <a:xfrm>
            <a:off x="516355" y="1690688"/>
            <a:ext cx="11159290" cy="4902617"/>
          </a:xfrm>
        </p:spPr>
        <p:txBody>
          <a:bodyPr>
            <a:noAutofit/>
          </a:bodyPr>
          <a:lstStyle/>
          <a:p>
            <a:pPr marL="274638" indent="-274638">
              <a:lnSpc>
                <a:spcPct val="100000"/>
              </a:lnSpc>
            </a:pPr>
            <a:r>
              <a:rPr lang="en-US" sz="2500" kern="100" dirty="0">
                <a:effectLst/>
                <a:ea typeface="Calibri" panose="020F0502020204030204" pitchFamily="34" charset="0"/>
                <a:cs typeface="Calibri" panose="020F0502020204030204" pitchFamily="34" charset="0"/>
              </a:rPr>
              <a:t>Albert Einstein, physicist - symmetries underlying natural laws</a:t>
            </a:r>
            <a:endParaRPr lang="en-HR" sz="2500" kern="100" dirty="0">
              <a:effectLst/>
              <a:ea typeface="Calibri" panose="020F0502020204030204" pitchFamily="34" charset="0"/>
              <a:cs typeface="Calibri" panose="020F0502020204030204" pitchFamily="34" charset="0"/>
            </a:endParaRPr>
          </a:p>
          <a:p>
            <a:pPr marL="274638" indent="-274638">
              <a:lnSpc>
                <a:spcPct val="100000"/>
              </a:lnSpc>
            </a:pPr>
            <a:r>
              <a:rPr lang="en-US" sz="2500" kern="100" dirty="0">
                <a:effectLst/>
                <a:ea typeface="Calibri" panose="020F0502020204030204" pitchFamily="34" charset="0"/>
                <a:cs typeface="Calibri" panose="020F0502020204030204" pitchFamily="34" charset="0"/>
              </a:rPr>
              <a:t>Gregor Mendel, physicist – “father” of genetics</a:t>
            </a:r>
            <a:endParaRPr lang="en-HR" sz="2500" kern="100" dirty="0">
              <a:effectLst/>
              <a:ea typeface="Calibri" panose="020F0502020204030204" pitchFamily="34" charset="0"/>
              <a:cs typeface="Calibri" panose="020F0502020204030204" pitchFamily="34" charset="0"/>
            </a:endParaRPr>
          </a:p>
          <a:p>
            <a:pPr marL="274638" indent="-274638">
              <a:lnSpc>
                <a:spcPct val="100000"/>
              </a:lnSpc>
            </a:pPr>
            <a:r>
              <a:rPr lang="en-US" sz="2500" kern="100" dirty="0">
                <a:effectLst/>
                <a:ea typeface="Calibri" panose="020F0502020204030204" pitchFamily="34" charset="0"/>
                <a:cs typeface="Calibri" panose="020F0502020204030204" pitchFamily="34" charset="0"/>
              </a:rPr>
              <a:t>Erwin </a:t>
            </a:r>
            <a:r>
              <a:rPr lang="en-US" sz="2500" kern="100" dirty="0" err="1">
                <a:effectLst/>
                <a:ea typeface="Calibri" panose="020F0502020204030204" pitchFamily="34" charset="0"/>
                <a:cs typeface="Calibri" panose="020F0502020204030204" pitchFamily="34" charset="0"/>
              </a:rPr>
              <a:t>Schrӧdinger</a:t>
            </a:r>
            <a:r>
              <a:rPr lang="en-US" sz="2500" kern="100" dirty="0">
                <a:effectLst/>
                <a:ea typeface="Calibri" panose="020F0502020204030204" pitchFamily="34" charset="0"/>
                <a:cs typeface="Calibri" panose="020F0502020204030204" pitchFamily="34" charset="0"/>
              </a:rPr>
              <a:t>, physicist – DNA molecule as “aperiodic crystal” in  “What is life” </a:t>
            </a:r>
            <a:endParaRPr lang="en-HR" sz="2500" kern="100" dirty="0">
              <a:effectLst/>
              <a:ea typeface="Calibri" panose="020F0502020204030204" pitchFamily="34" charset="0"/>
              <a:cs typeface="Calibri" panose="020F0502020204030204" pitchFamily="34" charset="0"/>
            </a:endParaRPr>
          </a:p>
          <a:p>
            <a:pPr marL="274638" indent="-274638">
              <a:lnSpc>
                <a:spcPct val="100000"/>
              </a:lnSpc>
            </a:pPr>
            <a:r>
              <a:rPr lang="en-US" sz="2500" kern="100" dirty="0">
                <a:effectLst/>
                <a:ea typeface="Calibri" panose="020F0502020204030204" pitchFamily="34" charset="0"/>
                <a:cs typeface="Calibri" panose="020F0502020204030204" pitchFamily="34" charset="0"/>
              </a:rPr>
              <a:t>Erwin Chargaff, biochemist – binary relations between bases </a:t>
            </a:r>
            <a:endParaRPr lang="en-HR" sz="2500" kern="100" dirty="0">
              <a:effectLst/>
              <a:ea typeface="Calibri" panose="020F0502020204030204" pitchFamily="34" charset="0"/>
              <a:cs typeface="Calibri" panose="020F0502020204030204" pitchFamily="34" charset="0"/>
            </a:endParaRPr>
          </a:p>
          <a:p>
            <a:pPr marL="274638" indent="-274638">
              <a:lnSpc>
                <a:spcPct val="100000"/>
              </a:lnSpc>
            </a:pPr>
            <a:r>
              <a:rPr lang="en-US" sz="2500" kern="100" dirty="0">
                <a:effectLst/>
                <a:ea typeface="Calibri" panose="020F0502020204030204" pitchFamily="34" charset="0"/>
                <a:cs typeface="Calibri" panose="020F0502020204030204" pitchFamily="34" charset="0"/>
              </a:rPr>
              <a:t>Rosalind Franklin, physicist – spiral structure of DNA </a:t>
            </a:r>
            <a:endParaRPr lang="en-HR" sz="2500" kern="100" dirty="0">
              <a:effectLst/>
              <a:ea typeface="Calibri" panose="020F0502020204030204" pitchFamily="34" charset="0"/>
              <a:cs typeface="Calibri" panose="020F0502020204030204" pitchFamily="34" charset="0"/>
            </a:endParaRPr>
          </a:p>
          <a:p>
            <a:pPr marL="274638" indent="-274638">
              <a:lnSpc>
                <a:spcPct val="100000"/>
              </a:lnSpc>
            </a:pPr>
            <a:r>
              <a:rPr lang="en-US" sz="2500" kern="100" dirty="0">
                <a:effectLst/>
                <a:ea typeface="Calibri" panose="020F0502020204030204" pitchFamily="34" charset="0"/>
                <a:cs typeface="Calibri" panose="020F0502020204030204" pitchFamily="34" charset="0"/>
              </a:rPr>
              <a:t>James Watson, biologist – DNA structure </a:t>
            </a:r>
            <a:endParaRPr lang="en-HR" sz="2500" kern="100" dirty="0">
              <a:effectLst/>
              <a:ea typeface="Calibri" panose="020F0502020204030204" pitchFamily="34" charset="0"/>
              <a:cs typeface="Calibri" panose="020F0502020204030204" pitchFamily="34" charset="0"/>
            </a:endParaRPr>
          </a:p>
          <a:p>
            <a:pPr marL="274638" indent="-274638">
              <a:lnSpc>
                <a:spcPct val="100000"/>
              </a:lnSpc>
            </a:pPr>
            <a:r>
              <a:rPr lang="en-US" sz="2500" kern="100" dirty="0">
                <a:effectLst/>
                <a:ea typeface="Calibri" panose="020F0502020204030204" pitchFamily="34" charset="0"/>
                <a:cs typeface="Calibri" panose="020F0502020204030204" pitchFamily="34" charset="0"/>
              </a:rPr>
              <a:t>Francis Crick, physicist – DNA structure </a:t>
            </a:r>
            <a:endParaRPr lang="en-HR" sz="2500" kern="100" dirty="0">
              <a:effectLst/>
              <a:ea typeface="Calibri" panose="020F0502020204030204" pitchFamily="34" charset="0"/>
              <a:cs typeface="Calibri" panose="020F0502020204030204" pitchFamily="34" charset="0"/>
            </a:endParaRPr>
          </a:p>
          <a:p>
            <a:pPr marL="274638" indent="-274638">
              <a:lnSpc>
                <a:spcPct val="100000"/>
              </a:lnSpc>
            </a:pPr>
            <a:r>
              <a:rPr lang="en-US" sz="2500" kern="100" dirty="0">
                <a:effectLst/>
                <a:ea typeface="Calibri" panose="020F0502020204030204" pitchFamily="34" charset="0"/>
                <a:cs typeface="Calibri" panose="020F0502020204030204" pitchFamily="34" charset="0"/>
              </a:rPr>
              <a:t>Marshall Nirenberg, biochemist – phenomenological genetic code </a:t>
            </a:r>
            <a:endParaRPr lang="en-HR" sz="2500" kern="100" dirty="0">
              <a:effectLst/>
              <a:ea typeface="Calibri" panose="020F0502020204030204" pitchFamily="34" charset="0"/>
              <a:cs typeface="Calibri" panose="020F0502020204030204" pitchFamily="34" charset="0"/>
            </a:endParaRPr>
          </a:p>
          <a:p>
            <a:pPr marL="274638" indent="-274638">
              <a:lnSpc>
                <a:spcPct val="100000"/>
              </a:lnSpc>
            </a:pPr>
            <a:r>
              <a:rPr lang="en-US" sz="2500" kern="100" dirty="0">
                <a:effectLst/>
                <a:ea typeface="Calibri" panose="020F0502020204030204" pitchFamily="34" charset="0"/>
                <a:cs typeface="Calibri" panose="020F0502020204030204" pitchFamily="34" charset="0"/>
              </a:rPr>
              <a:t>Francis Crick, physicist – standard genetic code table &amp; frozen accident hypothesis</a:t>
            </a:r>
            <a:endParaRPr lang="en-HR" sz="2500" kern="100" dirty="0">
              <a:effectLst/>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89057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E4096AC-F995-E3F6-E593-BE34FBA65310}"/>
              </a:ext>
            </a:extLst>
          </p:cNvPr>
          <p:cNvSpPr/>
          <p:nvPr/>
        </p:nvSpPr>
        <p:spPr>
          <a:xfrm>
            <a:off x="261257" y="1463585"/>
            <a:ext cx="1016000" cy="4668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R"/>
          </a:p>
        </p:txBody>
      </p:sp>
      <p:sp>
        <p:nvSpPr>
          <p:cNvPr id="12" name="Title 1">
            <a:extLst>
              <a:ext uri="{FF2B5EF4-FFF2-40B4-BE49-F238E27FC236}">
                <a16:creationId xmlns:a16="http://schemas.microsoft.com/office/drawing/2014/main" id="{BA3608F1-74B0-F6CA-2307-B196EC4F24EA}"/>
              </a:ext>
            </a:extLst>
          </p:cNvPr>
          <p:cNvSpPr>
            <a:spLocks noGrp="1"/>
          </p:cNvSpPr>
          <p:nvPr>
            <p:ph type="title"/>
          </p:nvPr>
        </p:nvSpPr>
        <p:spPr>
          <a:xfrm>
            <a:off x="427142" y="20226"/>
            <a:ext cx="11213315" cy="1325563"/>
          </a:xfrm>
        </p:spPr>
        <p:txBody>
          <a:bodyPr>
            <a:normAutofit/>
          </a:bodyPr>
          <a:lstStyle/>
          <a:p>
            <a:r>
              <a:rPr lang="en-GB" sz="3600" dirty="0">
                <a:solidFill>
                  <a:srgbClr val="FF0000"/>
                </a:solidFill>
              </a:rPr>
              <a:t>Discovery of the first case of quartic HOR in human genome</a:t>
            </a:r>
            <a:endParaRPr lang="en-HR" sz="3600" dirty="0">
              <a:solidFill>
                <a:srgbClr val="FF0000"/>
              </a:solidFill>
            </a:endParaRPr>
          </a:p>
        </p:txBody>
      </p:sp>
      <p:pic>
        <p:nvPicPr>
          <p:cNvPr id="15" name="Picture 14">
            <a:extLst>
              <a:ext uri="{FF2B5EF4-FFF2-40B4-BE49-F238E27FC236}">
                <a16:creationId xmlns:a16="http://schemas.microsoft.com/office/drawing/2014/main" id="{84BB388E-D528-B0B8-991E-A75A39BEEC4D}"/>
              </a:ext>
            </a:extLst>
          </p:cNvPr>
          <p:cNvPicPr>
            <a:picLocks noChangeAspect="1"/>
          </p:cNvPicPr>
          <p:nvPr/>
        </p:nvPicPr>
        <p:blipFill>
          <a:blip r:embed="rId2"/>
          <a:stretch>
            <a:fillRect/>
          </a:stretch>
        </p:blipFill>
        <p:spPr>
          <a:xfrm>
            <a:off x="1021898" y="1345789"/>
            <a:ext cx="9123588" cy="5208347"/>
          </a:xfrm>
          <a:prstGeom prst="rect">
            <a:avLst/>
          </a:prstGeom>
        </p:spPr>
      </p:pic>
      <p:sp>
        <p:nvSpPr>
          <p:cNvPr id="16" name="Rectangle 15">
            <a:extLst>
              <a:ext uri="{FF2B5EF4-FFF2-40B4-BE49-F238E27FC236}">
                <a16:creationId xmlns:a16="http://schemas.microsoft.com/office/drawing/2014/main" id="{96EAF35A-E8A3-A611-8A10-4E057F6F44DE}"/>
              </a:ext>
            </a:extLst>
          </p:cNvPr>
          <p:cNvSpPr/>
          <p:nvPr/>
        </p:nvSpPr>
        <p:spPr>
          <a:xfrm>
            <a:off x="783771" y="1286284"/>
            <a:ext cx="1016000" cy="8151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R"/>
          </a:p>
        </p:txBody>
      </p:sp>
      <p:pic>
        <p:nvPicPr>
          <p:cNvPr id="1025" name="Picture 1" descr="page4image57807552">
            <a:extLst>
              <a:ext uri="{FF2B5EF4-FFF2-40B4-BE49-F238E27FC236}">
                <a16:creationId xmlns:a16="http://schemas.microsoft.com/office/drawing/2014/main" id="{F68EC6DC-513E-4C47-B610-0013EABE8F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71600" cy="368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72991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7223B-25E2-0503-84DD-6A5B8CAF10CD}"/>
              </a:ext>
            </a:extLst>
          </p:cNvPr>
          <p:cNvSpPr>
            <a:spLocks noGrp="1"/>
          </p:cNvSpPr>
          <p:nvPr>
            <p:ph type="title"/>
          </p:nvPr>
        </p:nvSpPr>
        <p:spPr>
          <a:xfrm>
            <a:off x="427142" y="20226"/>
            <a:ext cx="11213315" cy="1325563"/>
          </a:xfrm>
        </p:spPr>
        <p:txBody>
          <a:bodyPr>
            <a:normAutofit/>
          </a:bodyPr>
          <a:lstStyle/>
          <a:p>
            <a:r>
              <a:rPr lang="en-GB" sz="3600" dirty="0">
                <a:solidFill>
                  <a:srgbClr val="FF0000"/>
                </a:solidFill>
              </a:rPr>
              <a:t>Discovery of the first case of quartic HOR in human genome</a:t>
            </a:r>
            <a:endParaRPr lang="en-HR" sz="3600" dirty="0">
              <a:solidFill>
                <a:srgbClr val="FF0000"/>
              </a:solidFill>
            </a:endParaRPr>
          </a:p>
        </p:txBody>
      </p:sp>
      <p:pic>
        <p:nvPicPr>
          <p:cNvPr id="8" name="Picture 7">
            <a:extLst>
              <a:ext uri="{FF2B5EF4-FFF2-40B4-BE49-F238E27FC236}">
                <a16:creationId xmlns:a16="http://schemas.microsoft.com/office/drawing/2014/main" id="{65618184-824C-7D2D-6D3C-7E26D7D0551A}"/>
              </a:ext>
            </a:extLst>
          </p:cNvPr>
          <p:cNvPicPr>
            <a:picLocks noChangeAspect="1"/>
          </p:cNvPicPr>
          <p:nvPr/>
        </p:nvPicPr>
        <p:blipFill>
          <a:blip r:embed="rId2"/>
          <a:stretch>
            <a:fillRect/>
          </a:stretch>
        </p:blipFill>
        <p:spPr>
          <a:xfrm>
            <a:off x="1109313" y="1345789"/>
            <a:ext cx="9388363" cy="5258211"/>
          </a:xfrm>
          <a:prstGeom prst="rect">
            <a:avLst/>
          </a:prstGeom>
        </p:spPr>
      </p:pic>
      <p:sp>
        <p:nvSpPr>
          <p:cNvPr id="9" name="Rectangle 8">
            <a:extLst>
              <a:ext uri="{FF2B5EF4-FFF2-40B4-BE49-F238E27FC236}">
                <a16:creationId xmlns:a16="http://schemas.microsoft.com/office/drawing/2014/main" id="{FE598E3D-5549-63CB-6584-8CC477DD264D}"/>
              </a:ext>
            </a:extLst>
          </p:cNvPr>
          <p:cNvSpPr/>
          <p:nvPr/>
        </p:nvSpPr>
        <p:spPr>
          <a:xfrm>
            <a:off x="678324" y="1158785"/>
            <a:ext cx="1016000" cy="8151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R"/>
          </a:p>
        </p:txBody>
      </p:sp>
    </p:spTree>
    <p:extLst>
      <p:ext uri="{BB962C8B-B14F-4D97-AF65-F5344CB8AC3E}">
        <p14:creationId xmlns:p14="http://schemas.microsoft.com/office/powerpoint/2010/main" val="20266917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885CF46-7417-058F-CE65-D7A8CD1AE9B7}"/>
              </a:ext>
            </a:extLst>
          </p:cNvPr>
          <p:cNvPicPr>
            <a:picLocks noChangeAspect="1"/>
          </p:cNvPicPr>
          <p:nvPr/>
        </p:nvPicPr>
        <p:blipFill>
          <a:blip r:embed="rId2"/>
          <a:stretch>
            <a:fillRect/>
          </a:stretch>
        </p:blipFill>
        <p:spPr>
          <a:xfrm>
            <a:off x="1074057" y="1778001"/>
            <a:ext cx="10043886" cy="4100810"/>
          </a:xfrm>
          <a:prstGeom prst="rect">
            <a:avLst/>
          </a:prstGeom>
        </p:spPr>
      </p:pic>
      <p:sp>
        <p:nvSpPr>
          <p:cNvPr id="11" name="Title 1">
            <a:extLst>
              <a:ext uri="{FF2B5EF4-FFF2-40B4-BE49-F238E27FC236}">
                <a16:creationId xmlns:a16="http://schemas.microsoft.com/office/drawing/2014/main" id="{4EF12A68-2F71-79E3-0420-7D47D5E32ADE}"/>
              </a:ext>
            </a:extLst>
          </p:cNvPr>
          <p:cNvSpPr>
            <a:spLocks noGrp="1"/>
          </p:cNvSpPr>
          <p:nvPr>
            <p:ph type="title"/>
          </p:nvPr>
        </p:nvSpPr>
        <p:spPr>
          <a:xfrm>
            <a:off x="427142" y="20226"/>
            <a:ext cx="11213315" cy="1325563"/>
          </a:xfrm>
        </p:spPr>
        <p:txBody>
          <a:bodyPr>
            <a:normAutofit/>
          </a:bodyPr>
          <a:lstStyle/>
          <a:p>
            <a:r>
              <a:rPr lang="en-GB" sz="3600" dirty="0">
                <a:solidFill>
                  <a:srgbClr val="FF0000"/>
                </a:solidFill>
              </a:rPr>
              <a:t>Discovery of the first case of quartic HOR in human genome</a:t>
            </a:r>
            <a:endParaRPr lang="en-HR" sz="3600" dirty="0">
              <a:solidFill>
                <a:srgbClr val="FF0000"/>
              </a:solidFill>
            </a:endParaRPr>
          </a:p>
        </p:txBody>
      </p:sp>
    </p:spTree>
    <p:extLst>
      <p:ext uri="{BB962C8B-B14F-4D97-AF65-F5344CB8AC3E}">
        <p14:creationId xmlns:p14="http://schemas.microsoft.com/office/powerpoint/2010/main" val="28697207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E9CD4E-57E4-FF60-8854-D83ABB2BE75B}"/>
              </a:ext>
            </a:extLst>
          </p:cNvPr>
          <p:cNvSpPr>
            <a:spLocks noGrp="1"/>
          </p:cNvSpPr>
          <p:nvPr>
            <p:ph idx="1"/>
          </p:nvPr>
        </p:nvSpPr>
        <p:spPr>
          <a:xfrm>
            <a:off x="649515" y="200025"/>
            <a:ext cx="11063514" cy="1512662"/>
          </a:xfrm>
        </p:spPr>
        <p:txBody>
          <a:bodyPr/>
          <a:lstStyle/>
          <a:p>
            <a:pPr marL="0" indent="0">
              <a:buNone/>
            </a:pPr>
            <a:r>
              <a:rPr lang="en-US" sz="1800" b="1" dirty="0">
                <a:solidFill>
                  <a:srgbClr val="000000"/>
                </a:solidFill>
                <a:effectLst/>
                <a:latin typeface="Times New Roman" panose="02020603050405020304" pitchFamily="18" charset="0"/>
                <a:ea typeface="Calibri" panose="020F0502020204030204" pitchFamily="34" charset="0"/>
              </a:rPr>
              <a:t>V. Romero, H. </a:t>
            </a:r>
            <a:r>
              <a:rPr lang="en-US" sz="1800" b="1" dirty="0" err="1">
                <a:solidFill>
                  <a:srgbClr val="000000"/>
                </a:solidFill>
                <a:effectLst/>
                <a:latin typeface="Times New Roman" panose="02020603050405020304" pitchFamily="18" charset="0"/>
                <a:ea typeface="Calibri" panose="020F0502020204030204" pitchFamily="34" charset="0"/>
              </a:rPr>
              <a:t>Nakaoka</a:t>
            </a:r>
            <a:r>
              <a:rPr lang="en-US" sz="1800" b="1" dirty="0">
                <a:solidFill>
                  <a:srgbClr val="000000"/>
                </a:solidFill>
                <a:effectLst/>
                <a:latin typeface="Times New Roman" panose="02020603050405020304" pitchFamily="18" charset="0"/>
                <a:ea typeface="Calibri" panose="020F0502020204030204" pitchFamily="34" charset="0"/>
              </a:rPr>
              <a:t>, I. Inoue, K. </a:t>
            </a:r>
            <a:r>
              <a:rPr lang="en-US" sz="1800" b="1" dirty="0" err="1">
                <a:solidFill>
                  <a:srgbClr val="000000"/>
                </a:solidFill>
                <a:effectLst/>
                <a:latin typeface="Times New Roman" panose="02020603050405020304" pitchFamily="18" charset="0"/>
                <a:ea typeface="Calibri" panose="020F0502020204030204" pitchFamily="34" charset="0"/>
              </a:rPr>
              <a:t>Hosomichi</a:t>
            </a:r>
            <a:r>
              <a:rPr lang="en-US" sz="1800" b="1" dirty="0">
                <a:solidFill>
                  <a:srgbClr val="000000"/>
                </a:solidFill>
                <a:effectLst/>
                <a:latin typeface="Times New Roman" panose="02020603050405020304" pitchFamily="18" charset="0"/>
                <a:ea typeface="Calibri" panose="020F0502020204030204" pitchFamily="34" charset="0"/>
              </a:rPr>
              <a:t> </a:t>
            </a:r>
            <a:r>
              <a:rPr lang="en-US" sz="1800" b="1" i="1" dirty="0">
                <a:solidFill>
                  <a:srgbClr val="0000FF"/>
                </a:solidFill>
                <a:effectLst/>
                <a:latin typeface="Times New Roman" panose="02020603050405020304" pitchFamily="18" charset="0"/>
                <a:ea typeface="Calibri" panose="020F0502020204030204" pitchFamily="34" charset="0"/>
              </a:rPr>
              <a:t>(Department of Genetics School of Life Sciences, SOKENDAI Graduate University of Advanced Studies, Japan; National Institute of Genetics, Mishima, Japan; Department of Bioinformatics and Genetics, Gradual School of Medical Sciences, </a:t>
            </a:r>
            <a:r>
              <a:rPr lang="en-US" sz="1800" b="1" i="1" dirty="0" err="1">
                <a:solidFill>
                  <a:srgbClr val="0000FF"/>
                </a:solidFill>
                <a:effectLst/>
                <a:latin typeface="Times New Roman" panose="02020603050405020304" pitchFamily="18" charset="0"/>
                <a:ea typeface="Calibri" panose="020F0502020204030204" pitchFamily="34" charset="0"/>
              </a:rPr>
              <a:t>Kanezawa</a:t>
            </a:r>
            <a:r>
              <a:rPr lang="en-US" sz="1800" b="1" i="1" dirty="0">
                <a:solidFill>
                  <a:srgbClr val="0000FF"/>
                </a:solidFill>
                <a:effectLst/>
                <a:latin typeface="Times New Roman" panose="02020603050405020304" pitchFamily="18" charset="0"/>
                <a:ea typeface="Calibri" panose="020F0502020204030204" pitchFamily="34" charset="0"/>
              </a:rPr>
              <a:t> University, Japan)</a:t>
            </a:r>
            <a:r>
              <a:rPr lang="en-US" sz="1800" b="1" dirty="0">
                <a:solidFill>
                  <a:srgbClr val="000000"/>
                </a:solidFill>
                <a:effectLst/>
                <a:latin typeface="Times New Roman" panose="02020603050405020304" pitchFamily="18" charset="0"/>
                <a:ea typeface="Calibri" panose="020F0502020204030204" pitchFamily="34" charset="0"/>
              </a:rPr>
              <a:t>, High order formation and evolution of </a:t>
            </a:r>
            <a:r>
              <a:rPr lang="en-US" sz="1800" b="1" dirty="0" err="1">
                <a:solidFill>
                  <a:srgbClr val="000000"/>
                </a:solidFill>
                <a:effectLst/>
                <a:latin typeface="Times New Roman" panose="02020603050405020304" pitchFamily="18" charset="0"/>
                <a:ea typeface="Calibri" panose="020F0502020204030204" pitchFamily="34" charset="0"/>
              </a:rPr>
              <a:t>hornerin</a:t>
            </a:r>
            <a:r>
              <a:rPr lang="en-US" sz="1800" b="1" dirty="0">
                <a:solidFill>
                  <a:srgbClr val="000000"/>
                </a:solidFill>
                <a:effectLst/>
                <a:latin typeface="Times New Roman" panose="02020603050405020304" pitchFamily="18" charset="0"/>
                <a:ea typeface="Calibri" panose="020F0502020204030204" pitchFamily="34" charset="0"/>
              </a:rPr>
              <a:t> in primates, </a:t>
            </a:r>
            <a:r>
              <a:rPr lang="en-US" sz="1800" b="1" dirty="0">
                <a:effectLst/>
                <a:latin typeface="Times New Roman" panose="02020603050405020304" pitchFamily="18" charset="0"/>
                <a:ea typeface="Calibri" panose="020F0502020204030204" pitchFamily="34" charset="0"/>
              </a:rPr>
              <a:t>Genome Biology and Evolution 10, 3167-3175 (2018):</a:t>
            </a:r>
            <a:r>
              <a:rPr lang="en-HR" dirty="0">
                <a:effectLst/>
              </a:rPr>
              <a:t> </a:t>
            </a:r>
            <a:endParaRPr lang="en-HR" dirty="0"/>
          </a:p>
        </p:txBody>
      </p:sp>
      <p:sp>
        <p:nvSpPr>
          <p:cNvPr id="16" name="TextBox 15">
            <a:extLst>
              <a:ext uri="{FF2B5EF4-FFF2-40B4-BE49-F238E27FC236}">
                <a16:creationId xmlns:a16="http://schemas.microsoft.com/office/drawing/2014/main" id="{5A28A85F-D494-8FAD-23FA-C3B4C3306E43}"/>
              </a:ext>
            </a:extLst>
          </p:cNvPr>
          <p:cNvSpPr txBox="1"/>
          <p:nvPr/>
        </p:nvSpPr>
        <p:spPr>
          <a:xfrm>
            <a:off x="382814" y="1712687"/>
            <a:ext cx="11426371" cy="4893647"/>
          </a:xfrm>
          <a:prstGeom prst="rect">
            <a:avLst/>
          </a:prstGeom>
          <a:noFill/>
        </p:spPr>
        <p:txBody>
          <a:bodyPr wrap="square">
            <a:spAutoFit/>
          </a:bodyPr>
          <a:lstStyle/>
          <a:p>
            <a:pPr marL="14288" indent="-14288" algn="just"/>
            <a:r>
              <a:rPr lang="en-US" sz="12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1200"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Paar</a:t>
            </a:r>
            <a:r>
              <a:rPr lang="en-US" sz="12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et</a:t>
            </a:r>
            <a:r>
              <a:rPr lang="en-US" sz="12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al. (</a:t>
            </a:r>
            <a:r>
              <a:rPr lang="en-US" sz="1200"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Paar</a:t>
            </a:r>
            <a:r>
              <a:rPr lang="en-US" sz="12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Glunčić</a:t>
            </a:r>
            <a:r>
              <a:rPr lang="en-US" sz="12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Rosandić</a:t>
            </a:r>
            <a:r>
              <a:rPr lang="en-US" sz="12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12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Basar</a:t>
            </a:r>
            <a:r>
              <a:rPr lang="en-US" sz="12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Vlahović</a:t>
            </a:r>
            <a:r>
              <a:rPr lang="en-US" sz="12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2011) and Takaishi et al. (2005) have different theories as to the formation of the repeated region of HRNR; both groups share the longest repeat length of 1,404 bp (longest unit), but they differed in the process. We identified the formation described by </a:t>
            </a:r>
            <a:r>
              <a:rPr lang="en-US" sz="1200"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Paar</a:t>
            </a:r>
            <a:r>
              <a:rPr lang="en-US" sz="12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et al.</a:t>
            </a:r>
            <a:r>
              <a:rPr lang="en-US" sz="12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(2011): </a:t>
            </a: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{[(39bp(primary)×9"×2(secondary) ×2(tertiary)]×5(quartic)}, to be conserved in all primate species except the crab-eating macaque. </a:t>
            </a:r>
            <a:r>
              <a:rPr lang="en-US" sz="12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Introduction:</a:t>
            </a:r>
            <a:r>
              <a:rPr lang="en-US" sz="12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Paar</a:t>
            </a: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 et al. (2011) described HRNR formation using the Global Repeat map algorithm as follows: a primary repeat unit sequence (39 bp) was amplified by nine to form a secondary repeat unit (351 bp), duplication of the secondary repeat unit forms a tertiary repeat unit of 0.70 kb, and finally two tertiary repeat units form a 1.4 kb quartic repeat unit. Notably, </a:t>
            </a:r>
            <a:r>
              <a:rPr lang="en-US" sz="1200"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Paar</a:t>
            </a:r>
            <a:r>
              <a:rPr lang="en-US" sz="12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et al. (2011) detected the higher order repeat structure only in human HRNR but not in chimpanzee, which could be a driving force for the evolutionary process. </a:t>
            </a:r>
            <a:r>
              <a:rPr lang="en-US" sz="1200"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Paar</a:t>
            </a: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 et al. (2011) description starts with 39 bp to form the primary repeat unit, which amplified 9 times to form the secondary unit (type n01 and n02), the secondary unit duplicated to form the tertiary unit (type v01 and v02) and finally the tertiary unit duplicated again to form the quartic unit (w01).  Fig.2. Longest, second–longest, quartic, tertiary, and secondary units of </a:t>
            </a:r>
            <a:r>
              <a:rPr lang="en-US" sz="1200" kern="100" dirty="0" err="1">
                <a:effectLst/>
                <a:latin typeface="Times New Roman" panose="02020603050405020304" pitchFamily="18" charset="0"/>
                <a:ea typeface="Calibri" panose="020F0502020204030204" pitchFamily="34" charset="0"/>
                <a:cs typeface="Times New Roman" panose="02020603050405020304" pitchFamily="18" charset="0"/>
              </a:rPr>
              <a:t>hornerin</a:t>
            </a: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 in primates by Takaishi et al. and </a:t>
            </a:r>
            <a:r>
              <a:rPr lang="en-US" sz="1200"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Paar</a:t>
            </a:r>
            <a:r>
              <a:rPr lang="en-US" sz="12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et </a:t>
            </a: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al. formation. By </a:t>
            </a:r>
            <a:r>
              <a:rPr lang="en-US" sz="1200"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Paar</a:t>
            </a:r>
            <a:r>
              <a:rPr lang="en-US" sz="12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et</a:t>
            </a:r>
            <a:r>
              <a:rPr lang="en-US" sz="12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al. formation, the number of quartic units was six for human, chimpanzee, orangutan, and crab-eating macaque and four for gorilla and ranged from 936 to 1,410 bp.   The length of the longest repeat formed was 1,404 bp and shared both formations proposed by </a:t>
            </a:r>
            <a:r>
              <a:rPr lang="en-US" sz="1200"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Paar</a:t>
            </a:r>
            <a:r>
              <a:rPr lang="en-US" sz="12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et </a:t>
            </a:r>
            <a:r>
              <a:rPr lang="en-US" sz="12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al.</a:t>
            </a: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 and Takaishi.  </a:t>
            </a:r>
            <a:r>
              <a:rPr lang="en-US" sz="12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Primary units (39 bp) described by </a:t>
            </a:r>
            <a:r>
              <a:rPr lang="en-US" sz="1200"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Paar</a:t>
            </a: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 et al.</a:t>
            </a:r>
            <a:r>
              <a:rPr lang="en-US" sz="12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(2011). </a:t>
            </a: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The proposed formation by Takaishi et al. (2005) was [(117 bp×4) ×3(subunits)] × 6(units)} (fig. 1A), whereas the formation by </a:t>
            </a:r>
            <a:r>
              <a:rPr lang="en-US" sz="1200"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Paar</a:t>
            </a:r>
            <a:r>
              <a:rPr lang="en-US" sz="12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et al.  (2011) was {[("39bp(primary)×9"×2(secondary)) ×2(tertiary)]×5(quartic)}. We examined both possibilities and clarified which structure was detectable in primates. The phylogeny of the primary units divided primary units into nine clusters (order, 1-9) in each species tree by</a:t>
            </a:r>
            <a:r>
              <a:rPr lang="en-US" sz="12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Paar</a:t>
            </a:r>
            <a:r>
              <a:rPr lang="en-US" sz="12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et al.</a:t>
            </a:r>
            <a:r>
              <a:rPr lang="en-US" sz="12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(2011)</a:t>
            </a: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 This pattern was observed for human, chimpanzee, gorilla, and orangutan... We next focused on tertiary units proposed by </a:t>
            </a:r>
            <a:r>
              <a:rPr lang="en-US" sz="1200"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Paar</a:t>
            </a:r>
            <a:r>
              <a:rPr lang="en-US" sz="12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et al. (2011). We used the secondary units to reconstruct the tertiary units (fig. 2). </a:t>
            </a:r>
            <a:r>
              <a:rPr lang="en-US" sz="1200"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Paar</a:t>
            </a:r>
            <a:r>
              <a:rPr lang="en-US" sz="12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et al. divided tertiary units into "v01" and "v02" types. </a:t>
            </a:r>
            <a:r>
              <a:rPr lang="en-US" sz="12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Fig. 5. representation. The cluster pattern follows, "Group-1st," "Group-2nd," "Group-3rd," which fits the length of the secondary unit described by </a:t>
            </a:r>
            <a:r>
              <a:rPr lang="en-US" sz="1200"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Paar</a:t>
            </a:r>
            <a:r>
              <a:rPr lang="en-US" sz="12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et al. </a:t>
            </a:r>
            <a:r>
              <a:rPr lang="en-US" sz="12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Hornerin</a:t>
            </a:r>
            <a:r>
              <a:rPr lang="en-US" sz="12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has a unique and complex duplicate formation that is different from other SFPTs. The </a:t>
            </a:r>
            <a:r>
              <a:rPr lang="en-US" sz="12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hornerin</a:t>
            </a:r>
            <a:r>
              <a:rPr lang="en-US" sz="12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repeat formations proposed by Takaishi et al. (2005) </a:t>
            </a: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{[(117 bp×4) ×3(subunits)]×6(units)} (fig. 1A), </a:t>
            </a:r>
            <a:r>
              <a:rPr lang="en-US" sz="12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and by </a:t>
            </a:r>
            <a:r>
              <a:rPr lang="en-US" sz="1200"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Paar</a:t>
            </a:r>
            <a:r>
              <a:rPr lang="en-US" sz="12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et al. (2011) </a:t>
            </a: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{[("39bp(primary)×9"×2(secondary))×2(tertiary)]×5(quartic)}. </a:t>
            </a:r>
            <a:r>
              <a:rPr lang="en-US" sz="12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were examined and compared among several primates (fig. 1). In the repeat organization by </a:t>
            </a:r>
            <a:r>
              <a:rPr lang="en-US" sz="1200"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Paar</a:t>
            </a: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 et al.</a:t>
            </a:r>
            <a:r>
              <a:rPr lang="en-US" sz="12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(2011), 39bp of the primary unit was detected in chimpanzee, gorilla, orangutan, and crab-eating macaque (fig. 2). We confirmed that in all primates except crab-eating macaque the formation model started with the primary units which duplicated to make the secondary units, and the secondary units duplicated twice again to form the tertiary structure as described by </a:t>
            </a:r>
            <a:r>
              <a:rPr lang="en-US" sz="1200"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Paar</a:t>
            </a:r>
            <a:r>
              <a:rPr lang="en-US" sz="12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et al.</a:t>
            </a:r>
            <a:r>
              <a:rPr lang="en-US" sz="12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(2011) (fig. 1B). The biological importance of tandem repeats was mentioned by </a:t>
            </a:r>
            <a:r>
              <a:rPr lang="en-US" sz="1200"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Paar</a:t>
            </a:r>
            <a:r>
              <a:rPr lang="en-US" sz="12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et al.</a:t>
            </a:r>
            <a:r>
              <a:rPr lang="en-US" sz="12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(2011) as a rapidly evolving type of DNA that could contribute to phenotypic differences, even between closely related species such as humans and chimpanzees. The Global Repeat Map of </a:t>
            </a:r>
            <a:r>
              <a:rPr lang="en-US" sz="1200"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Paar</a:t>
            </a:r>
            <a:r>
              <a:rPr lang="en-US" sz="12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et al.</a:t>
            </a:r>
            <a:r>
              <a:rPr lang="en-US" sz="12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(2011). Neuroblastoma break-point family (NBPF) copy number variability is a dramatic example of high order repeat in human and chimpanzees (</a:t>
            </a:r>
            <a:r>
              <a:rPr lang="en-US" sz="1200"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Paar</a:t>
            </a:r>
            <a:r>
              <a:rPr lang="en-US" sz="12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et al.</a:t>
            </a:r>
            <a:r>
              <a:rPr lang="en-US" sz="12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2011). The NBPF repeat is related to the evolutionary level of higher primates and the high order repeat pattern shows a discontinuous jump in the evolutionary step from 48 monomers in chimpanzee to 165 monomers in human, possibly related to a regulatory function of high order repeats (</a:t>
            </a:r>
            <a:r>
              <a:rPr lang="en-US" sz="1200"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Paar</a:t>
            </a:r>
            <a:r>
              <a:rPr lang="en-US" sz="12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et al. </a:t>
            </a:r>
            <a:r>
              <a:rPr lang="en-US" sz="12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2011). </a:t>
            </a:r>
            <a:endParaRPr lang="en-HR"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14288" indent="-14288" algn="just"/>
            <a:r>
              <a:rPr lang="en-US" sz="1200" kern="100" dirty="0" err="1">
                <a:solidFill>
                  <a:srgbClr val="0800FF"/>
                </a:solidFill>
                <a:effectLst/>
                <a:latin typeface="Times New Roman" panose="02020603050405020304" pitchFamily="18" charset="0"/>
                <a:ea typeface="Calibri" panose="020F0502020204030204" pitchFamily="34" charset="0"/>
                <a:cs typeface="Times New Roman" panose="02020603050405020304" pitchFamily="18" charset="0"/>
              </a:rPr>
              <a:t>Paar</a:t>
            </a:r>
            <a:r>
              <a:rPr lang="en-US" sz="1200" kern="100" dirty="0">
                <a:solidFill>
                  <a:srgbClr val="0800FF"/>
                </a:solidFill>
                <a:effectLst/>
                <a:latin typeface="Times New Roman" panose="02020603050405020304" pitchFamily="18" charset="0"/>
                <a:ea typeface="Calibri" panose="020F0502020204030204" pitchFamily="34" charset="0"/>
                <a:cs typeface="Times New Roman" panose="02020603050405020304" pitchFamily="18" charset="0"/>
              </a:rPr>
              <a:t> et al. 2011: </a:t>
            </a:r>
            <a:r>
              <a:rPr lang="en-US" sz="1200" kern="100" dirty="0" err="1">
                <a:solidFill>
                  <a:srgbClr val="0800FF"/>
                </a:solidFill>
                <a:effectLst/>
                <a:latin typeface="Times New Roman" panose="02020603050405020304" pitchFamily="18" charset="0"/>
                <a:ea typeface="Calibri" panose="020F0502020204030204" pitchFamily="34" charset="0"/>
                <a:cs typeface="Times New Roman" panose="02020603050405020304" pitchFamily="18" charset="0"/>
              </a:rPr>
              <a:t>Paar</a:t>
            </a:r>
            <a:r>
              <a:rPr lang="en-US" sz="1200" kern="100" dirty="0">
                <a:solidFill>
                  <a:srgbClr val="0800FF"/>
                </a:solidFill>
                <a:effectLst/>
                <a:latin typeface="Times New Roman" panose="02020603050405020304" pitchFamily="18" charset="0"/>
                <a:ea typeface="Calibri" panose="020F0502020204030204" pitchFamily="34" charset="0"/>
                <a:cs typeface="Times New Roman" panose="02020603050405020304" pitchFamily="18" charset="0"/>
              </a:rPr>
              <a:t> V, </a:t>
            </a:r>
            <a:r>
              <a:rPr lang="en-US" sz="1200" kern="100" dirty="0" err="1">
                <a:solidFill>
                  <a:srgbClr val="0800FF"/>
                </a:solidFill>
                <a:effectLst/>
                <a:latin typeface="Times New Roman" panose="02020603050405020304" pitchFamily="18" charset="0"/>
                <a:ea typeface="Calibri" panose="020F0502020204030204" pitchFamily="34" charset="0"/>
                <a:cs typeface="Times New Roman" panose="02020603050405020304" pitchFamily="18" charset="0"/>
              </a:rPr>
              <a:t>Glunčić</a:t>
            </a:r>
            <a:r>
              <a:rPr lang="en-US" sz="1200" kern="100" dirty="0">
                <a:solidFill>
                  <a:srgbClr val="0800FF"/>
                </a:solidFill>
                <a:effectLst/>
                <a:latin typeface="Times New Roman" panose="02020603050405020304" pitchFamily="18" charset="0"/>
                <a:ea typeface="Calibri" panose="020F0502020204030204" pitchFamily="34" charset="0"/>
                <a:cs typeface="Times New Roman" panose="02020603050405020304" pitchFamily="18" charset="0"/>
              </a:rPr>
              <a:t> M, </a:t>
            </a:r>
            <a:r>
              <a:rPr lang="en-US" sz="1200" kern="100" dirty="0" err="1">
                <a:solidFill>
                  <a:srgbClr val="0800FF"/>
                </a:solidFill>
                <a:effectLst/>
                <a:latin typeface="Times New Roman" panose="02020603050405020304" pitchFamily="18" charset="0"/>
                <a:ea typeface="Calibri" panose="020F0502020204030204" pitchFamily="34" charset="0"/>
                <a:cs typeface="Times New Roman" panose="02020603050405020304" pitchFamily="18" charset="0"/>
              </a:rPr>
              <a:t>Rosandić</a:t>
            </a:r>
            <a:r>
              <a:rPr lang="en-US" sz="1200" kern="100" dirty="0">
                <a:solidFill>
                  <a:srgbClr val="0800FF"/>
                </a:solidFill>
                <a:effectLst/>
                <a:latin typeface="Times New Roman" panose="02020603050405020304" pitchFamily="18" charset="0"/>
                <a:ea typeface="Calibri" panose="020F0502020204030204" pitchFamily="34" charset="0"/>
                <a:cs typeface="Times New Roman" panose="02020603050405020304" pitchFamily="18" charset="0"/>
              </a:rPr>
              <a:t> M, </a:t>
            </a:r>
            <a:r>
              <a:rPr lang="en-US" sz="1200" kern="100" dirty="0" err="1">
                <a:solidFill>
                  <a:srgbClr val="0800FF"/>
                </a:solidFill>
                <a:effectLst/>
                <a:latin typeface="Times New Roman" panose="02020603050405020304" pitchFamily="18" charset="0"/>
                <a:ea typeface="Calibri" panose="020F0502020204030204" pitchFamily="34" charset="0"/>
                <a:cs typeface="Times New Roman" panose="02020603050405020304" pitchFamily="18" charset="0"/>
              </a:rPr>
              <a:t>Basar</a:t>
            </a:r>
            <a:r>
              <a:rPr lang="en-US" sz="1200" kern="100" dirty="0">
                <a:solidFill>
                  <a:srgbClr val="0800FF"/>
                </a:solidFill>
                <a:effectLst/>
                <a:latin typeface="Times New Roman" panose="02020603050405020304" pitchFamily="18" charset="0"/>
                <a:ea typeface="Calibri" panose="020F0502020204030204" pitchFamily="34" charset="0"/>
                <a:cs typeface="Times New Roman" panose="02020603050405020304" pitchFamily="18" charset="0"/>
              </a:rPr>
              <a:t> I, </a:t>
            </a:r>
            <a:r>
              <a:rPr lang="en-US" sz="1200" kern="100" dirty="0" err="1">
                <a:solidFill>
                  <a:srgbClr val="0800FF"/>
                </a:solidFill>
                <a:effectLst/>
                <a:latin typeface="Times New Roman" panose="02020603050405020304" pitchFamily="18" charset="0"/>
                <a:ea typeface="Calibri" panose="020F0502020204030204" pitchFamily="34" charset="0"/>
                <a:cs typeface="Times New Roman" panose="02020603050405020304" pitchFamily="18" charset="0"/>
              </a:rPr>
              <a:t>Vlahović</a:t>
            </a:r>
            <a:r>
              <a:rPr lang="en-US" sz="1200" kern="100" dirty="0">
                <a:solidFill>
                  <a:srgbClr val="0800FF"/>
                </a:solidFill>
                <a:effectLst/>
                <a:latin typeface="Times New Roman" panose="02020603050405020304" pitchFamily="18" charset="0"/>
                <a:ea typeface="Calibri" panose="020F0502020204030204" pitchFamily="34" charset="0"/>
                <a:cs typeface="Times New Roman" panose="02020603050405020304" pitchFamily="18" charset="0"/>
              </a:rPr>
              <a:t> I, 2011, </a:t>
            </a:r>
            <a:r>
              <a:rPr lang="en-US" sz="1200" kern="100" dirty="0" err="1">
                <a:solidFill>
                  <a:srgbClr val="0800FF"/>
                </a:solidFill>
                <a:effectLst/>
                <a:latin typeface="Times New Roman" panose="02020603050405020304" pitchFamily="18" charset="0"/>
                <a:ea typeface="Calibri" panose="020F0502020204030204" pitchFamily="34" charset="0"/>
                <a:cs typeface="Times New Roman" panose="02020603050405020304" pitchFamily="18" charset="0"/>
              </a:rPr>
              <a:t>Intragene</a:t>
            </a:r>
            <a:r>
              <a:rPr lang="en-US" sz="1200" kern="100" dirty="0">
                <a:solidFill>
                  <a:srgbClr val="0800FF"/>
                </a:solidFill>
                <a:effectLst/>
                <a:latin typeface="Times New Roman" panose="02020603050405020304" pitchFamily="18" charset="0"/>
                <a:ea typeface="Calibri" panose="020F0502020204030204" pitchFamily="34" charset="0"/>
                <a:cs typeface="Times New Roman" panose="02020603050405020304" pitchFamily="18" charset="0"/>
              </a:rPr>
              <a:t> higher order repeats in neuroblastoma breakpoint  family genes distinguish humans from chimpanzees. Molecular Biology and Evolution 28(6):1877-1892. (Oxford University Press)."</a:t>
            </a:r>
            <a:endParaRPr lang="en-HR" sz="1200" kern="100" dirty="0">
              <a:solidFill>
                <a:srgbClr val="0800FF"/>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167844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BEB0B-5CA1-19B5-B9C5-920052F3D39C}"/>
              </a:ext>
            </a:extLst>
          </p:cNvPr>
          <p:cNvSpPr>
            <a:spLocks noGrp="1"/>
          </p:cNvSpPr>
          <p:nvPr>
            <p:ph type="title"/>
          </p:nvPr>
        </p:nvSpPr>
        <p:spPr/>
        <p:txBody>
          <a:bodyPr>
            <a:normAutofit/>
          </a:bodyPr>
          <a:lstStyle/>
          <a:p>
            <a:r>
              <a:rPr lang="en-GB" dirty="0">
                <a:solidFill>
                  <a:srgbClr val="FF0000"/>
                </a:solidFill>
              </a:rPr>
              <a:t>Discovery of fundamental supersymmetry giving rise to genetic code</a:t>
            </a:r>
            <a:endParaRPr lang="en-HR" dirty="0">
              <a:solidFill>
                <a:srgbClr val="FF0000"/>
              </a:solidFill>
            </a:endParaRPr>
          </a:p>
        </p:txBody>
      </p:sp>
      <p:sp>
        <p:nvSpPr>
          <p:cNvPr id="3" name="Content Placeholder 2">
            <a:extLst>
              <a:ext uri="{FF2B5EF4-FFF2-40B4-BE49-F238E27FC236}">
                <a16:creationId xmlns:a16="http://schemas.microsoft.com/office/drawing/2014/main" id="{0D3D6C6A-E34D-5277-5687-217E5DA30E77}"/>
              </a:ext>
            </a:extLst>
          </p:cNvPr>
          <p:cNvSpPr>
            <a:spLocks noGrp="1"/>
          </p:cNvSpPr>
          <p:nvPr>
            <p:ph idx="1"/>
          </p:nvPr>
        </p:nvSpPr>
        <p:spPr/>
        <p:txBody>
          <a:bodyPr>
            <a:noAutofit/>
          </a:bodyPr>
          <a:lstStyle/>
          <a:p>
            <a:pPr marL="0" indent="0">
              <a:buNone/>
            </a:pPr>
            <a:r>
              <a:rPr lang="en-US" sz="2400" kern="100" dirty="0">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E. </a:t>
            </a:r>
            <a:r>
              <a:rPr lang="en-US" sz="2400" kern="100" dirty="0" err="1">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Koonin</a:t>
            </a:r>
            <a:r>
              <a:rPr lang="en-US" sz="2400" kern="100" dirty="0">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 and A.S. </a:t>
            </a:r>
            <a:r>
              <a:rPr lang="en-US" sz="2400" kern="100" dirty="0" err="1">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Novozhilov</a:t>
            </a:r>
            <a:r>
              <a:rPr lang="en-US" sz="2400" kern="100" dirty="0">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 U.S. National Institute of Health, Origin and evolution of genetic code: the universal enigma, IUBMB Life 61, 99-111, 2009: </a:t>
            </a:r>
            <a:endParaRPr lang="en-HR"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24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“Why is the genetic code the way it is and how did it come to be,  that was asked over fifty years ago at the dawn of molecular biology and might remain pertinent even in another fifty years.”</a:t>
            </a:r>
            <a:endParaRPr lang="en-HR"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HR"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tabLst>
                <a:tab pos="228600" algn="l"/>
              </a:tabLst>
            </a:pPr>
            <a:r>
              <a:rPr lang="hr-HR" sz="2400" kern="100" dirty="0">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Marija Rosandić, Vladimir Paar, Standard </a:t>
            </a:r>
            <a:r>
              <a:rPr lang="hr-HR" sz="2400" kern="100" dirty="0" err="1">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Genetic</a:t>
            </a:r>
            <a:r>
              <a:rPr lang="hr-HR" sz="2400" kern="100" dirty="0">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hr-HR" sz="2400" kern="100" dirty="0" err="1">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Code</a:t>
            </a:r>
            <a:r>
              <a:rPr lang="hr-HR" sz="2400" kern="100" dirty="0">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 vs. </a:t>
            </a:r>
            <a:r>
              <a:rPr lang="hr-HR" sz="2400" kern="100" dirty="0" err="1">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Supersymmetry</a:t>
            </a:r>
            <a:r>
              <a:rPr lang="hr-HR" sz="2400" kern="100" dirty="0">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hr-HR" sz="2400" kern="100" dirty="0" err="1">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Genetic</a:t>
            </a:r>
            <a:r>
              <a:rPr lang="hr-HR" sz="2400" kern="100" dirty="0">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hr-HR" sz="2400" kern="100" dirty="0" err="1">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Code</a:t>
            </a:r>
            <a:r>
              <a:rPr lang="hr-HR" sz="2400" kern="100" dirty="0">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 – </a:t>
            </a:r>
            <a:r>
              <a:rPr lang="hr-HR" sz="2400" kern="100" dirty="0" err="1">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Alphabetical</a:t>
            </a:r>
            <a:r>
              <a:rPr lang="hr-HR" sz="2400" kern="100" dirty="0">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 table vs. </a:t>
            </a:r>
            <a:r>
              <a:rPr lang="hr-HR" sz="2400" kern="100" dirty="0" err="1">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Physicochemical</a:t>
            </a:r>
            <a:r>
              <a:rPr lang="hr-HR" sz="2400" kern="100" dirty="0">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 table, </a:t>
            </a:r>
            <a:r>
              <a:rPr lang="hr-HR" sz="2400" kern="100" dirty="0" err="1">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BioSystems</a:t>
            </a:r>
            <a:r>
              <a:rPr lang="hr-HR" sz="2400" kern="100" dirty="0">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 218 (2022) 104695  </a:t>
            </a:r>
            <a:endParaRPr lang="en-HR"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2400" dirty="0">
                <a:solidFill>
                  <a:srgbClr val="FF0000"/>
                </a:solidFill>
                <a:effectLst/>
                <a:latin typeface="Times New Roman" panose="02020603050405020304" pitchFamily="18" charset="0"/>
                <a:ea typeface="Calibri" panose="020F0502020204030204" pitchFamily="34" charset="0"/>
              </a:rPr>
              <a:t>“We solved this problem forty years earlier than expected.”</a:t>
            </a:r>
            <a:r>
              <a:rPr lang="en-HR" sz="2400" dirty="0">
                <a:effectLst/>
              </a:rPr>
              <a:t> </a:t>
            </a:r>
            <a:endParaRPr lang="en-HR" sz="2400" dirty="0"/>
          </a:p>
        </p:txBody>
      </p:sp>
    </p:spTree>
    <p:extLst>
      <p:ext uri="{BB962C8B-B14F-4D97-AF65-F5344CB8AC3E}">
        <p14:creationId xmlns:p14="http://schemas.microsoft.com/office/powerpoint/2010/main" val="39567912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89D6-784D-C72F-47DD-8EF7E5D2B79E}"/>
              </a:ext>
            </a:extLst>
          </p:cNvPr>
          <p:cNvSpPr>
            <a:spLocks noGrp="1"/>
          </p:cNvSpPr>
          <p:nvPr>
            <p:ph type="title"/>
          </p:nvPr>
        </p:nvSpPr>
        <p:spPr>
          <a:xfrm>
            <a:off x="838200" y="155803"/>
            <a:ext cx="10515600" cy="1325563"/>
          </a:xfrm>
        </p:spPr>
        <p:txBody>
          <a:bodyPr/>
          <a:lstStyle/>
          <a:p>
            <a:r>
              <a:rPr lang="en-GB" dirty="0"/>
              <a:t>Supersymmetry genetic Code (</a:t>
            </a:r>
            <a:r>
              <a:rPr lang="en-GB" dirty="0" err="1"/>
              <a:t>SSyGC</a:t>
            </a:r>
            <a:r>
              <a:rPr lang="en-GB" dirty="0"/>
              <a:t>) Table</a:t>
            </a:r>
            <a:endParaRPr lang="en-HR" dirty="0"/>
          </a:p>
        </p:txBody>
      </p:sp>
      <p:sp>
        <p:nvSpPr>
          <p:cNvPr id="3" name="Content Placeholder 2">
            <a:extLst>
              <a:ext uri="{FF2B5EF4-FFF2-40B4-BE49-F238E27FC236}">
                <a16:creationId xmlns:a16="http://schemas.microsoft.com/office/drawing/2014/main" id="{28B9240E-E5BD-345D-5045-59FBB587C16B}"/>
              </a:ext>
            </a:extLst>
          </p:cNvPr>
          <p:cNvSpPr>
            <a:spLocks noGrp="1"/>
          </p:cNvSpPr>
          <p:nvPr>
            <p:ph idx="1"/>
          </p:nvPr>
        </p:nvSpPr>
        <p:spPr>
          <a:xfrm>
            <a:off x="636814" y="1484089"/>
            <a:ext cx="10515600" cy="1603375"/>
          </a:xfrm>
        </p:spPr>
        <p:txBody>
          <a:bodyPr>
            <a:noAutofit/>
          </a:bodyPr>
          <a:lstStyle/>
          <a:p>
            <a:pPr marL="0" indent="0">
              <a:buNone/>
            </a:pPr>
            <a:r>
              <a:rPr lang="en-US" sz="24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The National Institutes of Health, National Library of Medicine: </a:t>
            </a:r>
            <a:endParaRPr lang="en-HR"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“The fundamental role of symmetry in the genetic code is to decrease disorder</a:t>
            </a:r>
            <a:r>
              <a:rPr lang="en-HR" sz="2400" kern="100" dirty="0">
                <a:latin typeface="Calibri" panose="020F0502020204030204" pitchFamily="34" charset="0"/>
                <a:ea typeface="Calibri" panose="020F0502020204030204" pitchFamily="34" charset="0"/>
                <a:cs typeface="Times New Roman" panose="02020603050405020304" pitchFamily="18" charset="0"/>
              </a:rPr>
              <a:t>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(information entropy) between codons and to preserve the integrity of</a:t>
            </a:r>
            <a:r>
              <a:rPr lang="en-HR" sz="2400" kern="100" dirty="0">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rPr>
              <a:t>system during evolution.”</a:t>
            </a:r>
            <a:r>
              <a:rPr lang="en-HR" sz="2400" dirty="0">
                <a:effectLst/>
              </a:rPr>
              <a:t> </a:t>
            </a:r>
            <a:endParaRPr lang="en-HR" sz="2400" dirty="0"/>
          </a:p>
        </p:txBody>
      </p:sp>
      <p:sp>
        <p:nvSpPr>
          <p:cNvPr id="4" name="TextBox 3">
            <a:extLst>
              <a:ext uri="{FF2B5EF4-FFF2-40B4-BE49-F238E27FC236}">
                <a16:creationId xmlns:a16="http://schemas.microsoft.com/office/drawing/2014/main" id="{AA5C9069-B99E-C007-934F-CEC4AB3169AC}"/>
              </a:ext>
            </a:extLst>
          </p:cNvPr>
          <p:cNvSpPr txBox="1"/>
          <p:nvPr/>
        </p:nvSpPr>
        <p:spPr>
          <a:xfrm>
            <a:off x="636814" y="3262541"/>
            <a:ext cx="11264900" cy="3600986"/>
          </a:xfrm>
          <a:prstGeom prst="rect">
            <a:avLst/>
          </a:prstGeom>
          <a:noFill/>
        </p:spPr>
        <p:txBody>
          <a:bodyPr wrap="square" rtlCol="0">
            <a:spAutoFit/>
          </a:bodyPr>
          <a:lstStyle/>
          <a:p>
            <a:pPr marL="457200" indent="-457200">
              <a:tabLst>
                <a:tab pos="228600" algn="l"/>
              </a:tabLst>
            </a:pPr>
            <a:r>
              <a:rPr lang="hr-HR" sz="1400" b="1" kern="100" dirty="0">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Rosandić, Paar, Standard </a:t>
            </a:r>
            <a:r>
              <a:rPr lang="hr-HR" sz="1400" b="1" kern="100" dirty="0" err="1">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Genetic</a:t>
            </a:r>
            <a:r>
              <a:rPr lang="hr-HR" sz="1400" b="1" kern="100" dirty="0">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hr-HR" sz="1400" b="1" kern="100" dirty="0" err="1">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Code</a:t>
            </a:r>
            <a:r>
              <a:rPr lang="hr-HR" sz="1400" b="1" kern="100" dirty="0">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 vs. </a:t>
            </a:r>
            <a:r>
              <a:rPr lang="hr-HR" sz="1400" b="1" kern="100" dirty="0" err="1">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Supersymmetry</a:t>
            </a:r>
            <a:r>
              <a:rPr lang="hr-HR" sz="1400" b="1" kern="100" dirty="0">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hr-HR" sz="1400" b="1" kern="100" dirty="0" err="1">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Genetic</a:t>
            </a:r>
            <a:r>
              <a:rPr lang="hr-HR" sz="1400" b="1" kern="100" dirty="0">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hr-HR" sz="1400" b="1" kern="100" dirty="0" err="1">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Code</a:t>
            </a:r>
            <a:r>
              <a:rPr lang="hr-HR" sz="1400" b="1" kern="100" dirty="0">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 – </a:t>
            </a:r>
            <a:r>
              <a:rPr lang="hr-HR" sz="1400" b="1" kern="100" dirty="0" err="1">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Alphabetical</a:t>
            </a:r>
            <a:r>
              <a:rPr lang="hr-HR" sz="1400" b="1" kern="100" dirty="0">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 table vs. </a:t>
            </a:r>
            <a:r>
              <a:rPr lang="hr-HR" sz="1400" b="1" kern="100" dirty="0" err="1">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Physicochemical</a:t>
            </a:r>
            <a:r>
              <a:rPr lang="hr-HR" sz="1400" b="1" kern="100" dirty="0">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 table, </a:t>
            </a:r>
            <a:r>
              <a:rPr lang="hr-HR" sz="1400" b="1" kern="100" dirty="0" err="1">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BioSystems</a:t>
            </a:r>
            <a:r>
              <a:rPr lang="hr-HR" sz="1400" b="1" kern="100" dirty="0">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 218 (2022) 104695  </a:t>
            </a:r>
            <a:endParaRPr lang="en-HR"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tabLst>
                <a:tab pos="228600" algn="l"/>
              </a:tabLst>
            </a:pPr>
            <a:r>
              <a:rPr lang="hr-HR" sz="1400" b="1" kern="100" dirty="0">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Rosandić, Vlahović, </a:t>
            </a:r>
            <a:r>
              <a:rPr lang="hr-HR" sz="1400" b="1" kern="100" dirty="0" err="1">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Pilaš</a:t>
            </a:r>
            <a:r>
              <a:rPr lang="hr-HR" sz="1400" b="1" kern="100" dirty="0">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hr-HR" sz="1400" b="1" kern="100" dirty="0" err="1">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Glunčić</a:t>
            </a:r>
            <a:r>
              <a:rPr lang="hr-HR" sz="1400" b="1" kern="100" dirty="0">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 Paar, An </a:t>
            </a:r>
            <a:r>
              <a:rPr lang="hr-HR" sz="1400" b="1" kern="100" dirty="0" err="1">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explanation</a:t>
            </a:r>
            <a:r>
              <a:rPr lang="hr-HR" sz="1400" b="1" kern="100" dirty="0">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hr-HR" sz="1400" b="1" kern="100" dirty="0" err="1">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of</a:t>
            </a:r>
            <a:r>
              <a:rPr lang="hr-HR" sz="1400" b="1" kern="100" dirty="0">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hr-HR" sz="1400" b="1" kern="100" dirty="0" err="1">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exceptions</a:t>
            </a:r>
            <a:r>
              <a:rPr lang="hr-HR" sz="1400" b="1" kern="100" dirty="0">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hr-HR" sz="1400" b="1" kern="100" dirty="0" err="1">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from</a:t>
            </a:r>
            <a:r>
              <a:rPr lang="hr-HR" sz="1400" b="1" kern="100" dirty="0">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hr-HR" sz="1400" b="1" kern="100" dirty="0" err="1">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Chargaff՚s</a:t>
            </a:r>
            <a:r>
              <a:rPr lang="hr-HR" sz="1400" b="1" kern="100" dirty="0">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hr-HR" sz="1400" b="1" kern="100" dirty="0" err="1">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second</a:t>
            </a:r>
            <a:r>
              <a:rPr lang="hr-HR" sz="1400" b="1" kern="100" dirty="0">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hr-HR" sz="1400" b="1" kern="100" dirty="0" err="1">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parity</a:t>
            </a:r>
            <a:r>
              <a:rPr lang="hr-HR" sz="1400" b="1" kern="100" dirty="0">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hr-HR" sz="1400" b="1" kern="100" dirty="0" err="1">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rule</a:t>
            </a:r>
            <a:r>
              <a:rPr lang="hr-HR" sz="1400" b="1" kern="100" dirty="0">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a:t>
            </a:r>
            <a:r>
              <a:rPr lang="hr-HR" sz="1400" b="1" kern="100" dirty="0" err="1">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strand</a:t>
            </a:r>
            <a:r>
              <a:rPr lang="hr-HR" sz="1400" b="1" kern="100" dirty="0">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hr-HR" sz="1400" b="1" kern="100" dirty="0" err="1">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symmetry</a:t>
            </a:r>
            <a:r>
              <a:rPr lang="hr-HR" sz="1400" b="1" kern="100" dirty="0">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hr-HR" sz="1400" b="1" kern="100" dirty="0" err="1">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of</a:t>
            </a:r>
            <a:r>
              <a:rPr lang="hr-HR" sz="1400" b="1" kern="100" dirty="0">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 DNA </a:t>
            </a:r>
            <a:r>
              <a:rPr lang="hr-HR" sz="1400" b="1" kern="100" dirty="0" err="1">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molecules</a:t>
            </a:r>
            <a:r>
              <a:rPr lang="hr-HR" sz="1400" b="1" kern="100" dirty="0">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hr-HR" sz="1400" b="1" kern="100" dirty="0" err="1">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Genes</a:t>
            </a:r>
            <a:r>
              <a:rPr lang="hr-HR" sz="1400" b="1" kern="100" dirty="0">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 13 (2022) 1929 </a:t>
            </a:r>
            <a:endParaRPr lang="en-HR"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r>
              <a:rPr lang="en-US" sz="1400" b="1" kern="100" dirty="0" err="1">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Rosandić</a:t>
            </a:r>
            <a:r>
              <a:rPr lang="en-US" sz="1400" b="1" kern="100" dirty="0">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kern="100" dirty="0" err="1">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Paar</a:t>
            </a:r>
            <a:r>
              <a:rPr lang="en-US" sz="1400" b="1" kern="100" dirty="0">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 The novel Ideal Symmetry Genetic code table – common purine-pyrimidine symmetry net for all RNA and DNA species. Journal of Theoretical Biology 524, 110748 (2021). </a:t>
            </a:r>
            <a:endParaRPr lang="en-HR"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gn="just">
              <a:tabLst>
                <a:tab pos="228600" algn="l"/>
              </a:tabLst>
            </a:pPr>
            <a:r>
              <a:rPr lang="en-US" sz="1400" b="1" kern="100" dirty="0" err="1">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Rosandić</a:t>
            </a:r>
            <a:r>
              <a:rPr lang="en-US" sz="1400" b="1" kern="100" dirty="0">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kern="100" dirty="0" err="1">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Vlahović</a:t>
            </a:r>
            <a:r>
              <a:rPr lang="en-US" sz="1400" b="1" kern="100" dirty="0">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kern="100" dirty="0" err="1">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Paar</a:t>
            </a:r>
            <a:r>
              <a:rPr lang="en-US" sz="1400" b="1" kern="100" dirty="0">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 Novel look at DNA and life – symmetry as evolutionary forcing, Journal of Theoretical Biology 483, 109985 (2019). </a:t>
            </a:r>
            <a:r>
              <a:rPr lang="en-US" sz="1400" b="1" kern="100" dirty="0" err="1">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Marija</a:t>
            </a:r>
            <a:r>
              <a:rPr lang="en-US" sz="1400" b="1" kern="100" dirty="0">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kern="100" dirty="0" err="1">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Rosandić</a:t>
            </a:r>
            <a:r>
              <a:rPr lang="en-US" sz="1400" b="1" kern="100" dirty="0">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 Ines </a:t>
            </a:r>
            <a:r>
              <a:rPr lang="en-US" sz="1400" b="1" kern="100" dirty="0" err="1">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Vlahović</a:t>
            </a:r>
            <a:r>
              <a:rPr lang="en-US" sz="1400" b="1" kern="100" dirty="0">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 Vladimir </a:t>
            </a:r>
            <a:r>
              <a:rPr lang="en-US" sz="1400" b="1" kern="100" dirty="0" err="1">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Paar</a:t>
            </a:r>
            <a:r>
              <a:rPr lang="en-US" sz="1400" b="1" kern="100" dirty="0">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 Novel look at DNA and life – Symmetry as evolutionary forcing, Journal of Theoretical Biology, 483 (2019) 109985  </a:t>
            </a:r>
            <a:endParaRPr lang="en-HR"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gn="just">
              <a:tabLst>
                <a:tab pos="228600" algn="l"/>
              </a:tabLst>
            </a:pPr>
            <a:r>
              <a:rPr lang="en-US" sz="1400" b="1" kern="100" dirty="0" err="1">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Rosandić</a:t>
            </a:r>
            <a:r>
              <a:rPr lang="en-US" sz="1400" b="1" kern="100" dirty="0">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kern="100" dirty="0" err="1">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Vlahović</a:t>
            </a:r>
            <a:r>
              <a:rPr lang="en-US" sz="1400" b="1" kern="100" dirty="0">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kern="100" dirty="0" err="1">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Glunčić</a:t>
            </a:r>
            <a:r>
              <a:rPr lang="en-US" sz="1400" b="1" kern="100" dirty="0">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kern="100" dirty="0" err="1">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Paar</a:t>
            </a:r>
            <a:r>
              <a:rPr lang="en-US" sz="1400" b="1" kern="100" dirty="0">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kern="100" dirty="0" err="1">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Trinucleodide´s</a:t>
            </a:r>
            <a:r>
              <a:rPr lang="en-US" sz="1400" b="1" kern="100" dirty="0">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 quadruplet symmetries and natural symmetry law of DNA creation ensuing Chargaff´s second parity rule, Journal of Biomolecular Structure and Dynamics 34 (2016) 1383-1394.</a:t>
            </a:r>
            <a:endParaRPr lang="en-HR"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gn="just">
              <a:tabLst>
                <a:tab pos="228600" algn="l"/>
              </a:tabLst>
            </a:pPr>
            <a:r>
              <a:rPr lang="en-US" sz="1400" b="1" kern="100" dirty="0" err="1">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Rosandić</a:t>
            </a:r>
            <a:r>
              <a:rPr lang="en-US" sz="1400" b="1" kern="100" dirty="0">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kern="100" dirty="0" err="1">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Paar</a:t>
            </a:r>
            <a:r>
              <a:rPr lang="en-US" sz="1400" b="1" kern="100" dirty="0">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 Codon sextets with leading role of serine creates “ideal” symmetry classification scheme of the genetic code, Gene (2014); </a:t>
            </a:r>
            <a:r>
              <a:rPr lang="en-US" sz="1400" b="1" kern="100" dirty="0" err="1">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Marija</a:t>
            </a:r>
            <a:r>
              <a:rPr lang="en-US" sz="1400" b="1" kern="100" dirty="0">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kern="100" dirty="0" err="1">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Rosandić</a:t>
            </a:r>
            <a:r>
              <a:rPr lang="en-US" sz="1400" b="1" kern="100" dirty="0">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 Vladimir </a:t>
            </a:r>
            <a:r>
              <a:rPr lang="en-US" sz="1400" b="1" kern="100" dirty="0" err="1">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Paar</a:t>
            </a:r>
            <a:r>
              <a:rPr lang="en-US" sz="1400" b="1" kern="100" dirty="0">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 Codon sextets with leading role of serine create "ideal" symmetry classification scheme of the genetic code, Gene 543 (2014) 45-52. </a:t>
            </a:r>
            <a:endParaRPr lang="en-HR"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gn="just">
              <a:tabLst>
                <a:tab pos="228600" algn="l"/>
              </a:tabLst>
            </a:pPr>
            <a:r>
              <a:rPr lang="en-US" sz="1400" b="1" kern="100" dirty="0" err="1">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Rosandić</a:t>
            </a:r>
            <a:r>
              <a:rPr lang="en-US" sz="1400" b="1" kern="100" dirty="0">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kern="100" dirty="0" err="1">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Paar</a:t>
            </a:r>
            <a:r>
              <a:rPr lang="en-US" sz="1400" b="1" kern="100" dirty="0">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kern="100" dirty="0" err="1">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Glunčić</a:t>
            </a:r>
            <a:r>
              <a:rPr lang="en-US" sz="1400" b="1" kern="100" dirty="0">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 Fundamental role of start/stop regulators in whole DNA and new trinucleotide classification, Gene 531, 2 (2013) 184-190.</a:t>
            </a:r>
            <a:endParaRPr lang="en-HR" sz="14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HR" dirty="0"/>
          </a:p>
        </p:txBody>
      </p:sp>
    </p:spTree>
    <p:extLst>
      <p:ext uri="{BB962C8B-B14F-4D97-AF65-F5344CB8AC3E}">
        <p14:creationId xmlns:p14="http://schemas.microsoft.com/office/powerpoint/2010/main" val="1808696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A39DE-00A2-3D80-7E33-29429D67E2CD}"/>
              </a:ext>
            </a:extLst>
          </p:cNvPr>
          <p:cNvSpPr>
            <a:spLocks noGrp="1"/>
          </p:cNvSpPr>
          <p:nvPr>
            <p:ph type="title"/>
          </p:nvPr>
        </p:nvSpPr>
        <p:spPr>
          <a:xfrm>
            <a:off x="449943" y="123371"/>
            <a:ext cx="10874829" cy="854075"/>
          </a:xfrm>
        </p:spPr>
        <p:txBody>
          <a:bodyPr>
            <a:normAutofit/>
          </a:bodyPr>
          <a:lstStyle/>
          <a:p>
            <a:r>
              <a:rPr lang="en-US" sz="20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 </a:t>
            </a:r>
            <a:r>
              <a:rPr lang="en-US" sz="2000" b="1"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Rosandić</a:t>
            </a:r>
            <a:r>
              <a:rPr lang="en-US" sz="20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000" b="1" i="1" kern="100" dirty="0">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Croatian Academy of Sciences and Arts), </a:t>
            </a:r>
            <a:r>
              <a:rPr lang="en-US" sz="2000" b="1" kern="100" dirty="0">
                <a:effectLst/>
                <a:latin typeface="Times New Roman" panose="02020603050405020304" pitchFamily="18" charset="0"/>
                <a:ea typeface="Calibri" panose="020F0502020204030204" pitchFamily="34" charset="0"/>
                <a:cs typeface="Times New Roman" panose="02020603050405020304" pitchFamily="18" charset="0"/>
              </a:rPr>
              <a:t>RYUGU amino acid samples support genetic code supersymmetry, Science (2022) 10.1126/science.abn7850 </a:t>
            </a:r>
            <a:r>
              <a:rPr lang="en-US" sz="2000" b="1" kern="100" dirty="0" err="1">
                <a:effectLst/>
                <a:latin typeface="Times New Roman" panose="02020603050405020304" pitchFamily="18" charset="0"/>
                <a:ea typeface="Calibri" panose="020F0502020204030204" pitchFamily="34" charset="0"/>
                <a:cs typeface="Times New Roman" panose="02020603050405020304" pitchFamily="18" charset="0"/>
              </a:rPr>
              <a:t>eLetters</a:t>
            </a:r>
            <a:r>
              <a:rPr lang="en-US" sz="2000" b="1"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HR" sz="2000" dirty="0"/>
          </a:p>
        </p:txBody>
      </p:sp>
      <p:sp>
        <p:nvSpPr>
          <p:cNvPr id="3" name="Content Placeholder 2">
            <a:extLst>
              <a:ext uri="{FF2B5EF4-FFF2-40B4-BE49-F238E27FC236}">
                <a16:creationId xmlns:a16="http://schemas.microsoft.com/office/drawing/2014/main" id="{F1DF4DB3-B314-8A26-0F13-48401CDAFD60}"/>
              </a:ext>
            </a:extLst>
          </p:cNvPr>
          <p:cNvSpPr>
            <a:spLocks noGrp="1"/>
          </p:cNvSpPr>
          <p:nvPr>
            <p:ph idx="1"/>
          </p:nvPr>
        </p:nvSpPr>
        <p:spPr>
          <a:xfrm>
            <a:off x="449943" y="977446"/>
            <a:ext cx="11611428" cy="5749926"/>
          </a:xfrm>
        </p:spPr>
        <p:txBody>
          <a:bodyPr>
            <a:noAutofit/>
          </a:bodyPr>
          <a:lstStyle/>
          <a:p>
            <a:pPr marL="0" indent="0" algn="just">
              <a:buNone/>
            </a:pPr>
            <a:r>
              <a:rPr lang="en-US" sz="1750" kern="100" dirty="0">
                <a:effectLst/>
                <a:latin typeface="Times New Roman" panose="02020603050405020304" pitchFamily="18" charset="0"/>
                <a:ea typeface="Calibri" panose="020F0502020204030204" pitchFamily="34" charset="0"/>
                <a:cs typeface="Times New Roman" panose="02020603050405020304" pitchFamily="18" charset="0"/>
              </a:rPr>
              <a:t>“The recently published fascinating results from material directly brought to Earth from asteroid </a:t>
            </a:r>
            <a:r>
              <a:rPr lang="en-US" sz="1750" kern="100" dirty="0" err="1">
                <a:effectLst/>
                <a:latin typeface="Times New Roman" panose="02020603050405020304" pitchFamily="18" charset="0"/>
                <a:ea typeface="Calibri" panose="020F0502020204030204" pitchFamily="34" charset="0"/>
                <a:cs typeface="Times New Roman" panose="02020603050405020304" pitchFamily="18" charset="0"/>
              </a:rPr>
              <a:t>Ryugu</a:t>
            </a:r>
            <a:r>
              <a:rPr lang="en-US" sz="1750" kern="100" dirty="0">
                <a:effectLst/>
                <a:latin typeface="Times New Roman" panose="02020603050405020304" pitchFamily="18" charset="0"/>
                <a:ea typeface="Calibri" panose="020F0502020204030204" pitchFamily="34" charset="0"/>
                <a:cs typeface="Times New Roman" panose="02020603050405020304" pitchFamily="18" charset="0"/>
              </a:rPr>
              <a:t>, old 4.6 billion years, are showing for the first time extraterrestrial amino acids essential to make proteins (Yokoyama et al., 2022; Nakamura et al., 2022). In May 2022 our published article </a:t>
            </a:r>
            <a:r>
              <a:rPr lang="en-US" sz="1750" i="1" kern="100" dirty="0">
                <a:effectLst/>
                <a:latin typeface="Times New Roman" panose="02020603050405020304" pitchFamily="18" charset="0"/>
                <a:ea typeface="Calibri" panose="020F0502020204030204" pitchFamily="34" charset="0"/>
                <a:cs typeface="Times New Roman" panose="02020603050405020304" pitchFamily="18" charset="0"/>
              </a:rPr>
              <a:t>“Standard Genetic code vs. supersymmetry Genetic code – Alphabetical table vs. physicochemical table “</a:t>
            </a:r>
            <a:r>
              <a:rPr lang="en-US" sz="1750" kern="100" dirty="0">
                <a:effectLst/>
                <a:latin typeface="Times New Roman" panose="02020603050405020304" pitchFamily="18" charset="0"/>
                <a:ea typeface="Calibri" panose="020F0502020204030204" pitchFamily="34" charset="0"/>
                <a:cs typeface="Times New Roman" panose="02020603050405020304" pitchFamily="18" charset="0"/>
              </a:rPr>
              <a:t>, presents a new view on the origin of life and evolution based on physicochemical genetic code symmetries (</a:t>
            </a:r>
            <a:r>
              <a:rPr lang="en-US" sz="1750" kern="100" dirty="0" err="1">
                <a:effectLst/>
                <a:latin typeface="Times New Roman" panose="02020603050405020304" pitchFamily="18" charset="0"/>
                <a:ea typeface="Calibri" panose="020F0502020204030204" pitchFamily="34" charset="0"/>
                <a:cs typeface="Times New Roman" panose="02020603050405020304" pitchFamily="18" charset="0"/>
              </a:rPr>
              <a:t>Rosandić</a:t>
            </a:r>
            <a:r>
              <a:rPr lang="en-US" sz="1750" kern="1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en-US" sz="1750"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Paar</a:t>
            </a:r>
            <a:r>
              <a:rPr lang="en-US" sz="1750" kern="100" dirty="0">
                <a:effectLst/>
                <a:latin typeface="Times New Roman" panose="02020603050405020304" pitchFamily="18" charset="0"/>
                <a:ea typeface="Calibri" panose="020F0502020204030204" pitchFamily="34" charset="0"/>
                <a:cs typeface="Times New Roman" panose="02020603050405020304" pitchFamily="18" charset="0"/>
              </a:rPr>
              <a:t>, 2022). Ever since </a:t>
            </a:r>
            <a:r>
              <a:rPr lang="en-US" sz="1750" kern="100" dirty="0" err="1">
                <a:effectLst/>
                <a:latin typeface="Times New Roman" panose="02020603050405020304" pitchFamily="18" charset="0"/>
                <a:ea typeface="Calibri" panose="020F0502020204030204" pitchFamily="34" charset="0"/>
                <a:cs typeface="Times New Roman" panose="02020603050405020304" pitchFamily="18" charset="0"/>
              </a:rPr>
              <a:t>Nirenberg՚s</a:t>
            </a:r>
            <a:r>
              <a:rPr lang="en-US" sz="1750" kern="100" dirty="0">
                <a:effectLst/>
                <a:latin typeface="Times New Roman" panose="02020603050405020304" pitchFamily="18" charset="0"/>
                <a:ea typeface="Calibri" panose="020F0502020204030204" pitchFamily="34" charset="0"/>
                <a:cs typeface="Times New Roman" panose="02020603050405020304" pitchFamily="18" charset="0"/>
              </a:rPr>
              <a:t> discovery in 1961 (Nirenberg and Matthaei, 1961) in which codons code individual amino acids, scientists searched for genetic code symmetries which are decreasing disorder (entropy) during evolution and preserve integrity of biological systems. Already Einstein put symmetries as the primary feature of nature. But the standard Genetic Code (SGC) table is only an alphabetical construct. Our novel Supersymmetry Genetic Code (</a:t>
            </a:r>
            <a:r>
              <a:rPr lang="en-US" sz="1750" kern="100" dirty="0" err="1">
                <a:effectLst/>
                <a:latin typeface="Times New Roman" panose="02020603050405020304" pitchFamily="18" charset="0"/>
                <a:ea typeface="Calibri" panose="020F0502020204030204" pitchFamily="34" charset="0"/>
                <a:cs typeface="Times New Roman" panose="02020603050405020304" pitchFamily="18" charset="0"/>
              </a:rPr>
              <a:t>SSyGC</a:t>
            </a:r>
            <a:r>
              <a:rPr lang="en-US" sz="1750" kern="100" dirty="0">
                <a:effectLst/>
                <a:latin typeface="Times New Roman" panose="02020603050405020304" pitchFamily="18" charset="0"/>
                <a:ea typeface="Calibri" panose="020F0502020204030204" pitchFamily="34" charset="0"/>
                <a:cs typeface="Times New Roman" panose="02020603050405020304" pitchFamily="18" charset="0"/>
              </a:rPr>
              <a:t>) table is based on the unique physicochemical purine-pyrimidine symmetry net as “the golden rule” which is universal and unchanged during the whole evolution of all RNA and DNA living species on Earth. The position of codons is strictly determined in the symmetry net. In more than 30 slightly alternative variants of nuclear and mitochondrial genetic codes, the symmetry net is also present. The laboratory constructed Escherichia coli synthetic genetic code (</a:t>
            </a:r>
            <a:r>
              <a:rPr lang="en-US" sz="1750" kern="100" dirty="0" err="1">
                <a:effectLst/>
                <a:latin typeface="Times New Roman" panose="02020603050405020304" pitchFamily="18" charset="0"/>
                <a:ea typeface="Calibri" panose="020F0502020204030204" pitchFamily="34" charset="0"/>
                <a:cs typeface="Times New Roman" panose="02020603050405020304" pitchFamily="18" charset="0"/>
              </a:rPr>
              <a:t>Fredens</a:t>
            </a:r>
            <a:r>
              <a:rPr lang="en-US" sz="1750" kern="100" dirty="0">
                <a:effectLst/>
                <a:latin typeface="Times New Roman" panose="02020603050405020304" pitchFamily="18" charset="0"/>
                <a:ea typeface="Calibri" panose="020F0502020204030204" pitchFamily="34" charset="0"/>
                <a:cs typeface="Times New Roman" panose="02020603050405020304" pitchFamily="18" charset="0"/>
              </a:rPr>
              <a:t> et al., 2019) excluding two out of six codons encoding serine and TAG signal, has not a different but mutilated </a:t>
            </a:r>
            <a:r>
              <a:rPr lang="en-US" sz="1750" kern="100" dirty="0" err="1">
                <a:effectLst/>
                <a:latin typeface="Times New Roman" panose="02020603050405020304" pitchFamily="18" charset="0"/>
                <a:ea typeface="Calibri" panose="020F0502020204030204" pitchFamily="34" charset="0"/>
                <a:cs typeface="Times New Roman" panose="02020603050405020304" pitchFamily="18" charset="0"/>
              </a:rPr>
              <a:t>SSyGC</a:t>
            </a:r>
            <a:r>
              <a:rPr lang="en-US" sz="1750" kern="100" dirty="0">
                <a:effectLst/>
                <a:latin typeface="Times New Roman" panose="02020603050405020304" pitchFamily="18" charset="0"/>
                <a:ea typeface="Calibri" panose="020F0502020204030204" pitchFamily="34" charset="0"/>
                <a:cs typeface="Times New Roman" panose="02020603050405020304" pitchFamily="18" charset="0"/>
              </a:rPr>
              <a:t> with abnormal E. coli (</a:t>
            </a:r>
            <a:r>
              <a:rPr lang="en-US" sz="1750" kern="100" dirty="0" err="1">
                <a:effectLst/>
                <a:latin typeface="Times New Roman" panose="02020603050405020304" pitchFamily="18" charset="0"/>
                <a:ea typeface="Calibri" panose="020F0502020204030204" pitchFamily="34" charset="0"/>
                <a:cs typeface="Times New Roman" panose="02020603050405020304" pitchFamily="18" charset="0"/>
              </a:rPr>
              <a:t>Rosandić</a:t>
            </a:r>
            <a:r>
              <a:rPr lang="en-US" sz="1750" kern="1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en-US" sz="1750"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Paar</a:t>
            </a:r>
            <a:r>
              <a:rPr lang="en-US" sz="1750" kern="100" dirty="0">
                <a:effectLst/>
                <a:latin typeface="Times New Roman" panose="02020603050405020304" pitchFamily="18" charset="0"/>
                <a:ea typeface="Calibri" panose="020F0502020204030204" pitchFamily="34" charset="0"/>
                <a:cs typeface="Times New Roman" panose="02020603050405020304" pitchFamily="18" charset="0"/>
              </a:rPr>
              <a:t>, 2022). We concluded that there exist arguments against the random, gradual, and individual development of amino acids during the early evolution. Life was born when all members of the genetic code had been generated. Our hypothesis received scientific support a month later from asteroid </a:t>
            </a:r>
            <a:r>
              <a:rPr lang="en-US" sz="1750" kern="100" dirty="0" err="1">
                <a:effectLst/>
                <a:latin typeface="Times New Roman" panose="02020603050405020304" pitchFamily="18" charset="0"/>
                <a:ea typeface="Calibri" panose="020F0502020204030204" pitchFamily="34" charset="0"/>
                <a:cs typeface="Times New Roman" panose="02020603050405020304" pitchFamily="18" charset="0"/>
              </a:rPr>
              <a:t>Ryugu</a:t>
            </a:r>
            <a:r>
              <a:rPr lang="en-US" sz="1750" kern="100" dirty="0">
                <a:effectLst/>
                <a:latin typeface="Times New Roman" panose="02020603050405020304" pitchFamily="18" charset="0"/>
                <a:ea typeface="Calibri" panose="020F0502020204030204" pitchFamily="34" charset="0"/>
                <a:cs typeface="Times New Roman" panose="02020603050405020304" pitchFamily="18" charset="0"/>
              </a:rPr>
              <a:t> samples. Life on Earth was born with the initial inclusion of all 20 natural amino acids already present in the Solar System and with symmetries to shed new light on evolution. </a:t>
            </a:r>
            <a:endParaRPr lang="en-HR" sz="175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0000"/>
              </a:lnSpc>
              <a:spcBef>
                <a:spcPts val="0"/>
              </a:spcBef>
              <a:buNone/>
            </a:pPr>
            <a:r>
              <a:rPr lang="en-US" sz="1750" kern="100" dirty="0">
                <a:effectLst/>
                <a:latin typeface="Times New Roman" panose="02020603050405020304" pitchFamily="18" charset="0"/>
                <a:ea typeface="Calibri" panose="020F0502020204030204" pitchFamily="34" charset="0"/>
                <a:cs typeface="Times New Roman" panose="02020603050405020304" pitchFamily="18" charset="0"/>
              </a:rPr>
              <a:t>REFERENCES</a:t>
            </a:r>
            <a:endParaRPr lang="en-HR" sz="175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0000"/>
              </a:lnSpc>
              <a:spcBef>
                <a:spcPts val="0"/>
              </a:spcBef>
              <a:buNone/>
            </a:pPr>
            <a:r>
              <a:rPr lang="en-US" sz="1750" kern="100" dirty="0">
                <a:effectLst/>
                <a:latin typeface="Times New Roman" panose="02020603050405020304" pitchFamily="18" charset="0"/>
                <a:ea typeface="Calibri" panose="020F0502020204030204" pitchFamily="34" charset="0"/>
                <a:cs typeface="Times New Roman" panose="02020603050405020304" pitchFamily="18" charset="0"/>
              </a:rPr>
              <a:t>Yokoyama et al., Science 10.1126/science.abn7850 (2022)</a:t>
            </a:r>
            <a:r>
              <a:rPr lang="en-HR" sz="1750" kern="100" dirty="0">
                <a:latin typeface="Calibri" panose="020F0502020204030204" pitchFamily="34" charset="0"/>
                <a:ea typeface="Calibri" panose="020F0502020204030204" pitchFamily="34" charset="0"/>
                <a:cs typeface="Times New Roman" panose="02020603050405020304" pitchFamily="18" charset="0"/>
              </a:rPr>
              <a:t> </a:t>
            </a:r>
          </a:p>
          <a:p>
            <a:pPr marL="0" indent="0" algn="just">
              <a:lnSpc>
                <a:spcPct val="100000"/>
              </a:lnSpc>
              <a:spcBef>
                <a:spcPts val="0"/>
              </a:spcBef>
              <a:buNone/>
            </a:pPr>
            <a:r>
              <a:rPr lang="en-US" sz="1750" kern="100" dirty="0">
                <a:effectLst/>
                <a:latin typeface="Times New Roman" panose="02020603050405020304" pitchFamily="18" charset="0"/>
                <a:ea typeface="Calibri" panose="020F0502020204030204" pitchFamily="34" charset="0"/>
                <a:cs typeface="Times New Roman" panose="02020603050405020304" pitchFamily="18" charset="0"/>
              </a:rPr>
              <a:t>Nakamura et al., Proc. </a:t>
            </a:r>
            <a:r>
              <a:rPr lang="en-US" sz="1750" kern="100" dirty="0" err="1">
                <a:effectLst/>
                <a:latin typeface="Times New Roman" panose="02020603050405020304" pitchFamily="18" charset="0"/>
                <a:ea typeface="Calibri" panose="020F0502020204030204" pitchFamily="34" charset="0"/>
                <a:cs typeface="Times New Roman" panose="02020603050405020304" pitchFamily="18" charset="0"/>
              </a:rPr>
              <a:t>Jpn</a:t>
            </a:r>
            <a:r>
              <a:rPr lang="en-US" sz="1750" kern="100" dirty="0">
                <a:effectLst/>
                <a:latin typeface="Times New Roman" panose="02020603050405020304" pitchFamily="18" charset="0"/>
                <a:ea typeface="Calibri" panose="020F0502020204030204" pitchFamily="34" charset="0"/>
                <a:cs typeface="Times New Roman" panose="02020603050405020304" pitchFamily="18" charset="0"/>
              </a:rPr>
              <a:t>. Acad. 10.2183/pjab.98.015 (2022)</a:t>
            </a:r>
            <a:endParaRPr lang="en-HR" sz="175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0000"/>
              </a:lnSpc>
              <a:spcBef>
                <a:spcPts val="0"/>
              </a:spcBef>
              <a:buNone/>
            </a:pPr>
            <a:r>
              <a:rPr lang="en-US" sz="1750" kern="100" dirty="0" err="1">
                <a:effectLst/>
                <a:latin typeface="Times New Roman" panose="02020603050405020304" pitchFamily="18" charset="0"/>
                <a:ea typeface="Calibri" panose="020F0502020204030204" pitchFamily="34" charset="0"/>
                <a:cs typeface="Times New Roman" panose="02020603050405020304" pitchFamily="18" charset="0"/>
              </a:rPr>
              <a:t>Rosandić</a:t>
            </a:r>
            <a:r>
              <a:rPr lang="en-US" sz="175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75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 </a:t>
            </a:r>
            <a:r>
              <a:rPr lang="en-US" sz="1750"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Paar</a:t>
            </a:r>
            <a:r>
              <a:rPr lang="en-US" sz="175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750" kern="100" dirty="0" err="1">
                <a:effectLst/>
                <a:latin typeface="Times New Roman" panose="02020603050405020304" pitchFamily="18" charset="0"/>
                <a:ea typeface="Calibri" panose="020F0502020204030204" pitchFamily="34" charset="0"/>
                <a:cs typeface="Times New Roman" panose="02020603050405020304" pitchFamily="18" charset="0"/>
              </a:rPr>
              <a:t>BioSystems</a:t>
            </a:r>
            <a:r>
              <a:rPr lang="en-US" sz="1750" kern="100" dirty="0">
                <a:effectLst/>
                <a:latin typeface="Times New Roman" panose="02020603050405020304" pitchFamily="18" charset="0"/>
                <a:ea typeface="Calibri" panose="020F0502020204030204" pitchFamily="34" charset="0"/>
                <a:cs typeface="Times New Roman" panose="02020603050405020304" pitchFamily="18" charset="0"/>
              </a:rPr>
              <a:t> 10.1016/j.biosystems.2022.104695 (2022) </a:t>
            </a:r>
            <a:endParaRPr lang="en-HR" sz="175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0000"/>
              </a:lnSpc>
              <a:spcBef>
                <a:spcPts val="0"/>
              </a:spcBef>
              <a:buNone/>
            </a:pPr>
            <a:r>
              <a:rPr lang="en-US" sz="1750" kern="100" dirty="0">
                <a:effectLst/>
                <a:latin typeface="Times New Roman" panose="02020603050405020304" pitchFamily="18" charset="0"/>
                <a:ea typeface="Calibri" panose="020F0502020204030204" pitchFamily="34" charset="0"/>
                <a:cs typeface="Times New Roman" panose="02020603050405020304" pitchFamily="18" charset="0"/>
              </a:rPr>
              <a:t>W. Nirenberg, J.H. Matthaei, </a:t>
            </a:r>
            <a:r>
              <a:rPr lang="en-US" sz="1750" kern="100" dirty="0" err="1">
                <a:effectLst/>
                <a:latin typeface="Times New Roman" panose="02020603050405020304" pitchFamily="18" charset="0"/>
                <a:ea typeface="Calibri" panose="020F0502020204030204" pitchFamily="34" charset="0"/>
                <a:cs typeface="Times New Roman" panose="02020603050405020304" pitchFamily="18" charset="0"/>
              </a:rPr>
              <a:t>Proc.Nat.Acad.Sci.USA</a:t>
            </a:r>
            <a:r>
              <a:rPr lang="en-US" sz="1750" kern="100" dirty="0">
                <a:effectLst/>
                <a:latin typeface="Times New Roman" panose="02020603050405020304" pitchFamily="18" charset="0"/>
                <a:ea typeface="Calibri" panose="020F0502020204030204" pitchFamily="34" charset="0"/>
                <a:cs typeface="Times New Roman" panose="02020603050405020304" pitchFamily="18" charset="0"/>
              </a:rPr>
              <a:t> 10.1073/pnas.47.10.1588 (1961)               </a:t>
            </a:r>
            <a:endParaRPr lang="en-HR" sz="175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0000"/>
              </a:lnSpc>
              <a:spcBef>
                <a:spcPts val="0"/>
              </a:spcBef>
              <a:buNone/>
            </a:pPr>
            <a:r>
              <a:rPr lang="en-US" sz="1750" kern="100" dirty="0" err="1">
                <a:effectLst/>
                <a:latin typeface="Times New Roman" panose="02020603050405020304" pitchFamily="18" charset="0"/>
                <a:ea typeface="Calibri" panose="020F0502020204030204" pitchFamily="34" charset="0"/>
                <a:cs typeface="Times New Roman" panose="02020603050405020304" pitchFamily="18" charset="0"/>
              </a:rPr>
              <a:t>Fredens</a:t>
            </a:r>
            <a:r>
              <a:rPr lang="en-US" sz="1750" kern="100" dirty="0">
                <a:effectLst/>
                <a:latin typeface="Times New Roman" panose="02020603050405020304" pitchFamily="18" charset="0"/>
                <a:ea typeface="Calibri" panose="020F0502020204030204" pitchFamily="34" charset="0"/>
                <a:cs typeface="Times New Roman" panose="02020603050405020304" pitchFamily="18" charset="0"/>
              </a:rPr>
              <a:t> et al., Nature 10.1038/s41986-019-1192-5 (2019).”   </a:t>
            </a:r>
            <a:endParaRPr lang="en-HR" sz="175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338865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01CCB-7E90-25A8-37CD-AAD10F67B976}"/>
              </a:ext>
            </a:extLst>
          </p:cNvPr>
          <p:cNvSpPr>
            <a:spLocks noGrp="1"/>
          </p:cNvSpPr>
          <p:nvPr>
            <p:ph type="title"/>
          </p:nvPr>
        </p:nvSpPr>
        <p:spPr/>
        <p:txBody>
          <a:bodyPr/>
          <a:lstStyle/>
          <a:p>
            <a:r>
              <a:rPr lang="en-GB" dirty="0">
                <a:solidFill>
                  <a:srgbClr val="FF0000"/>
                </a:solidFill>
              </a:rPr>
              <a:t>OUR HYPOTHESIS:</a:t>
            </a:r>
            <a:endParaRPr lang="en-HR" dirty="0">
              <a:solidFill>
                <a:srgbClr val="FF0000"/>
              </a:solidFill>
            </a:endParaRPr>
          </a:p>
        </p:txBody>
      </p:sp>
      <p:sp>
        <p:nvSpPr>
          <p:cNvPr id="3" name="Content Placeholder 2">
            <a:extLst>
              <a:ext uri="{FF2B5EF4-FFF2-40B4-BE49-F238E27FC236}">
                <a16:creationId xmlns:a16="http://schemas.microsoft.com/office/drawing/2014/main" id="{3532BC18-EE42-300E-6834-0AD86A223DE0}"/>
              </a:ext>
            </a:extLst>
          </p:cNvPr>
          <p:cNvSpPr>
            <a:spLocks noGrp="1"/>
          </p:cNvSpPr>
          <p:nvPr>
            <p:ph idx="1"/>
          </p:nvPr>
        </p:nvSpPr>
        <p:spPr/>
        <p:txBody>
          <a:bodyPr/>
          <a:lstStyle/>
          <a:p>
            <a:pPr marL="0" indent="0">
              <a:lnSpc>
                <a:spcPct val="120000"/>
              </a:lnSpc>
              <a:spcBef>
                <a:spcPts val="0"/>
              </a:spcBef>
              <a:buNone/>
            </a:pPr>
            <a:r>
              <a:rPr lang="en-GB" sz="3200" dirty="0">
                <a:solidFill>
                  <a:srgbClr val="FF0000"/>
                </a:solidFill>
              </a:rPr>
              <a:t>REALIZATION OF </a:t>
            </a:r>
            <a:r>
              <a:rPr lang="en-GB" sz="3200" dirty="0" err="1">
                <a:solidFill>
                  <a:srgbClr val="FF0000"/>
                </a:solidFill>
              </a:rPr>
              <a:t>SSyGC</a:t>
            </a:r>
            <a:r>
              <a:rPr lang="en-GB" sz="3200" dirty="0">
                <a:solidFill>
                  <a:srgbClr val="FF0000"/>
                </a:solidFill>
              </a:rPr>
              <a:t> SUPERSYMMETRY instead of Crick</a:t>
            </a:r>
            <a:r>
              <a:rPr lang="hy-AM" sz="3200" dirty="0">
                <a:solidFill>
                  <a:srgbClr val="FF0000"/>
                </a:solidFill>
              </a:rPr>
              <a:t>՚</a:t>
            </a:r>
            <a:r>
              <a:rPr lang="en-GB" sz="3200" dirty="0">
                <a:solidFill>
                  <a:srgbClr val="FF0000"/>
                </a:solidFill>
              </a:rPr>
              <a:t>s Frozen Accident Hypothesis</a:t>
            </a:r>
          </a:p>
          <a:p>
            <a:endParaRPr lang="en-GB" dirty="0"/>
          </a:p>
          <a:p>
            <a:endParaRPr lang="en-HR" dirty="0"/>
          </a:p>
        </p:txBody>
      </p:sp>
    </p:spTree>
    <p:extLst>
      <p:ext uri="{BB962C8B-B14F-4D97-AF65-F5344CB8AC3E}">
        <p14:creationId xmlns:p14="http://schemas.microsoft.com/office/powerpoint/2010/main" val="2800818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1ED29-8ECB-8F19-836E-896B0C37FDA4}"/>
              </a:ext>
            </a:extLst>
          </p:cNvPr>
          <p:cNvSpPr>
            <a:spLocks noGrp="1"/>
          </p:cNvSpPr>
          <p:nvPr>
            <p:ph type="title"/>
          </p:nvPr>
        </p:nvSpPr>
        <p:spPr/>
        <p:txBody>
          <a:bodyPr>
            <a:normAutofit fontScale="90000"/>
          </a:bodyPr>
          <a:lstStyle/>
          <a:p>
            <a:r>
              <a:rPr lang="en-GB" b="1" dirty="0"/>
              <a:t>D.J. Gross, Proceedings of the National Academy of Sciences U.S.A.93, 14256-14259, 1996:</a:t>
            </a:r>
            <a:endParaRPr lang="en-HR" b="1" dirty="0"/>
          </a:p>
        </p:txBody>
      </p:sp>
      <p:sp>
        <p:nvSpPr>
          <p:cNvPr id="3" name="Content Placeholder 2">
            <a:extLst>
              <a:ext uri="{FF2B5EF4-FFF2-40B4-BE49-F238E27FC236}">
                <a16:creationId xmlns:a16="http://schemas.microsoft.com/office/drawing/2014/main" id="{C3B33FD8-B8BD-9D31-D354-5A81D231135B}"/>
              </a:ext>
            </a:extLst>
          </p:cNvPr>
          <p:cNvSpPr>
            <a:spLocks noGrp="1"/>
          </p:cNvSpPr>
          <p:nvPr>
            <p:ph idx="1"/>
          </p:nvPr>
        </p:nvSpPr>
        <p:spPr>
          <a:xfrm>
            <a:off x="962527" y="2270794"/>
            <a:ext cx="9492916" cy="4351338"/>
          </a:xfrm>
        </p:spPr>
        <p:txBody>
          <a:bodyPr/>
          <a:lstStyle/>
          <a:p>
            <a:pPr marL="0" indent="0" algn="just">
              <a:buNone/>
            </a:pPr>
            <a:r>
              <a:rPr lang="en-GB" sz="3600" dirty="0">
                <a:latin typeface="+mj-lt"/>
              </a:rPr>
              <a:t>“Einstein</a:t>
            </a:r>
            <a:r>
              <a:rPr lang="hy-AM" sz="3600" dirty="0">
                <a:latin typeface="+mj-lt"/>
              </a:rPr>
              <a:t>՚</a:t>
            </a:r>
            <a:r>
              <a:rPr lang="en-GB" sz="3600" dirty="0">
                <a:latin typeface="+mj-lt"/>
              </a:rPr>
              <a:t>s great advance was to put symmetries as a dominant concept in the fundamental laws of physics, to regard the symmetry principle as the primary feature of nature. </a:t>
            </a:r>
          </a:p>
          <a:p>
            <a:pPr marL="0" indent="0" algn="just">
              <a:buNone/>
            </a:pPr>
            <a:r>
              <a:rPr lang="en-GB" sz="3600" dirty="0">
                <a:latin typeface="+mj-lt"/>
              </a:rPr>
              <a:t>The symmetry principles dictate the form of the laws of nature.”</a:t>
            </a:r>
          </a:p>
          <a:p>
            <a:endParaRPr lang="en-GB" dirty="0"/>
          </a:p>
          <a:p>
            <a:endParaRPr lang="en-HR" dirty="0"/>
          </a:p>
        </p:txBody>
      </p:sp>
    </p:spTree>
    <p:extLst>
      <p:ext uri="{BB962C8B-B14F-4D97-AF65-F5344CB8AC3E}">
        <p14:creationId xmlns:p14="http://schemas.microsoft.com/office/powerpoint/2010/main" val="2059866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105BF-A091-D8C6-8A3E-D00B6F6A819F}"/>
              </a:ext>
            </a:extLst>
          </p:cNvPr>
          <p:cNvSpPr>
            <a:spLocks noGrp="1"/>
          </p:cNvSpPr>
          <p:nvPr>
            <p:ph type="title"/>
          </p:nvPr>
        </p:nvSpPr>
        <p:spPr/>
        <p:txBody>
          <a:bodyPr/>
          <a:lstStyle/>
          <a:p>
            <a:r>
              <a:rPr lang="en-GB" b="1" dirty="0" err="1"/>
              <a:t>Otkriće</a:t>
            </a:r>
            <a:r>
              <a:rPr lang="en-GB" b="1" dirty="0"/>
              <a:t> GRM </a:t>
            </a:r>
            <a:r>
              <a:rPr lang="en-GB" b="1" dirty="0" err="1"/>
              <a:t>metode</a:t>
            </a:r>
            <a:endParaRPr lang="en-HR" b="1" dirty="0"/>
          </a:p>
        </p:txBody>
      </p:sp>
      <p:sp>
        <p:nvSpPr>
          <p:cNvPr id="3" name="Content Placeholder 2">
            <a:extLst>
              <a:ext uri="{FF2B5EF4-FFF2-40B4-BE49-F238E27FC236}">
                <a16:creationId xmlns:a16="http://schemas.microsoft.com/office/drawing/2014/main" id="{DCC36ED9-D202-C9ED-D44F-8D438DA5B18C}"/>
              </a:ext>
            </a:extLst>
          </p:cNvPr>
          <p:cNvSpPr>
            <a:spLocks noGrp="1"/>
          </p:cNvSpPr>
          <p:nvPr>
            <p:ph idx="1"/>
          </p:nvPr>
        </p:nvSpPr>
        <p:spPr>
          <a:xfrm>
            <a:off x="838200" y="1825625"/>
            <a:ext cx="11150600" cy="4923518"/>
          </a:xfrm>
        </p:spPr>
        <p:txBody>
          <a:bodyPr>
            <a:normAutofit lnSpcReduction="10000"/>
          </a:bodyPr>
          <a:lstStyle/>
          <a:p>
            <a:r>
              <a:rPr lang="en-US" sz="3200" dirty="0">
                <a:effectLst/>
                <a:ea typeface="Calibri" panose="020F0502020204030204" pitchFamily="34" charset="0"/>
              </a:rPr>
              <a:t>GRM  -  Global Repeat Map</a:t>
            </a:r>
            <a:r>
              <a:rPr lang="en-HR" sz="3200" dirty="0">
                <a:effectLst/>
              </a:rPr>
              <a:t> </a:t>
            </a:r>
          </a:p>
          <a:p>
            <a:pPr algn="just"/>
            <a:r>
              <a:rPr lang="hr-HR" sz="3200" dirty="0">
                <a:latin typeface="+mj-lt"/>
              </a:rPr>
              <a:t>Originalna hrvatska </a:t>
            </a:r>
            <a:r>
              <a:rPr lang="hr-HR" sz="3200" dirty="0" err="1">
                <a:latin typeface="+mj-lt"/>
              </a:rPr>
              <a:t>bioinformatička</a:t>
            </a:r>
            <a:r>
              <a:rPr lang="hr-HR" sz="3200" dirty="0">
                <a:latin typeface="+mj-lt"/>
              </a:rPr>
              <a:t> metoda GRM najprije je u svjetskoj znanosti razvijena još 2007. za jedinstvenu preciznu identifikaciju i istraživanje simetrijskih korelacija u </a:t>
            </a:r>
            <a:r>
              <a:rPr lang="hr-HR" sz="3200" dirty="0" err="1">
                <a:latin typeface="+mj-lt"/>
              </a:rPr>
              <a:t>genomskoj</a:t>
            </a:r>
            <a:r>
              <a:rPr lang="hr-HR" sz="3200" dirty="0">
                <a:latin typeface="+mj-lt"/>
              </a:rPr>
              <a:t> sekvenci. Ta metoda je našla punu primjenu 2022. s otkrićem vrhunske T2T metode za kompletno </a:t>
            </a:r>
            <a:r>
              <a:rPr lang="hr-HR" sz="3200" dirty="0" err="1">
                <a:latin typeface="+mj-lt"/>
              </a:rPr>
              <a:t>sekvencioniranje</a:t>
            </a:r>
            <a:r>
              <a:rPr lang="hr-HR" sz="3200" dirty="0">
                <a:latin typeface="+mj-lt"/>
              </a:rPr>
              <a:t> ljudskog genoma (T2T Konzorcij) koja je po prvi put omogućila da se u potpunosti odredi kompletni humani genom, koji je do tada bio samo djelomično poznat.</a:t>
            </a:r>
          </a:p>
          <a:p>
            <a:pPr algn="just"/>
            <a:r>
              <a:rPr lang="hr-HR" sz="3200" dirty="0">
                <a:latin typeface="+mj-lt"/>
              </a:rPr>
              <a:t>Razvoj te </a:t>
            </a:r>
            <a:r>
              <a:rPr lang="hr-HR" sz="3200" dirty="0" err="1">
                <a:latin typeface="+mj-lt"/>
              </a:rPr>
              <a:t>bioinformatičke</a:t>
            </a:r>
            <a:r>
              <a:rPr lang="hr-HR" sz="3200" dirty="0">
                <a:latin typeface="+mj-lt"/>
              </a:rPr>
              <a:t> metode u Hrvatskoj prethodio je 15 godina razvoju T2T preciznog </a:t>
            </a:r>
            <a:r>
              <a:rPr lang="hr-HR" sz="3200" dirty="0" err="1">
                <a:latin typeface="+mj-lt"/>
              </a:rPr>
              <a:t>sekvencionranja</a:t>
            </a:r>
            <a:r>
              <a:rPr lang="hr-HR" sz="3200" dirty="0">
                <a:latin typeface="+mj-lt"/>
              </a:rPr>
              <a:t> genoma u SAD.</a:t>
            </a:r>
          </a:p>
          <a:p>
            <a:endParaRPr lang="en-GB" sz="3200" dirty="0"/>
          </a:p>
          <a:p>
            <a:endParaRPr lang="en-HR" sz="3200" dirty="0"/>
          </a:p>
        </p:txBody>
      </p:sp>
    </p:spTree>
    <p:extLst>
      <p:ext uri="{BB962C8B-B14F-4D97-AF65-F5344CB8AC3E}">
        <p14:creationId xmlns:p14="http://schemas.microsoft.com/office/powerpoint/2010/main" val="7045523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A3ED6-5F7C-C396-4C80-5786823E982A}"/>
              </a:ext>
            </a:extLst>
          </p:cNvPr>
          <p:cNvSpPr>
            <a:spLocks noGrp="1"/>
          </p:cNvSpPr>
          <p:nvPr>
            <p:ph type="title"/>
          </p:nvPr>
        </p:nvSpPr>
        <p:spPr/>
        <p:txBody>
          <a:bodyPr/>
          <a:lstStyle/>
          <a:p>
            <a:r>
              <a:rPr lang="en-GB" dirty="0"/>
              <a:t>GRM - Global Repeat Map</a:t>
            </a:r>
            <a:endParaRPr lang="en-HR" dirty="0"/>
          </a:p>
        </p:txBody>
      </p:sp>
      <p:sp>
        <p:nvSpPr>
          <p:cNvPr id="3" name="Content Placeholder 2">
            <a:extLst>
              <a:ext uri="{FF2B5EF4-FFF2-40B4-BE49-F238E27FC236}">
                <a16:creationId xmlns:a16="http://schemas.microsoft.com/office/drawing/2014/main" id="{DAE27B3D-B5CA-9F60-DFFA-5107D3D4349A}"/>
              </a:ext>
            </a:extLst>
          </p:cNvPr>
          <p:cNvSpPr>
            <a:spLocks noGrp="1"/>
          </p:cNvSpPr>
          <p:nvPr>
            <p:ph idx="1"/>
          </p:nvPr>
        </p:nvSpPr>
        <p:spPr>
          <a:xfrm>
            <a:off x="649705" y="1690688"/>
            <a:ext cx="10864516" cy="4887996"/>
          </a:xfrm>
        </p:spPr>
        <p:txBody>
          <a:bodyPr>
            <a:noAutofit/>
          </a:bodyPr>
          <a:lstStyle/>
          <a:p>
            <a:pPr>
              <a:lnSpc>
                <a:spcPct val="100000"/>
              </a:lnSpc>
              <a:spcBef>
                <a:spcPts val="600"/>
              </a:spcBef>
            </a:pPr>
            <a:r>
              <a:rPr lang="en-GB" sz="2000" dirty="0">
                <a:latin typeface="+mj-lt"/>
              </a:rPr>
              <a:t>M. </a:t>
            </a:r>
            <a:r>
              <a:rPr lang="en-GB" sz="2000" dirty="0" err="1">
                <a:latin typeface="+mj-lt"/>
              </a:rPr>
              <a:t>Rosandić</a:t>
            </a:r>
            <a:r>
              <a:rPr lang="en-GB" sz="2000" dirty="0">
                <a:latin typeface="+mj-lt"/>
              </a:rPr>
              <a:t>, V. </a:t>
            </a:r>
            <a:r>
              <a:rPr lang="en-GB" sz="2000" dirty="0" err="1">
                <a:latin typeface="+mj-lt"/>
              </a:rPr>
              <a:t>Paar</a:t>
            </a:r>
            <a:r>
              <a:rPr lang="en-GB" sz="2000" dirty="0">
                <a:latin typeface="+mj-lt"/>
              </a:rPr>
              <a:t>, I. </a:t>
            </a:r>
            <a:r>
              <a:rPr lang="en-GB" sz="2000" dirty="0" err="1">
                <a:latin typeface="+mj-lt"/>
              </a:rPr>
              <a:t>Basar</a:t>
            </a:r>
            <a:r>
              <a:rPr lang="en-GB" sz="2000" dirty="0">
                <a:latin typeface="+mj-lt"/>
              </a:rPr>
              <a:t>, </a:t>
            </a:r>
            <a:r>
              <a:rPr lang="en-GB" sz="2000" b="1" dirty="0">
                <a:latin typeface="+mj-lt"/>
              </a:rPr>
              <a:t>Key-string segmentation algorithm and higher-order repeat 16mer (54 copies) in human alpha satellite DNA in chromosome</a:t>
            </a:r>
            <a:r>
              <a:rPr lang="en-GB" sz="2000" dirty="0">
                <a:latin typeface="+mj-lt"/>
              </a:rPr>
              <a:t> 7, </a:t>
            </a:r>
            <a:r>
              <a:rPr lang="en-GB" sz="2000" i="1" dirty="0">
                <a:latin typeface="+mj-lt"/>
              </a:rPr>
              <a:t>J. </a:t>
            </a:r>
            <a:r>
              <a:rPr lang="en-GB" sz="2000" i="1" dirty="0" err="1">
                <a:latin typeface="+mj-lt"/>
              </a:rPr>
              <a:t>Theor</a:t>
            </a:r>
            <a:r>
              <a:rPr lang="en-GB" sz="2000" i="1" dirty="0">
                <a:latin typeface="+mj-lt"/>
              </a:rPr>
              <a:t>. Biology </a:t>
            </a:r>
            <a:r>
              <a:rPr lang="en-GB" sz="2000" dirty="0">
                <a:latin typeface="+mj-lt"/>
              </a:rPr>
              <a:t>(Cambridge) 221 (2003) 29-37. </a:t>
            </a:r>
          </a:p>
          <a:p>
            <a:pPr>
              <a:lnSpc>
                <a:spcPct val="100000"/>
              </a:lnSpc>
              <a:spcBef>
                <a:spcPts val="600"/>
              </a:spcBef>
            </a:pPr>
            <a:r>
              <a:rPr lang="en-GB" sz="2000" dirty="0">
                <a:latin typeface="+mj-lt"/>
              </a:rPr>
              <a:t>M. </a:t>
            </a:r>
            <a:r>
              <a:rPr lang="en-GB" sz="2000" dirty="0" err="1">
                <a:latin typeface="+mj-lt"/>
              </a:rPr>
              <a:t>Rosandić</a:t>
            </a:r>
            <a:r>
              <a:rPr lang="en-GB" sz="2000" dirty="0">
                <a:latin typeface="+mj-lt"/>
              </a:rPr>
              <a:t>, V. </a:t>
            </a:r>
            <a:r>
              <a:rPr lang="en-GB" sz="2000" dirty="0" err="1">
                <a:latin typeface="+mj-lt"/>
              </a:rPr>
              <a:t>Paar</a:t>
            </a:r>
            <a:r>
              <a:rPr lang="en-GB" sz="2000" dirty="0">
                <a:latin typeface="+mj-lt"/>
              </a:rPr>
              <a:t>, I. </a:t>
            </a:r>
            <a:r>
              <a:rPr lang="en-GB" sz="2000" dirty="0" err="1">
                <a:latin typeface="+mj-lt"/>
              </a:rPr>
              <a:t>Basar</a:t>
            </a:r>
            <a:r>
              <a:rPr lang="en-GB" sz="2000" dirty="0">
                <a:latin typeface="+mj-lt"/>
              </a:rPr>
              <a:t>, M. </a:t>
            </a:r>
            <a:r>
              <a:rPr lang="en-GB" sz="2000" dirty="0" err="1">
                <a:latin typeface="+mj-lt"/>
              </a:rPr>
              <a:t>Glunčić</a:t>
            </a:r>
            <a:r>
              <a:rPr lang="en-GB" sz="2000" dirty="0">
                <a:latin typeface="+mj-lt"/>
              </a:rPr>
              <a:t>, N. </a:t>
            </a:r>
            <a:r>
              <a:rPr lang="en-GB" sz="2000" dirty="0" err="1">
                <a:latin typeface="+mj-lt"/>
              </a:rPr>
              <a:t>Pavin</a:t>
            </a:r>
            <a:r>
              <a:rPr lang="en-GB" sz="2000" dirty="0">
                <a:latin typeface="+mj-lt"/>
              </a:rPr>
              <a:t>, I. </a:t>
            </a:r>
            <a:r>
              <a:rPr lang="en-GB" sz="2000" dirty="0" err="1">
                <a:latin typeface="+mj-lt"/>
              </a:rPr>
              <a:t>Pilaš</a:t>
            </a:r>
            <a:r>
              <a:rPr lang="en-GB" sz="2000" dirty="0">
                <a:latin typeface="+mj-lt"/>
              </a:rPr>
              <a:t>, </a:t>
            </a:r>
            <a:r>
              <a:rPr lang="en-GB" sz="2000" b="1" dirty="0">
                <a:latin typeface="+mj-lt"/>
              </a:rPr>
              <a:t>CENP-B box and </a:t>
            </a:r>
            <a:r>
              <a:rPr lang="en-GB" sz="2000" b="1" dirty="0" err="1">
                <a:latin typeface="+mj-lt"/>
              </a:rPr>
              <a:t>pJ</a:t>
            </a:r>
            <a:r>
              <a:rPr lang="el-GR" sz="2000" b="1" dirty="0">
                <a:latin typeface="+mj-lt"/>
              </a:rPr>
              <a:t>α </a:t>
            </a:r>
            <a:r>
              <a:rPr lang="en-GB" sz="2000" b="1" dirty="0">
                <a:latin typeface="+mj-lt"/>
              </a:rPr>
              <a:t>sequence distribution in human alpha satellite higher-order repeats (HOR)</a:t>
            </a:r>
            <a:r>
              <a:rPr lang="en-GB" sz="2000" dirty="0">
                <a:latin typeface="+mj-lt"/>
              </a:rPr>
              <a:t>, </a:t>
            </a:r>
            <a:r>
              <a:rPr lang="en-GB" sz="2000" i="1" dirty="0">
                <a:latin typeface="+mj-lt"/>
              </a:rPr>
              <a:t>Chromosome Res</a:t>
            </a:r>
            <a:r>
              <a:rPr lang="en-GB" sz="2000" dirty="0">
                <a:latin typeface="+mj-lt"/>
              </a:rPr>
              <a:t>. 14 (2006) 735-753.</a:t>
            </a:r>
          </a:p>
          <a:p>
            <a:pPr>
              <a:lnSpc>
                <a:spcPct val="100000"/>
              </a:lnSpc>
              <a:spcBef>
                <a:spcPts val="600"/>
              </a:spcBef>
            </a:pPr>
            <a:r>
              <a:rPr lang="en-GB" sz="2000" dirty="0">
                <a:latin typeface="+mj-lt"/>
              </a:rPr>
              <a:t>V. </a:t>
            </a:r>
            <a:r>
              <a:rPr lang="en-GB" sz="2000" dirty="0" err="1">
                <a:latin typeface="+mj-lt"/>
              </a:rPr>
              <a:t>Paar</a:t>
            </a:r>
            <a:r>
              <a:rPr lang="en-GB" sz="2000" dirty="0">
                <a:latin typeface="+mj-lt"/>
              </a:rPr>
              <a:t>, I. </a:t>
            </a:r>
            <a:r>
              <a:rPr lang="en-GB" sz="2000" dirty="0" err="1">
                <a:latin typeface="+mj-lt"/>
              </a:rPr>
              <a:t>Basar</a:t>
            </a:r>
            <a:r>
              <a:rPr lang="en-GB" sz="2000" dirty="0">
                <a:latin typeface="+mj-lt"/>
              </a:rPr>
              <a:t>, M. </a:t>
            </a:r>
            <a:r>
              <a:rPr lang="en-GB" sz="2000" dirty="0" err="1">
                <a:latin typeface="+mj-lt"/>
              </a:rPr>
              <a:t>Rosandić</a:t>
            </a:r>
            <a:r>
              <a:rPr lang="en-GB" sz="2000" dirty="0">
                <a:latin typeface="+mj-lt"/>
              </a:rPr>
              <a:t>, M. </a:t>
            </a:r>
            <a:r>
              <a:rPr lang="en-GB" sz="2000" dirty="0" err="1">
                <a:latin typeface="+mj-lt"/>
              </a:rPr>
              <a:t>Glunčić</a:t>
            </a:r>
            <a:r>
              <a:rPr lang="en-GB" sz="2000" dirty="0">
                <a:latin typeface="+mj-lt"/>
              </a:rPr>
              <a:t>, </a:t>
            </a:r>
            <a:r>
              <a:rPr lang="en-GB" sz="2000" b="1" dirty="0">
                <a:latin typeface="+mj-lt"/>
              </a:rPr>
              <a:t>Consensus Higher Order Repeats and Frequency of String Distributions in Human Genome</a:t>
            </a:r>
            <a:r>
              <a:rPr lang="en-GB" sz="2000" dirty="0">
                <a:latin typeface="+mj-lt"/>
              </a:rPr>
              <a:t>, </a:t>
            </a:r>
            <a:r>
              <a:rPr lang="en-GB" sz="2000" i="1" dirty="0" err="1">
                <a:latin typeface="+mj-lt"/>
              </a:rPr>
              <a:t>Curr</a:t>
            </a:r>
            <a:r>
              <a:rPr lang="en-GB" sz="2000" i="1" dirty="0">
                <a:latin typeface="+mj-lt"/>
              </a:rPr>
              <a:t>. Genomics</a:t>
            </a:r>
            <a:r>
              <a:rPr lang="en-GB" sz="2000" dirty="0">
                <a:latin typeface="+mj-lt"/>
              </a:rPr>
              <a:t> 8 (2007) 93-111.   </a:t>
            </a:r>
          </a:p>
          <a:p>
            <a:pPr>
              <a:lnSpc>
                <a:spcPct val="100000"/>
              </a:lnSpc>
              <a:spcBef>
                <a:spcPts val="600"/>
              </a:spcBef>
            </a:pPr>
            <a:r>
              <a:rPr lang="en-GB" sz="2000" dirty="0">
                <a:latin typeface="+mj-lt"/>
              </a:rPr>
              <a:t>M. </a:t>
            </a:r>
            <a:r>
              <a:rPr lang="en-GB" sz="2000" dirty="0" err="1">
                <a:latin typeface="+mj-lt"/>
              </a:rPr>
              <a:t>Rosandić</a:t>
            </a:r>
            <a:r>
              <a:rPr lang="en-GB" sz="2000" dirty="0">
                <a:latin typeface="+mj-lt"/>
              </a:rPr>
              <a:t>, M. </a:t>
            </a:r>
            <a:r>
              <a:rPr lang="en-GB" sz="2000" dirty="0" err="1">
                <a:latin typeface="+mj-lt"/>
              </a:rPr>
              <a:t>Glunčić</a:t>
            </a:r>
            <a:r>
              <a:rPr lang="en-GB" sz="2000" dirty="0">
                <a:latin typeface="+mj-lt"/>
              </a:rPr>
              <a:t>, V. </a:t>
            </a:r>
            <a:r>
              <a:rPr lang="en-GB" sz="2000" dirty="0" err="1">
                <a:latin typeface="+mj-lt"/>
              </a:rPr>
              <a:t>Paar</a:t>
            </a:r>
            <a:r>
              <a:rPr lang="en-GB" sz="2000" dirty="0">
                <a:latin typeface="+mj-lt"/>
              </a:rPr>
              <a:t>, I. </a:t>
            </a:r>
            <a:r>
              <a:rPr lang="en-GB" sz="2000" dirty="0" err="1">
                <a:latin typeface="+mj-lt"/>
              </a:rPr>
              <a:t>Basar</a:t>
            </a:r>
            <a:r>
              <a:rPr lang="en-GB" sz="2000" dirty="0">
                <a:latin typeface="+mj-lt"/>
              </a:rPr>
              <a:t>, </a:t>
            </a:r>
            <a:r>
              <a:rPr lang="en-GB" sz="2000" b="1" dirty="0">
                <a:latin typeface="+mj-lt"/>
              </a:rPr>
              <a:t>The role of </a:t>
            </a:r>
            <a:r>
              <a:rPr lang="en-GB" sz="2000" b="1" dirty="0" err="1">
                <a:latin typeface="+mj-lt"/>
              </a:rPr>
              <a:t>alphoid</a:t>
            </a:r>
            <a:r>
              <a:rPr lang="en-GB" sz="2000" b="1" dirty="0">
                <a:latin typeface="+mj-lt"/>
              </a:rPr>
              <a:t> higher order repeats (HORs) in the centromere folding</a:t>
            </a:r>
            <a:r>
              <a:rPr lang="en-GB" sz="2000" dirty="0">
                <a:latin typeface="+mj-lt"/>
              </a:rPr>
              <a:t>, </a:t>
            </a:r>
            <a:r>
              <a:rPr lang="en-GB" sz="2000" i="1" dirty="0">
                <a:latin typeface="+mj-lt"/>
              </a:rPr>
              <a:t>J. </a:t>
            </a:r>
            <a:r>
              <a:rPr lang="en-GB" sz="2000" i="1" dirty="0" err="1">
                <a:latin typeface="+mj-lt"/>
              </a:rPr>
              <a:t>Theor</a:t>
            </a:r>
            <a:r>
              <a:rPr lang="en-GB" sz="2000" i="1" dirty="0">
                <a:latin typeface="+mj-lt"/>
              </a:rPr>
              <a:t>. Biol</a:t>
            </a:r>
            <a:r>
              <a:rPr lang="en-GB" sz="2000" dirty="0">
                <a:latin typeface="+mj-lt"/>
              </a:rPr>
              <a:t>. 254 (2008) 555-560. </a:t>
            </a:r>
          </a:p>
          <a:p>
            <a:pPr>
              <a:lnSpc>
                <a:spcPct val="100000"/>
              </a:lnSpc>
              <a:spcBef>
                <a:spcPts val="600"/>
              </a:spcBef>
            </a:pPr>
            <a:r>
              <a:rPr lang="en-GB" sz="2000" dirty="0">
                <a:latin typeface="+mj-lt"/>
              </a:rPr>
              <a:t>V. </a:t>
            </a:r>
            <a:r>
              <a:rPr lang="en-GB" sz="2000" dirty="0" err="1">
                <a:latin typeface="+mj-lt"/>
              </a:rPr>
              <a:t>Paar</a:t>
            </a:r>
            <a:r>
              <a:rPr lang="en-GB" sz="2000" dirty="0">
                <a:latin typeface="+mj-lt"/>
              </a:rPr>
              <a:t>, N. </a:t>
            </a:r>
            <a:r>
              <a:rPr lang="en-GB" sz="2000" dirty="0" err="1">
                <a:latin typeface="+mj-lt"/>
              </a:rPr>
              <a:t>Pavin</a:t>
            </a:r>
            <a:r>
              <a:rPr lang="en-GB" sz="2000" dirty="0">
                <a:latin typeface="+mj-lt"/>
              </a:rPr>
              <a:t>, I. </a:t>
            </a:r>
            <a:r>
              <a:rPr lang="en-GB" sz="2000" dirty="0" err="1">
                <a:latin typeface="+mj-lt"/>
              </a:rPr>
              <a:t>Basar</a:t>
            </a:r>
            <a:r>
              <a:rPr lang="en-GB" sz="2000" dirty="0">
                <a:latin typeface="+mj-lt"/>
              </a:rPr>
              <a:t>, M. </a:t>
            </a:r>
            <a:r>
              <a:rPr lang="en-GB" sz="2000" dirty="0" err="1">
                <a:latin typeface="+mj-lt"/>
              </a:rPr>
              <a:t>Rosandić</a:t>
            </a:r>
            <a:r>
              <a:rPr lang="en-GB" sz="2000" dirty="0">
                <a:latin typeface="+mj-lt"/>
              </a:rPr>
              <a:t>, M. </a:t>
            </a:r>
            <a:r>
              <a:rPr lang="en-GB" sz="2000" dirty="0" err="1">
                <a:latin typeface="+mj-lt"/>
              </a:rPr>
              <a:t>Glunčić</a:t>
            </a:r>
            <a:r>
              <a:rPr lang="en-GB" sz="2000" dirty="0">
                <a:latin typeface="+mj-lt"/>
              </a:rPr>
              <a:t>, N. </a:t>
            </a:r>
            <a:r>
              <a:rPr lang="en-GB" sz="2000" dirty="0" err="1">
                <a:latin typeface="+mj-lt"/>
              </a:rPr>
              <a:t>Paar</a:t>
            </a:r>
            <a:r>
              <a:rPr lang="en-GB" sz="2000" dirty="0">
                <a:latin typeface="+mj-lt"/>
              </a:rPr>
              <a:t>, </a:t>
            </a:r>
            <a:r>
              <a:rPr lang="en-GB" sz="2000" b="1" dirty="0">
                <a:latin typeface="+mj-lt"/>
              </a:rPr>
              <a:t>Hierarchical structure of cascade of primary and secondary periodicities in Fourier power spectrum of </a:t>
            </a:r>
            <a:r>
              <a:rPr lang="en-GB" sz="2000" b="1" dirty="0" err="1">
                <a:latin typeface="+mj-lt"/>
              </a:rPr>
              <a:t>alphoid</a:t>
            </a:r>
            <a:r>
              <a:rPr lang="en-GB" sz="2000" b="1" dirty="0">
                <a:latin typeface="+mj-lt"/>
              </a:rPr>
              <a:t> higher order repeats, BMC Bioinformatics 9 </a:t>
            </a:r>
            <a:r>
              <a:rPr lang="en-GB" sz="2000" dirty="0">
                <a:latin typeface="+mj-lt"/>
              </a:rPr>
              <a:t>(2008) 466.</a:t>
            </a:r>
          </a:p>
        </p:txBody>
      </p:sp>
    </p:spTree>
    <p:extLst>
      <p:ext uri="{BB962C8B-B14F-4D97-AF65-F5344CB8AC3E}">
        <p14:creationId xmlns:p14="http://schemas.microsoft.com/office/powerpoint/2010/main" val="4130348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A3ED6-5F7C-C396-4C80-5786823E982A}"/>
              </a:ext>
            </a:extLst>
          </p:cNvPr>
          <p:cNvSpPr>
            <a:spLocks noGrp="1"/>
          </p:cNvSpPr>
          <p:nvPr>
            <p:ph type="title"/>
          </p:nvPr>
        </p:nvSpPr>
        <p:spPr/>
        <p:txBody>
          <a:bodyPr/>
          <a:lstStyle/>
          <a:p>
            <a:r>
              <a:rPr lang="en-GB" dirty="0"/>
              <a:t>GRM - Global Repeat Map</a:t>
            </a:r>
            <a:endParaRPr lang="en-HR" dirty="0"/>
          </a:p>
        </p:txBody>
      </p:sp>
      <p:sp>
        <p:nvSpPr>
          <p:cNvPr id="3" name="Content Placeholder 2">
            <a:extLst>
              <a:ext uri="{FF2B5EF4-FFF2-40B4-BE49-F238E27FC236}">
                <a16:creationId xmlns:a16="http://schemas.microsoft.com/office/drawing/2014/main" id="{DAE27B3D-B5CA-9F60-DFFA-5107D3D4349A}"/>
              </a:ext>
            </a:extLst>
          </p:cNvPr>
          <p:cNvSpPr>
            <a:spLocks noGrp="1"/>
          </p:cNvSpPr>
          <p:nvPr>
            <p:ph idx="1"/>
          </p:nvPr>
        </p:nvSpPr>
        <p:spPr>
          <a:xfrm>
            <a:off x="649705" y="1690688"/>
            <a:ext cx="10864516" cy="4625891"/>
          </a:xfrm>
        </p:spPr>
        <p:txBody>
          <a:bodyPr>
            <a:noAutofit/>
          </a:bodyPr>
          <a:lstStyle/>
          <a:p>
            <a:pPr>
              <a:lnSpc>
                <a:spcPct val="100000"/>
              </a:lnSpc>
              <a:spcBef>
                <a:spcPts val="600"/>
              </a:spcBef>
            </a:pPr>
            <a:r>
              <a:rPr lang="en-GB" sz="2000" dirty="0">
                <a:latin typeface="+mj-lt"/>
              </a:rPr>
              <a:t>V. </a:t>
            </a:r>
            <a:r>
              <a:rPr lang="en-GB" sz="2000" dirty="0" err="1">
                <a:latin typeface="+mj-lt"/>
              </a:rPr>
              <a:t>Paar</a:t>
            </a:r>
            <a:r>
              <a:rPr lang="en-GB" sz="2000" dirty="0">
                <a:latin typeface="+mj-lt"/>
              </a:rPr>
              <a:t>, M. </a:t>
            </a:r>
            <a:r>
              <a:rPr lang="en-GB" sz="2000" dirty="0" err="1">
                <a:latin typeface="+mj-lt"/>
              </a:rPr>
              <a:t>Glunčić</a:t>
            </a:r>
            <a:r>
              <a:rPr lang="en-GB" sz="2000" dirty="0">
                <a:latin typeface="+mj-lt"/>
              </a:rPr>
              <a:t>, I. </a:t>
            </a:r>
            <a:r>
              <a:rPr lang="en-GB" sz="2000" dirty="0" err="1">
                <a:latin typeface="+mj-lt"/>
              </a:rPr>
              <a:t>Basar</a:t>
            </a:r>
            <a:r>
              <a:rPr lang="en-GB" sz="2000" dirty="0">
                <a:latin typeface="+mj-lt"/>
              </a:rPr>
              <a:t>, M. </a:t>
            </a:r>
            <a:r>
              <a:rPr lang="en-GB" sz="2000" dirty="0" err="1">
                <a:latin typeface="+mj-lt"/>
              </a:rPr>
              <a:t>Rosandić</a:t>
            </a:r>
            <a:r>
              <a:rPr lang="en-GB" sz="2000" dirty="0">
                <a:latin typeface="+mj-lt"/>
              </a:rPr>
              <a:t>, P. </a:t>
            </a:r>
            <a:r>
              <a:rPr lang="en-GB" sz="2000" dirty="0" err="1">
                <a:latin typeface="+mj-lt"/>
              </a:rPr>
              <a:t>Paar</a:t>
            </a:r>
            <a:r>
              <a:rPr lang="en-GB" sz="2000" dirty="0">
                <a:latin typeface="+mj-lt"/>
              </a:rPr>
              <a:t>, M. </a:t>
            </a:r>
            <a:r>
              <a:rPr lang="en-GB" sz="2000" dirty="0" err="1">
                <a:latin typeface="+mj-lt"/>
              </a:rPr>
              <a:t>Cvitković</a:t>
            </a:r>
            <a:r>
              <a:rPr lang="en-GB" sz="2000" dirty="0">
                <a:latin typeface="+mj-lt"/>
              </a:rPr>
              <a:t>, </a:t>
            </a:r>
            <a:r>
              <a:rPr lang="en-GB" sz="2000" b="1" dirty="0">
                <a:latin typeface="+mj-lt"/>
              </a:rPr>
              <a:t>Large tandem, higher order repeats and regularly dispersed repeat units contribute substantially to divergence between human and chimpanzee Y chromosomes</a:t>
            </a:r>
            <a:r>
              <a:rPr lang="en-GB" sz="2000" dirty="0">
                <a:latin typeface="+mj-lt"/>
              </a:rPr>
              <a:t>, </a:t>
            </a:r>
            <a:r>
              <a:rPr lang="en-GB" sz="2000" i="1" dirty="0">
                <a:latin typeface="+mj-lt"/>
              </a:rPr>
              <a:t>J. Mol. </a:t>
            </a:r>
            <a:r>
              <a:rPr lang="en-GB" sz="2000" i="1" dirty="0" err="1">
                <a:latin typeface="+mj-lt"/>
              </a:rPr>
              <a:t>Evol</a:t>
            </a:r>
            <a:r>
              <a:rPr lang="en-GB" sz="2000" dirty="0">
                <a:latin typeface="+mj-lt"/>
              </a:rPr>
              <a:t>. 72 (2011) 34-55.</a:t>
            </a:r>
          </a:p>
          <a:p>
            <a:pPr>
              <a:lnSpc>
                <a:spcPct val="100000"/>
              </a:lnSpc>
              <a:spcBef>
                <a:spcPts val="600"/>
              </a:spcBef>
            </a:pPr>
            <a:r>
              <a:rPr lang="en-GB" sz="2000" dirty="0">
                <a:latin typeface="+mj-lt"/>
              </a:rPr>
              <a:t>V. </a:t>
            </a:r>
            <a:r>
              <a:rPr lang="en-GB" sz="2000" dirty="0" err="1">
                <a:latin typeface="+mj-lt"/>
              </a:rPr>
              <a:t>Paar</a:t>
            </a:r>
            <a:r>
              <a:rPr lang="en-GB" sz="2000" dirty="0">
                <a:latin typeface="+mj-lt"/>
              </a:rPr>
              <a:t>, M. </a:t>
            </a:r>
            <a:r>
              <a:rPr lang="en-GB" sz="2000" dirty="0" err="1">
                <a:latin typeface="+mj-lt"/>
              </a:rPr>
              <a:t>Glunčić</a:t>
            </a:r>
            <a:r>
              <a:rPr lang="en-GB" sz="2000" dirty="0">
                <a:latin typeface="+mj-lt"/>
              </a:rPr>
              <a:t>, M. </a:t>
            </a:r>
            <a:r>
              <a:rPr lang="en-GB" sz="2000" dirty="0" err="1">
                <a:latin typeface="+mj-lt"/>
              </a:rPr>
              <a:t>Rosandić</a:t>
            </a:r>
            <a:r>
              <a:rPr lang="en-GB" sz="2000" dirty="0">
                <a:latin typeface="+mj-lt"/>
              </a:rPr>
              <a:t>, I. </a:t>
            </a:r>
            <a:r>
              <a:rPr lang="en-GB" sz="2000" dirty="0" err="1">
                <a:latin typeface="+mj-lt"/>
              </a:rPr>
              <a:t>Basar</a:t>
            </a:r>
            <a:r>
              <a:rPr lang="en-GB" sz="2000" dirty="0">
                <a:latin typeface="+mj-lt"/>
              </a:rPr>
              <a:t>, I. </a:t>
            </a:r>
            <a:r>
              <a:rPr lang="en-GB" sz="2000" dirty="0" err="1">
                <a:latin typeface="+mj-lt"/>
              </a:rPr>
              <a:t>Vlahović</a:t>
            </a:r>
            <a:r>
              <a:rPr lang="en-GB" sz="2000" dirty="0">
                <a:latin typeface="+mj-lt"/>
              </a:rPr>
              <a:t>, </a:t>
            </a:r>
            <a:r>
              <a:rPr lang="en-GB" sz="2000" b="1" dirty="0" err="1">
                <a:latin typeface="+mj-lt"/>
              </a:rPr>
              <a:t>Intragene</a:t>
            </a:r>
            <a:r>
              <a:rPr lang="en-GB" sz="2000" b="1" dirty="0">
                <a:latin typeface="+mj-lt"/>
              </a:rPr>
              <a:t> higher order repeats in neuroblastoma breakpoint family genes distinguish humans from chimpanzees</a:t>
            </a:r>
            <a:r>
              <a:rPr lang="en-GB" sz="2000" dirty="0">
                <a:latin typeface="+mj-lt"/>
              </a:rPr>
              <a:t>, </a:t>
            </a:r>
            <a:r>
              <a:rPr lang="en-GB" sz="2000" i="1" dirty="0">
                <a:latin typeface="+mj-lt"/>
              </a:rPr>
              <a:t>Mol. Biol. </a:t>
            </a:r>
            <a:r>
              <a:rPr lang="en-GB" sz="2000" i="1" dirty="0" err="1">
                <a:latin typeface="+mj-lt"/>
              </a:rPr>
              <a:t>Evol</a:t>
            </a:r>
            <a:r>
              <a:rPr lang="en-GB" sz="2000" i="1" dirty="0">
                <a:latin typeface="+mj-lt"/>
              </a:rPr>
              <a:t>.</a:t>
            </a:r>
            <a:r>
              <a:rPr lang="en-GB" sz="2000" dirty="0">
                <a:latin typeface="+mj-lt"/>
              </a:rPr>
              <a:t> 28 (2011) 1877-1892.</a:t>
            </a:r>
          </a:p>
          <a:p>
            <a:pPr>
              <a:lnSpc>
                <a:spcPct val="120000"/>
              </a:lnSpc>
              <a:spcBef>
                <a:spcPts val="600"/>
              </a:spcBef>
            </a:pPr>
            <a:r>
              <a:rPr lang="en-GB" sz="2000" dirty="0">
                <a:latin typeface="+mj-lt"/>
              </a:rPr>
              <a:t>M. </a:t>
            </a:r>
            <a:r>
              <a:rPr lang="en-GB" sz="2000" dirty="0" err="1">
                <a:latin typeface="+mj-lt"/>
              </a:rPr>
              <a:t>Glunčić</a:t>
            </a:r>
            <a:r>
              <a:rPr lang="en-GB" sz="2000" dirty="0">
                <a:latin typeface="+mj-lt"/>
              </a:rPr>
              <a:t>, V. </a:t>
            </a:r>
            <a:r>
              <a:rPr lang="en-GB" sz="2000" dirty="0" err="1">
                <a:latin typeface="+mj-lt"/>
              </a:rPr>
              <a:t>Paar</a:t>
            </a:r>
            <a:r>
              <a:rPr lang="en-GB" sz="2000" dirty="0">
                <a:latin typeface="+mj-lt"/>
              </a:rPr>
              <a:t>, </a:t>
            </a:r>
            <a:r>
              <a:rPr lang="en-GB" sz="2000" b="1" dirty="0">
                <a:latin typeface="+mj-lt"/>
              </a:rPr>
              <a:t>Direct mapping of symbolic DNA sequence into frequency domain in global repeat map algorithm</a:t>
            </a:r>
            <a:r>
              <a:rPr lang="en-GB" sz="2000" dirty="0">
                <a:latin typeface="+mj-lt"/>
              </a:rPr>
              <a:t>, </a:t>
            </a:r>
            <a:r>
              <a:rPr lang="en-GB" sz="2000" i="1" dirty="0">
                <a:latin typeface="+mj-lt"/>
              </a:rPr>
              <a:t>Nucleic Acids Res</a:t>
            </a:r>
            <a:r>
              <a:rPr lang="en-GB" sz="2000" dirty="0">
                <a:latin typeface="+mj-lt"/>
              </a:rPr>
              <a:t>. 41 (2013) e17. </a:t>
            </a:r>
          </a:p>
          <a:p>
            <a:pPr>
              <a:lnSpc>
                <a:spcPct val="120000"/>
              </a:lnSpc>
              <a:spcBef>
                <a:spcPts val="600"/>
              </a:spcBef>
            </a:pPr>
            <a:r>
              <a:rPr lang="en-GB" sz="2000" dirty="0">
                <a:latin typeface="+mj-lt"/>
              </a:rPr>
              <a:t>Ines </a:t>
            </a:r>
            <a:r>
              <a:rPr lang="en-GB" sz="2000" dirty="0" err="1">
                <a:latin typeface="+mj-lt"/>
              </a:rPr>
              <a:t>Vlahović</a:t>
            </a:r>
            <a:r>
              <a:rPr lang="en-GB" sz="2000" dirty="0">
                <a:latin typeface="+mj-lt"/>
              </a:rPr>
              <a:t>, </a:t>
            </a:r>
            <a:r>
              <a:rPr lang="en-GB" sz="2000" dirty="0" err="1">
                <a:latin typeface="+mj-lt"/>
              </a:rPr>
              <a:t>Matko</a:t>
            </a:r>
            <a:r>
              <a:rPr lang="en-GB" sz="2000" dirty="0">
                <a:latin typeface="+mj-lt"/>
              </a:rPr>
              <a:t> </a:t>
            </a:r>
            <a:r>
              <a:rPr lang="en-GB" sz="2000" dirty="0" err="1">
                <a:latin typeface="+mj-lt"/>
              </a:rPr>
              <a:t>Glunčić</a:t>
            </a:r>
            <a:r>
              <a:rPr lang="en-GB" sz="2000" dirty="0">
                <a:latin typeface="+mj-lt"/>
              </a:rPr>
              <a:t>, </a:t>
            </a:r>
            <a:r>
              <a:rPr lang="en-GB" sz="2000" dirty="0" err="1">
                <a:latin typeface="+mj-lt"/>
              </a:rPr>
              <a:t>Marija</a:t>
            </a:r>
            <a:r>
              <a:rPr lang="en-GB" sz="2000" dirty="0">
                <a:latin typeface="+mj-lt"/>
              </a:rPr>
              <a:t> </a:t>
            </a:r>
            <a:r>
              <a:rPr lang="en-GB" sz="2000" dirty="0" err="1">
                <a:latin typeface="+mj-lt"/>
              </a:rPr>
              <a:t>Rosandić</a:t>
            </a:r>
            <a:r>
              <a:rPr lang="en-GB" sz="2000" dirty="0">
                <a:latin typeface="+mj-lt"/>
              </a:rPr>
              <a:t>, </a:t>
            </a:r>
            <a:r>
              <a:rPr lang="en-GB" sz="2000" dirty="0" err="1">
                <a:latin typeface="+mj-lt"/>
              </a:rPr>
              <a:t>Đurđica</a:t>
            </a:r>
            <a:r>
              <a:rPr lang="en-GB" sz="2000" dirty="0">
                <a:latin typeface="+mj-lt"/>
              </a:rPr>
              <a:t> </a:t>
            </a:r>
            <a:r>
              <a:rPr lang="en-GB" sz="2000" dirty="0" err="1">
                <a:latin typeface="+mj-lt"/>
              </a:rPr>
              <a:t>Ugarković</a:t>
            </a:r>
            <a:r>
              <a:rPr lang="en-GB" sz="2000" dirty="0">
                <a:latin typeface="+mj-lt"/>
              </a:rPr>
              <a:t>, Vladimir </a:t>
            </a:r>
            <a:r>
              <a:rPr lang="en-GB" sz="2000" dirty="0" err="1">
                <a:latin typeface="+mj-lt"/>
              </a:rPr>
              <a:t>Paar</a:t>
            </a:r>
            <a:r>
              <a:rPr lang="en-GB" sz="2000" dirty="0">
                <a:latin typeface="+mj-lt"/>
              </a:rPr>
              <a:t>, </a:t>
            </a:r>
            <a:r>
              <a:rPr lang="en-GB" sz="2000" b="1" dirty="0">
                <a:latin typeface="+mj-lt"/>
              </a:rPr>
              <a:t>Regular Higher Order Repeat Structures in Beetle </a:t>
            </a:r>
            <a:r>
              <a:rPr lang="en-GB" sz="2000" b="1" dirty="0" err="1">
                <a:latin typeface="+mj-lt"/>
              </a:rPr>
              <a:t>Tribolium</a:t>
            </a:r>
            <a:r>
              <a:rPr lang="en-GB" sz="2000" b="1" dirty="0">
                <a:latin typeface="+mj-lt"/>
              </a:rPr>
              <a:t> </a:t>
            </a:r>
            <a:r>
              <a:rPr lang="en-GB" sz="2000" b="1" dirty="0" err="1">
                <a:latin typeface="+mj-lt"/>
              </a:rPr>
              <a:t>Castaneum</a:t>
            </a:r>
            <a:r>
              <a:rPr lang="en-GB" sz="2000" b="1" dirty="0">
                <a:latin typeface="+mj-lt"/>
              </a:rPr>
              <a:t> Genome</a:t>
            </a:r>
            <a:r>
              <a:rPr lang="en-GB" sz="2000" dirty="0">
                <a:latin typeface="+mj-lt"/>
              </a:rPr>
              <a:t>, </a:t>
            </a:r>
            <a:r>
              <a:rPr lang="en-GB" sz="2000" i="1" dirty="0">
                <a:latin typeface="+mj-lt"/>
              </a:rPr>
              <a:t>Genome Biol. </a:t>
            </a:r>
            <a:r>
              <a:rPr lang="en-GB" sz="2000" i="1" dirty="0" err="1">
                <a:latin typeface="+mj-lt"/>
              </a:rPr>
              <a:t>Evol</a:t>
            </a:r>
            <a:r>
              <a:rPr lang="en-GB" sz="2000" i="1" dirty="0">
                <a:latin typeface="+mj-lt"/>
              </a:rPr>
              <a:t>. </a:t>
            </a:r>
            <a:r>
              <a:rPr lang="en-GB" sz="2000" dirty="0">
                <a:latin typeface="+mj-lt"/>
              </a:rPr>
              <a:t>9, 10 (2017) 2668-2680. </a:t>
            </a:r>
          </a:p>
          <a:p>
            <a:pPr>
              <a:lnSpc>
                <a:spcPct val="120000"/>
              </a:lnSpc>
              <a:spcBef>
                <a:spcPts val="600"/>
              </a:spcBef>
            </a:pPr>
            <a:r>
              <a:rPr lang="en-GB" sz="2000" dirty="0" err="1">
                <a:latin typeface="+mj-lt"/>
              </a:rPr>
              <a:t>Matko</a:t>
            </a:r>
            <a:r>
              <a:rPr lang="en-GB" sz="2000" dirty="0">
                <a:latin typeface="+mj-lt"/>
              </a:rPr>
              <a:t> </a:t>
            </a:r>
            <a:r>
              <a:rPr lang="en-GB" sz="2000" dirty="0" err="1">
                <a:latin typeface="+mj-lt"/>
              </a:rPr>
              <a:t>Glunčić</a:t>
            </a:r>
            <a:r>
              <a:rPr lang="en-GB" sz="2000" dirty="0">
                <a:latin typeface="+mj-lt"/>
              </a:rPr>
              <a:t>, Ines </a:t>
            </a:r>
            <a:r>
              <a:rPr lang="en-GB" sz="2000" dirty="0" err="1">
                <a:latin typeface="+mj-lt"/>
              </a:rPr>
              <a:t>Vlahović</a:t>
            </a:r>
            <a:r>
              <a:rPr lang="en-GB" sz="2000" dirty="0">
                <a:latin typeface="+mj-lt"/>
              </a:rPr>
              <a:t>, Vladimir </a:t>
            </a:r>
            <a:r>
              <a:rPr lang="en-GB" sz="2000" dirty="0" err="1">
                <a:latin typeface="+mj-lt"/>
              </a:rPr>
              <a:t>Paar</a:t>
            </a:r>
            <a:r>
              <a:rPr lang="en-GB" sz="2000" dirty="0">
                <a:latin typeface="+mj-lt"/>
              </a:rPr>
              <a:t>, </a:t>
            </a:r>
            <a:r>
              <a:rPr lang="en-GB" sz="2000" b="1" dirty="0">
                <a:latin typeface="+mj-lt"/>
              </a:rPr>
              <a:t>Discovery of 33mer in chromosome 21 – the largest alpha satellite higher order repeat unit among all human somatic chromosomes</a:t>
            </a:r>
            <a:r>
              <a:rPr lang="en-GB" sz="2000" dirty="0">
                <a:latin typeface="+mj-lt"/>
              </a:rPr>
              <a:t>, </a:t>
            </a:r>
            <a:r>
              <a:rPr lang="en-GB" sz="2000" i="1" dirty="0">
                <a:latin typeface="+mj-lt"/>
              </a:rPr>
              <a:t>Scientific Reports Nature Research </a:t>
            </a:r>
            <a:r>
              <a:rPr lang="en-GB" sz="2000" dirty="0">
                <a:latin typeface="+mj-lt"/>
              </a:rPr>
              <a:t>9 (2019) 12629 1-8.</a:t>
            </a:r>
          </a:p>
        </p:txBody>
      </p:sp>
    </p:spTree>
    <p:extLst>
      <p:ext uri="{BB962C8B-B14F-4D97-AF65-F5344CB8AC3E}">
        <p14:creationId xmlns:p14="http://schemas.microsoft.com/office/powerpoint/2010/main" val="1728407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A3ED6-5F7C-C396-4C80-5786823E982A}"/>
              </a:ext>
            </a:extLst>
          </p:cNvPr>
          <p:cNvSpPr>
            <a:spLocks noGrp="1"/>
          </p:cNvSpPr>
          <p:nvPr>
            <p:ph type="title"/>
          </p:nvPr>
        </p:nvSpPr>
        <p:spPr/>
        <p:txBody>
          <a:bodyPr/>
          <a:lstStyle/>
          <a:p>
            <a:r>
              <a:rPr lang="en-GB" dirty="0"/>
              <a:t>GRM - Global Repeat Map</a:t>
            </a:r>
            <a:endParaRPr lang="en-HR" dirty="0"/>
          </a:p>
        </p:txBody>
      </p:sp>
      <p:sp>
        <p:nvSpPr>
          <p:cNvPr id="3" name="Content Placeholder 2">
            <a:extLst>
              <a:ext uri="{FF2B5EF4-FFF2-40B4-BE49-F238E27FC236}">
                <a16:creationId xmlns:a16="http://schemas.microsoft.com/office/drawing/2014/main" id="{DAE27B3D-B5CA-9F60-DFFA-5107D3D4349A}"/>
              </a:ext>
            </a:extLst>
          </p:cNvPr>
          <p:cNvSpPr>
            <a:spLocks noGrp="1"/>
          </p:cNvSpPr>
          <p:nvPr>
            <p:ph idx="1"/>
          </p:nvPr>
        </p:nvSpPr>
        <p:spPr>
          <a:xfrm>
            <a:off x="649705" y="1690688"/>
            <a:ext cx="10876548" cy="4919913"/>
          </a:xfrm>
        </p:spPr>
        <p:txBody>
          <a:bodyPr>
            <a:normAutofit fontScale="25000" lnSpcReduction="20000"/>
          </a:bodyPr>
          <a:lstStyle/>
          <a:p>
            <a:pPr>
              <a:lnSpc>
                <a:spcPct val="120000"/>
              </a:lnSpc>
              <a:spcBef>
                <a:spcPts val="600"/>
              </a:spcBef>
            </a:pPr>
            <a:r>
              <a:rPr lang="en-GB" sz="8000" dirty="0">
                <a:latin typeface="+mj-lt"/>
              </a:rPr>
              <a:t>I. </a:t>
            </a:r>
            <a:r>
              <a:rPr lang="en-GB" sz="8000" dirty="0" err="1">
                <a:latin typeface="+mj-lt"/>
              </a:rPr>
              <a:t>Vlahović</a:t>
            </a:r>
            <a:r>
              <a:rPr lang="en-GB" sz="8000" dirty="0">
                <a:latin typeface="+mj-lt"/>
              </a:rPr>
              <a:t>, M. </a:t>
            </a:r>
            <a:r>
              <a:rPr lang="en-GB" sz="8000" dirty="0" err="1">
                <a:latin typeface="+mj-lt"/>
              </a:rPr>
              <a:t>Glunčić</a:t>
            </a:r>
            <a:r>
              <a:rPr lang="en-GB" sz="8000" dirty="0">
                <a:latin typeface="+mj-lt"/>
              </a:rPr>
              <a:t>, K. </a:t>
            </a:r>
            <a:r>
              <a:rPr lang="en-GB" sz="8000" dirty="0" err="1">
                <a:latin typeface="+mj-lt"/>
              </a:rPr>
              <a:t>Dekanić</a:t>
            </a:r>
            <a:r>
              <a:rPr lang="en-GB" sz="8000" dirty="0">
                <a:latin typeface="+mj-lt"/>
              </a:rPr>
              <a:t>, I. </a:t>
            </a:r>
            <a:r>
              <a:rPr lang="en-GB" sz="8000" dirty="0" err="1">
                <a:latin typeface="+mj-lt"/>
              </a:rPr>
              <a:t>Mršić</a:t>
            </a:r>
            <a:r>
              <a:rPr lang="en-GB" sz="8000" dirty="0">
                <a:latin typeface="+mj-lt"/>
              </a:rPr>
              <a:t>, H. </a:t>
            </a:r>
            <a:r>
              <a:rPr lang="en-GB" sz="8000" dirty="0" err="1">
                <a:latin typeface="+mj-lt"/>
              </a:rPr>
              <a:t>Jerković</a:t>
            </a:r>
            <a:r>
              <a:rPr lang="en-GB" sz="8000" dirty="0">
                <a:latin typeface="+mj-lt"/>
              </a:rPr>
              <a:t>, I. </a:t>
            </a:r>
            <a:r>
              <a:rPr lang="en-GB" sz="8000" dirty="0" err="1">
                <a:latin typeface="+mj-lt"/>
              </a:rPr>
              <a:t>Martinjak</a:t>
            </a:r>
            <a:r>
              <a:rPr lang="en-GB" sz="8000" dirty="0">
                <a:latin typeface="+mj-lt"/>
              </a:rPr>
              <a:t>, V. </a:t>
            </a:r>
            <a:r>
              <a:rPr lang="en-GB" sz="8000" dirty="0" err="1">
                <a:latin typeface="+mj-lt"/>
              </a:rPr>
              <a:t>Paar</a:t>
            </a:r>
            <a:r>
              <a:rPr lang="en-GB" sz="8000" dirty="0">
                <a:latin typeface="+mj-lt"/>
              </a:rPr>
              <a:t>, </a:t>
            </a:r>
            <a:r>
              <a:rPr lang="en-GB" sz="8000" b="1" dirty="0">
                <a:latin typeface="+mj-lt"/>
              </a:rPr>
              <a:t>Global repeat map algorithm (GRM) reveals differences in alpha satellite number of tandem and higher order repeats (HORs) in human, Neanderthal and chimpanzee genomes – novel tandem repeat database</a:t>
            </a:r>
            <a:r>
              <a:rPr lang="en-GB" sz="8000" dirty="0">
                <a:latin typeface="+mj-lt"/>
              </a:rPr>
              <a:t>, in: 2020 43rd International Convention on Information, Communication and Electronic Technology (MIPRO), DOI: 10.23919MIPRO 48935.2020.9245278, IEEE (Institute of Electrical and Electronic Engineers),  ISSN: 2623-8764.  </a:t>
            </a:r>
          </a:p>
          <a:p>
            <a:pPr>
              <a:lnSpc>
                <a:spcPct val="120000"/>
              </a:lnSpc>
              <a:spcBef>
                <a:spcPts val="600"/>
              </a:spcBef>
            </a:pPr>
            <a:r>
              <a:rPr lang="en-GB" sz="8000" dirty="0">
                <a:latin typeface="+mj-lt"/>
              </a:rPr>
              <a:t>V. </a:t>
            </a:r>
            <a:r>
              <a:rPr lang="en-GB" sz="8000" dirty="0" err="1">
                <a:latin typeface="+mj-lt"/>
              </a:rPr>
              <a:t>Paar</a:t>
            </a:r>
            <a:r>
              <a:rPr lang="en-GB" sz="8000" dirty="0">
                <a:latin typeface="+mj-lt"/>
              </a:rPr>
              <a:t>, I. </a:t>
            </a:r>
            <a:r>
              <a:rPr lang="en-GB" sz="8000" dirty="0" err="1">
                <a:latin typeface="+mj-lt"/>
              </a:rPr>
              <a:t>Vlahović</a:t>
            </a:r>
            <a:r>
              <a:rPr lang="en-GB" sz="8000" dirty="0">
                <a:latin typeface="+mj-lt"/>
              </a:rPr>
              <a:t>, M. </a:t>
            </a:r>
            <a:r>
              <a:rPr lang="en-GB" sz="8000" dirty="0" err="1">
                <a:latin typeface="+mj-lt"/>
              </a:rPr>
              <a:t>Rosandić</a:t>
            </a:r>
            <a:r>
              <a:rPr lang="en-GB" sz="8000" dirty="0">
                <a:latin typeface="+mj-lt"/>
              </a:rPr>
              <a:t>, M. </a:t>
            </a:r>
            <a:r>
              <a:rPr lang="en-GB" sz="8000" dirty="0" err="1">
                <a:latin typeface="+mj-lt"/>
              </a:rPr>
              <a:t>Glunčić</a:t>
            </a:r>
            <a:r>
              <a:rPr lang="en-GB" sz="8000" dirty="0">
                <a:latin typeface="+mj-lt"/>
              </a:rPr>
              <a:t>, </a:t>
            </a:r>
            <a:r>
              <a:rPr lang="en-GB" sz="8000" b="1" dirty="0">
                <a:latin typeface="+mj-lt"/>
              </a:rPr>
              <a:t>Global Repeat Map (GRM): Advantageous Method for Discovery of Largest Higher–Order Repeats (HORs) in Neuroblastoma Breakpoint Family (NBPF) Genes, in </a:t>
            </a:r>
            <a:r>
              <a:rPr lang="en-GB" sz="8000" b="1" dirty="0" err="1">
                <a:latin typeface="+mj-lt"/>
              </a:rPr>
              <a:t>Hornerin</a:t>
            </a:r>
            <a:r>
              <a:rPr lang="en-GB" sz="8000" b="1" dirty="0">
                <a:latin typeface="+mj-lt"/>
              </a:rPr>
              <a:t> Exon and in Chromosome 21</a:t>
            </a:r>
            <a:r>
              <a:rPr lang="en-GB" sz="8000" dirty="0">
                <a:latin typeface="+mj-lt"/>
              </a:rPr>
              <a:t>, </a:t>
            </a:r>
            <a:r>
              <a:rPr lang="en-GB" sz="8000" i="1" dirty="0">
                <a:latin typeface="+mj-lt"/>
              </a:rPr>
              <a:t>Satellite DNAs in Physiology and Evolution, Progress in Molecular Biology</a:t>
            </a:r>
            <a:r>
              <a:rPr lang="en-GB" sz="8000" dirty="0">
                <a:latin typeface="+mj-lt"/>
              </a:rPr>
              <a:t>, Vol. 60, 203-234, 2021, Ed. </a:t>
            </a:r>
            <a:r>
              <a:rPr lang="en-GB" sz="8000" dirty="0" err="1">
                <a:latin typeface="+mj-lt"/>
              </a:rPr>
              <a:t>Đ</a:t>
            </a:r>
            <a:r>
              <a:rPr lang="en-GB" sz="8000" dirty="0">
                <a:latin typeface="+mj-lt"/>
              </a:rPr>
              <a:t>. </a:t>
            </a:r>
            <a:r>
              <a:rPr lang="en-GB" sz="8000" dirty="0" err="1">
                <a:latin typeface="+mj-lt"/>
              </a:rPr>
              <a:t>Ugaković</a:t>
            </a:r>
            <a:r>
              <a:rPr lang="en-GB" sz="8000" dirty="0">
                <a:latin typeface="+mj-lt"/>
              </a:rPr>
              <a:t>, Springer (978-3-030-74888-3, 634_1_En).</a:t>
            </a:r>
          </a:p>
          <a:p>
            <a:pPr>
              <a:lnSpc>
                <a:spcPct val="120000"/>
              </a:lnSpc>
              <a:spcBef>
                <a:spcPts val="600"/>
              </a:spcBef>
            </a:pPr>
            <a:r>
              <a:rPr lang="en-GB" sz="8000" dirty="0" err="1">
                <a:latin typeface="+mj-lt"/>
              </a:rPr>
              <a:t>Matko</a:t>
            </a:r>
            <a:r>
              <a:rPr lang="en-GB" sz="8000" dirty="0">
                <a:latin typeface="+mj-lt"/>
              </a:rPr>
              <a:t> </a:t>
            </a:r>
            <a:r>
              <a:rPr lang="en-GB" sz="8000" dirty="0" err="1">
                <a:latin typeface="+mj-lt"/>
              </a:rPr>
              <a:t>Glunčić</a:t>
            </a:r>
            <a:r>
              <a:rPr lang="en-GB" sz="8000" dirty="0">
                <a:latin typeface="+mj-lt"/>
              </a:rPr>
              <a:t>, Ines </a:t>
            </a:r>
            <a:r>
              <a:rPr lang="en-GB" sz="8000" dirty="0" err="1">
                <a:latin typeface="+mj-lt"/>
              </a:rPr>
              <a:t>Vlahović</a:t>
            </a:r>
            <a:r>
              <a:rPr lang="en-GB" sz="8000" dirty="0">
                <a:latin typeface="+mj-lt"/>
              </a:rPr>
              <a:t>, Leo </a:t>
            </a:r>
            <a:r>
              <a:rPr lang="en-GB" sz="8000" dirty="0" err="1">
                <a:latin typeface="+mj-lt"/>
              </a:rPr>
              <a:t>Mršić</a:t>
            </a:r>
            <a:r>
              <a:rPr lang="en-GB" sz="8000" dirty="0">
                <a:latin typeface="+mj-lt"/>
              </a:rPr>
              <a:t>, Vladimir </a:t>
            </a:r>
            <a:r>
              <a:rPr lang="en-GB" sz="8000" dirty="0" err="1">
                <a:latin typeface="+mj-lt"/>
              </a:rPr>
              <a:t>Paar</a:t>
            </a:r>
            <a:r>
              <a:rPr lang="en-GB" sz="8000" dirty="0">
                <a:latin typeface="+mj-lt"/>
              </a:rPr>
              <a:t>, </a:t>
            </a:r>
            <a:r>
              <a:rPr lang="en-GB" sz="8000" b="1" dirty="0">
                <a:latin typeface="+mj-lt"/>
              </a:rPr>
              <a:t>Global Repeat Map (GRM) application: finding all DNA tandem repeat units</a:t>
            </a:r>
            <a:r>
              <a:rPr lang="en-GB" sz="8000" dirty="0">
                <a:latin typeface="+mj-lt"/>
              </a:rPr>
              <a:t>, </a:t>
            </a:r>
            <a:r>
              <a:rPr lang="en-GB" sz="8000" i="1" dirty="0">
                <a:latin typeface="+mj-lt"/>
              </a:rPr>
              <a:t>Algorithms</a:t>
            </a:r>
            <a:r>
              <a:rPr lang="en-GB" sz="8000" dirty="0">
                <a:latin typeface="+mj-lt"/>
              </a:rPr>
              <a:t> 15, 458, 2022. </a:t>
            </a:r>
          </a:p>
          <a:p>
            <a:pPr>
              <a:lnSpc>
                <a:spcPct val="120000"/>
              </a:lnSpc>
              <a:spcBef>
                <a:spcPts val="600"/>
              </a:spcBef>
            </a:pPr>
            <a:r>
              <a:rPr lang="en-GB" sz="8000" dirty="0" err="1">
                <a:latin typeface="+mj-lt"/>
              </a:rPr>
              <a:t>Matko</a:t>
            </a:r>
            <a:r>
              <a:rPr lang="en-GB" sz="8000" dirty="0">
                <a:latin typeface="+mj-lt"/>
              </a:rPr>
              <a:t> </a:t>
            </a:r>
            <a:r>
              <a:rPr lang="en-GB" sz="8000" dirty="0" err="1">
                <a:latin typeface="+mj-lt"/>
              </a:rPr>
              <a:t>Glunčić</a:t>
            </a:r>
            <a:r>
              <a:rPr lang="en-GB" sz="8000" dirty="0">
                <a:latin typeface="+mj-lt"/>
              </a:rPr>
              <a:t>, Ines </a:t>
            </a:r>
            <a:r>
              <a:rPr lang="en-GB" sz="8000" dirty="0" err="1">
                <a:latin typeface="+mj-lt"/>
              </a:rPr>
              <a:t>Vlahović</a:t>
            </a:r>
            <a:r>
              <a:rPr lang="en-GB" sz="8000" dirty="0">
                <a:latin typeface="+mj-lt"/>
              </a:rPr>
              <a:t>, </a:t>
            </a:r>
            <a:r>
              <a:rPr lang="en-GB" sz="8000" dirty="0" err="1">
                <a:latin typeface="+mj-lt"/>
              </a:rPr>
              <a:t>Marija</a:t>
            </a:r>
            <a:r>
              <a:rPr lang="en-GB" sz="8000" dirty="0">
                <a:latin typeface="+mj-lt"/>
              </a:rPr>
              <a:t> </a:t>
            </a:r>
            <a:r>
              <a:rPr lang="en-GB" sz="8000" dirty="0" err="1">
                <a:latin typeface="+mj-lt"/>
              </a:rPr>
              <a:t>Rosandić</a:t>
            </a:r>
            <a:r>
              <a:rPr lang="en-GB" sz="8000" dirty="0">
                <a:latin typeface="+mj-lt"/>
              </a:rPr>
              <a:t>, Vladimir </a:t>
            </a:r>
            <a:r>
              <a:rPr lang="en-GB" sz="8000" dirty="0" err="1">
                <a:latin typeface="+mj-lt"/>
              </a:rPr>
              <a:t>Paar</a:t>
            </a:r>
            <a:r>
              <a:rPr lang="en-GB" sz="8000" dirty="0">
                <a:latin typeface="+mj-lt"/>
              </a:rPr>
              <a:t>, </a:t>
            </a:r>
            <a:r>
              <a:rPr lang="en-GB" sz="8000" b="1" dirty="0">
                <a:latin typeface="+mj-lt"/>
              </a:rPr>
              <a:t>Tandemly repeated NBPF HOR copies (Olduvai triplets): Possible impact on human brain evolution</a:t>
            </a:r>
            <a:r>
              <a:rPr lang="en-GB" sz="8000" dirty="0">
                <a:latin typeface="+mj-lt"/>
              </a:rPr>
              <a:t>, </a:t>
            </a:r>
            <a:r>
              <a:rPr lang="en-GB" sz="8000" i="1" dirty="0">
                <a:latin typeface="+mj-lt"/>
              </a:rPr>
              <a:t>Life Science </a:t>
            </a:r>
            <a:r>
              <a:rPr lang="en-GB" sz="8000" i="1" dirty="0" err="1">
                <a:latin typeface="+mj-lt"/>
              </a:rPr>
              <a:t>Allience</a:t>
            </a:r>
            <a:r>
              <a:rPr lang="en-GB" sz="8000" dirty="0">
                <a:latin typeface="+mj-lt"/>
              </a:rPr>
              <a:t> 6, 1, e202101306 (2022).</a:t>
            </a:r>
          </a:p>
          <a:p>
            <a:pPr>
              <a:lnSpc>
                <a:spcPct val="120000"/>
              </a:lnSpc>
              <a:spcBef>
                <a:spcPts val="600"/>
              </a:spcBef>
            </a:pPr>
            <a:endParaRPr lang="en-GB" sz="7200" dirty="0">
              <a:latin typeface="+mj-lt"/>
            </a:endParaRPr>
          </a:p>
          <a:p>
            <a:endParaRPr lang="en-HR" dirty="0"/>
          </a:p>
        </p:txBody>
      </p:sp>
    </p:spTree>
    <p:extLst>
      <p:ext uri="{BB962C8B-B14F-4D97-AF65-F5344CB8AC3E}">
        <p14:creationId xmlns:p14="http://schemas.microsoft.com/office/powerpoint/2010/main" val="3768535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7DFEA-8FA3-F0DB-C7D0-900AEA1B8008}"/>
              </a:ext>
            </a:extLst>
          </p:cNvPr>
          <p:cNvSpPr>
            <a:spLocks noGrp="1"/>
          </p:cNvSpPr>
          <p:nvPr>
            <p:ph type="title"/>
          </p:nvPr>
        </p:nvSpPr>
        <p:spPr>
          <a:xfrm>
            <a:off x="838200" y="365125"/>
            <a:ext cx="10515600" cy="1800559"/>
          </a:xfrm>
        </p:spPr>
        <p:txBody>
          <a:bodyPr>
            <a:noAutofit/>
          </a:bodyPr>
          <a:lstStyle/>
          <a:p>
            <a:r>
              <a:rPr lang="en-GB" sz="3200" b="1" dirty="0"/>
              <a:t>S.S. Lower, M.P. McGurk, A.G. Clark, A. </a:t>
            </a:r>
            <a:r>
              <a:rPr lang="en-GB" sz="3200" b="1" dirty="0" err="1"/>
              <a:t>Barbash</a:t>
            </a:r>
            <a:r>
              <a:rPr lang="en-GB" sz="3200" b="1" dirty="0"/>
              <a:t> (</a:t>
            </a:r>
            <a:r>
              <a:rPr lang="en-GB" sz="3200" b="1" dirty="0">
                <a:solidFill>
                  <a:srgbClr val="0800FF"/>
                </a:solidFill>
              </a:rPr>
              <a:t>Department of Molecular Biology and Genetics, Cornell University, Ithaca, USA</a:t>
            </a:r>
            <a:r>
              <a:rPr lang="en-GB" sz="3200" b="1" dirty="0"/>
              <a:t>), Satellite DNA evolution: old ideas, new approaches, </a:t>
            </a:r>
            <a:r>
              <a:rPr lang="en-GB" sz="3200" b="1" dirty="0" err="1"/>
              <a:t>Curr</a:t>
            </a:r>
            <a:r>
              <a:rPr lang="en-GB" sz="3200" b="1" dirty="0"/>
              <a:t>. </a:t>
            </a:r>
            <a:r>
              <a:rPr lang="en-GB" sz="3200" b="1" dirty="0" err="1"/>
              <a:t>Opin</a:t>
            </a:r>
            <a:r>
              <a:rPr lang="en-GB" sz="3200" b="1" dirty="0"/>
              <a:t>. Genet. Dev. 49, 70 (2018):</a:t>
            </a:r>
            <a:endParaRPr lang="en-HR" sz="3200" b="1" dirty="0"/>
          </a:p>
        </p:txBody>
      </p:sp>
      <p:sp>
        <p:nvSpPr>
          <p:cNvPr id="3" name="Content Placeholder 2">
            <a:extLst>
              <a:ext uri="{FF2B5EF4-FFF2-40B4-BE49-F238E27FC236}">
                <a16:creationId xmlns:a16="http://schemas.microsoft.com/office/drawing/2014/main" id="{8F31C384-5E3B-C0D4-0DA1-1BBEFE61F3D0}"/>
              </a:ext>
            </a:extLst>
          </p:cNvPr>
          <p:cNvSpPr>
            <a:spLocks noGrp="1"/>
          </p:cNvSpPr>
          <p:nvPr>
            <p:ph idx="1"/>
          </p:nvPr>
        </p:nvSpPr>
        <p:spPr>
          <a:xfrm>
            <a:off x="838200" y="2506662"/>
            <a:ext cx="10760242" cy="4351338"/>
          </a:xfrm>
        </p:spPr>
        <p:txBody>
          <a:bodyPr>
            <a:noAutofit/>
          </a:bodyPr>
          <a:lstStyle/>
          <a:p>
            <a:pPr marL="0" indent="0" algn="just">
              <a:buNone/>
            </a:pPr>
            <a:r>
              <a:rPr lang="en-GB" sz="3000" dirty="0">
                <a:latin typeface="+mj-lt"/>
              </a:rPr>
              <a:t>“A substantial portion of the genomes of most multicellular eukaryotes consists of large arrays of tandemly repeated sequence, collectively called satellite DNA. Satellites have been linked to chromosome mis-segregation, disease phenotypes, and reproductive isolation between species. Advances in computational tools and sequencing  technologies now enable identification  and quantification of satellite sequences genome-wide. Here, we describe some of these tools and how their applications are to our knowledge of satellite evolution and function.”</a:t>
            </a:r>
            <a:endParaRPr lang="en-HR" sz="3000" dirty="0">
              <a:latin typeface="+mj-lt"/>
            </a:endParaRPr>
          </a:p>
        </p:txBody>
      </p:sp>
    </p:spTree>
    <p:extLst>
      <p:ext uri="{BB962C8B-B14F-4D97-AF65-F5344CB8AC3E}">
        <p14:creationId xmlns:p14="http://schemas.microsoft.com/office/powerpoint/2010/main" val="28663911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7DFEA-8FA3-F0DB-C7D0-900AEA1B8008}"/>
              </a:ext>
            </a:extLst>
          </p:cNvPr>
          <p:cNvSpPr>
            <a:spLocks noGrp="1"/>
          </p:cNvSpPr>
          <p:nvPr>
            <p:ph type="title"/>
          </p:nvPr>
        </p:nvSpPr>
        <p:spPr>
          <a:xfrm>
            <a:off x="838200" y="365125"/>
            <a:ext cx="10515600" cy="1800559"/>
          </a:xfrm>
        </p:spPr>
        <p:txBody>
          <a:bodyPr>
            <a:noAutofit/>
          </a:bodyPr>
          <a:lstStyle/>
          <a:p>
            <a:r>
              <a:rPr lang="en-GB" sz="3200" b="1" dirty="0"/>
              <a:t>S.S. Lower, M.P. McGurk, A.G. Clark, A. </a:t>
            </a:r>
            <a:r>
              <a:rPr lang="en-GB" sz="3200" b="1" dirty="0" err="1"/>
              <a:t>Barbash</a:t>
            </a:r>
            <a:r>
              <a:rPr lang="en-GB" sz="3200" b="1" dirty="0"/>
              <a:t> (</a:t>
            </a:r>
            <a:r>
              <a:rPr lang="en-GB" sz="3200" b="1" dirty="0">
                <a:solidFill>
                  <a:srgbClr val="0800FF"/>
                </a:solidFill>
              </a:rPr>
              <a:t>Department of Molecular Biology and Genetics, Cornell University, Ithaca, USA</a:t>
            </a:r>
            <a:r>
              <a:rPr lang="en-GB" sz="3200" b="1" dirty="0"/>
              <a:t>), Satellite DNA evolution: old ideas, new approaches, </a:t>
            </a:r>
            <a:r>
              <a:rPr lang="en-GB" sz="3200" b="1" dirty="0" err="1"/>
              <a:t>Curr</a:t>
            </a:r>
            <a:r>
              <a:rPr lang="en-GB" sz="3200" b="1" dirty="0"/>
              <a:t>. </a:t>
            </a:r>
            <a:r>
              <a:rPr lang="en-GB" sz="3200" b="1" dirty="0" err="1"/>
              <a:t>Opin</a:t>
            </a:r>
            <a:r>
              <a:rPr lang="en-GB" sz="3200" b="1" dirty="0"/>
              <a:t>. Genet. Dev. 49, 70 (2018):</a:t>
            </a:r>
            <a:endParaRPr lang="en-HR" sz="3200" b="1" dirty="0"/>
          </a:p>
        </p:txBody>
      </p:sp>
      <p:pic>
        <p:nvPicPr>
          <p:cNvPr id="7" name="Picture 6">
            <a:extLst>
              <a:ext uri="{FF2B5EF4-FFF2-40B4-BE49-F238E27FC236}">
                <a16:creationId xmlns:a16="http://schemas.microsoft.com/office/drawing/2014/main" id="{ACF41311-473E-54DB-89CF-5A2296F238B7}"/>
              </a:ext>
            </a:extLst>
          </p:cNvPr>
          <p:cNvPicPr>
            <a:picLocks noChangeAspect="1"/>
          </p:cNvPicPr>
          <p:nvPr/>
        </p:nvPicPr>
        <p:blipFill>
          <a:blip r:embed="rId2"/>
          <a:stretch>
            <a:fillRect/>
          </a:stretch>
        </p:blipFill>
        <p:spPr>
          <a:xfrm rot="5400000">
            <a:off x="5714167" y="-2985794"/>
            <a:ext cx="731252" cy="11700000"/>
          </a:xfrm>
          <a:prstGeom prst="rect">
            <a:avLst/>
          </a:prstGeom>
        </p:spPr>
      </p:pic>
      <p:pic>
        <p:nvPicPr>
          <p:cNvPr id="11" name="Picture 10">
            <a:extLst>
              <a:ext uri="{FF2B5EF4-FFF2-40B4-BE49-F238E27FC236}">
                <a16:creationId xmlns:a16="http://schemas.microsoft.com/office/drawing/2014/main" id="{B389FE12-71A6-35A0-682A-314E2F7087CE}"/>
              </a:ext>
            </a:extLst>
          </p:cNvPr>
          <p:cNvPicPr>
            <a:picLocks noChangeAspect="1"/>
          </p:cNvPicPr>
          <p:nvPr/>
        </p:nvPicPr>
        <p:blipFill>
          <a:blip r:embed="rId3"/>
          <a:stretch>
            <a:fillRect/>
          </a:stretch>
        </p:blipFill>
        <p:spPr>
          <a:xfrm rot="5400000">
            <a:off x="5630346" y="-2205415"/>
            <a:ext cx="754895" cy="11700000"/>
          </a:xfrm>
          <a:prstGeom prst="rect">
            <a:avLst/>
          </a:prstGeom>
        </p:spPr>
      </p:pic>
      <p:pic>
        <p:nvPicPr>
          <p:cNvPr id="16" name="Picture 15">
            <a:extLst>
              <a:ext uri="{FF2B5EF4-FFF2-40B4-BE49-F238E27FC236}">
                <a16:creationId xmlns:a16="http://schemas.microsoft.com/office/drawing/2014/main" id="{037B5822-5C32-53E8-7D49-662F16C865D1}"/>
              </a:ext>
            </a:extLst>
          </p:cNvPr>
          <p:cNvPicPr>
            <a:picLocks noChangeAspect="1"/>
          </p:cNvPicPr>
          <p:nvPr/>
        </p:nvPicPr>
        <p:blipFill>
          <a:blip r:embed="rId4"/>
          <a:stretch>
            <a:fillRect/>
          </a:stretch>
        </p:blipFill>
        <p:spPr>
          <a:xfrm>
            <a:off x="229793" y="4704090"/>
            <a:ext cx="9141264" cy="1478996"/>
          </a:xfrm>
          <a:prstGeom prst="rect">
            <a:avLst/>
          </a:prstGeom>
        </p:spPr>
      </p:pic>
    </p:spTree>
    <p:extLst>
      <p:ext uri="{BB962C8B-B14F-4D97-AF65-F5344CB8AC3E}">
        <p14:creationId xmlns:p14="http://schemas.microsoft.com/office/powerpoint/2010/main" val="734608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448</TotalTime>
  <Words>4798</Words>
  <Application>Microsoft Office PowerPoint</Application>
  <PresentationFormat>Široki zaslon</PresentationFormat>
  <Paragraphs>107</Paragraphs>
  <Slides>27</Slides>
  <Notes>0</Notes>
  <HiddenSlides>0</HiddenSlides>
  <MMClips>0</MMClips>
  <ScaleCrop>false</ScaleCrop>
  <HeadingPairs>
    <vt:vector size="6" baseType="variant">
      <vt:variant>
        <vt:lpstr>Korišteni fontovi</vt:lpstr>
      </vt:variant>
      <vt:variant>
        <vt:i4>4</vt:i4>
      </vt:variant>
      <vt:variant>
        <vt:lpstr>Tema</vt:lpstr>
      </vt:variant>
      <vt:variant>
        <vt:i4>1</vt:i4>
      </vt:variant>
      <vt:variant>
        <vt:lpstr>Naslovi slajdova</vt:lpstr>
      </vt:variant>
      <vt:variant>
        <vt:i4>27</vt:i4>
      </vt:variant>
    </vt:vector>
  </HeadingPairs>
  <TitlesOfParts>
    <vt:vector size="32" baseType="lpstr">
      <vt:lpstr>Arial</vt:lpstr>
      <vt:lpstr>Calibri</vt:lpstr>
      <vt:lpstr>Calibri Light</vt:lpstr>
      <vt:lpstr>Times New Roman</vt:lpstr>
      <vt:lpstr>Office Theme</vt:lpstr>
      <vt:lpstr>Otkriće NBPF 3mer HOR genomske simetrije za razvoj kognitivnih sposobnosti čovjeka, neandertalca i čimpanze</vt:lpstr>
      <vt:lpstr>Interdisciplinarity of molecular biology</vt:lpstr>
      <vt:lpstr>D.J. Gross, Proceedings of the National Academy of Sciences U.S.A.93, 14256-14259, 1996:</vt:lpstr>
      <vt:lpstr>Otkriće GRM metode</vt:lpstr>
      <vt:lpstr>GRM - Global Repeat Map</vt:lpstr>
      <vt:lpstr>GRM - Global Repeat Map</vt:lpstr>
      <vt:lpstr>GRM - Global Repeat Map</vt:lpstr>
      <vt:lpstr>S.S. Lower, M.P. McGurk, A.G. Clark, A. Barbash (Department of Molecular Biology and Genetics, Cornell University, Ithaca, USA), Satellite DNA evolution: old ideas, new approaches, Curr. Opin. Genet. Dev. 49, 70 (2018):</vt:lpstr>
      <vt:lpstr>S.S. Lower, M.P. McGurk, A.G. Clark, A. Barbash (Department of Molecular Biology and Genetics, Cornell University, Ithaca, USA), Satellite DNA evolution: old ideas, new approaches, Curr. Opin. Genet. Dev. 49, 70 (2018):</vt:lpstr>
      <vt:lpstr>PowerPoint prezentacija</vt:lpstr>
      <vt:lpstr>Otkriće NBPF 3mer HORs</vt:lpstr>
      <vt:lpstr>HLS vs. HOR terminologija</vt:lpstr>
      <vt:lpstr>GRM diagram za 140 Mb – 150 Mb segment kromosoma 1</vt:lpstr>
      <vt:lpstr>Usporedba sheme poravnanja NBPF monomera za NBPF 3mer HOR kopije kromosoma 1</vt:lpstr>
      <vt:lpstr>PowerPoint prezentacija</vt:lpstr>
      <vt:lpstr>PowerPoint prezentacija</vt:lpstr>
      <vt:lpstr>PowerPoint prezentacija</vt:lpstr>
      <vt:lpstr>OTKRIĆE U HRVATSKOJ!</vt:lpstr>
      <vt:lpstr>PowerPoint prezentacija</vt:lpstr>
      <vt:lpstr>Discovery of the first case of quartic HOR in human genome</vt:lpstr>
      <vt:lpstr>Discovery of the first case of quartic HOR in human genome</vt:lpstr>
      <vt:lpstr>Discovery of the first case of quartic HOR in human genome</vt:lpstr>
      <vt:lpstr>PowerPoint prezentacija</vt:lpstr>
      <vt:lpstr>Discovery of fundamental supersymmetry giving rise to genetic code</vt:lpstr>
      <vt:lpstr>Supersymmetry genetic Code (SSyGC) Table</vt:lpstr>
      <vt:lpstr>M. Rosandić (Croatian Academy of Sciences and Arts), RYUGU amino acid samples support genetic code supersymmetry, Science (2022) 10.1126/science.abn7850 eLetters:</vt:lpstr>
      <vt:lpstr>OUR HYPOTHESIS: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Matko Glunčić</dc:creator>
  <cp:lastModifiedBy>Marijan Lipovac</cp:lastModifiedBy>
  <cp:revision>11</cp:revision>
  <dcterms:created xsi:type="dcterms:W3CDTF">2023-05-16T12:36:30Z</dcterms:created>
  <dcterms:modified xsi:type="dcterms:W3CDTF">2023-05-22T07:15:41Z</dcterms:modified>
</cp:coreProperties>
</file>