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658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957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961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845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859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89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730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263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188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142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399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447F9-F9A6-4EDD-AB12-735CEA9FB304}" type="datetimeFigureOut">
              <a:rPr lang="hr-HR" smtClean="0"/>
              <a:t>31.5.2023.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08ECE-EFA1-45D1-A84F-4965A5D969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376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76537"/>
          </a:xfrm>
        </p:spPr>
        <p:txBody>
          <a:bodyPr/>
          <a:lstStyle/>
          <a:p>
            <a:r>
              <a:rPr lang="en-US" sz="2400" b="1" dirty="0" smtClean="0">
                <a:latin typeface="Garamond" panose="02020404030301010803" pitchFamily="18" charset="0"/>
              </a:rPr>
              <a:t/>
            </a:r>
            <a:br>
              <a:rPr lang="en-US" sz="2400" b="1" dirty="0" smtClean="0">
                <a:latin typeface="Garamond" panose="02020404030301010803" pitchFamily="18" charset="0"/>
              </a:rPr>
            </a:br>
            <a:r>
              <a:rPr lang="en-US" sz="1600" b="1" dirty="0" smtClean="0">
                <a:latin typeface="Bookman Old Style" panose="02050604050505020204" pitchFamily="18" charset="0"/>
              </a:rPr>
              <a:t>24. </a:t>
            </a:r>
            <a:r>
              <a:rPr lang="en-US" sz="1600" b="1" dirty="0" err="1" smtClean="0">
                <a:latin typeface="Bookman Old Style" panose="02050604050505020204" pitchFamily="18" charset="0"/>
              </a:rPr>
              <a:t>godišnji</a:t>
            </a:r>
            <a:r>
              <a:rPr lang="en-US" sz="1600" b="1" dirty="0" smtClean="0">
                <a:latin typeface="Bookman Old Style" panose="02050604050505020204" pitchFamily="18" charset="0"/>
              </a:rPr>
              <a:t> </a:t>
            </a:r>
            <a:r>
              <a:rPr lang="en-US" sz="1600" b="1" dirty="0" err="1" smtClean="0">
                <a:latin typeface="Bookman Old Style" panose="02050604050505020204" pitchFamily="18" charset="0"/>
              </a:rPr>
              <a:t>susret</a:t>
            </a:r>
            <a:r>
              <a:rPr lang="en-US" sz="1600" b="1" dirty="0" smtClean="0">
                <a:latin typeface="Bookman Old Style" panose="02050604050505020204" pitchFamily="18" charset="0"/>
              </a:rPr>
              <a:t> HMD-a, Zagreb, 1. 6. 2023.</a:t>
            </a:r>
            <a:br>
              <a:rPr lang="en-US" sz="1600" b="1" dirty="0" smtClean="0">
                <a:latin typeface="Bookman Old Style" panose="02050604050505020204" pitchFamily="18" charset="0"/>
              </a:rPr>
            </a:br>
            <a:r>
              <a:rPr lang="en-US" sz="2400" b="1" dirty="0">
                <a:latin typeface="Garamond" panose="02020404030301010803" pitchFamily="18" charset="0"/>
              </a:rPr>
              <a:t/>
            </a:r>
            <a:br>
              <a:rPr lang="en-US" sz="2400" b="1" dirty="0">
                <a:latin typeface="Garamond" panose="02020404030301010803" pitchFamily="18" charset="0"/>
              </a:rPr>
            </a:br>
            <a:r>
              <a:rPr lang="hr-HR" sz="2400" b="1" dirty="0" smtClean="0">
                <a:latin typeface="Garamond" panose="02020404030301010803" pitchFamily="18" charset="0"/>
              </a:rPr>
              <a:t>Organizacija, institucija i institucionalizacija u glazbenoj kulturi</a:t>
            </a:r>
            <a:r>
              <a:rPr lang="en-US" sz="2400" b="1" dirty="0" smtClean="0">
                <a:latin typeface="Garamond" panose="02020404030301010803" pitchFamily="18" charset="0"/>
              </a:rPr>
              <a:t>.</a:t>
            </a:r>
            <a:br>
              <a:rPr lang="en-US" sz="2400" b="1" dirty="0" smtClean="0">
                <a:latin typeface="Garamond" panose="02020404030301010803" pitchFamily="18" charset="0"/>
              </a:rPr>
            </a:br>
            <a:r>
              <a:rPr lang="en-US" sz="2400" b="1" dirty="0" err="1" smtClean="0">
                <a:latin typeface="Garamond" panose="02020404030301010803" pitchFamily="18" charset="0"/>
              </a:rPr>
              <a:t>Određenja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i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razlike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među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temeljnim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pojmovima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br>
              <a:rPr lang="en-US" sz="2400" b="1" dirty="0" smtClean="0">
                <a:latin typeface="Garamond" panose="02020404030301010803" pitchFamily="18" charset="0"/>
              </a:rPr>
            </a:br>
            <a:r>
              <a:rPr lang="en-US" sz="2400" b="1" dirty="0" err="1" smtClean="0">
                <a:latin typeface="Garamond" panose="02020404030301010803" pitchFamily="18" charset="0"/>
              </a:rPr>
              <a:t>muzikološkog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projekta</a:t>
            </a:r>
            <a:r>
              <a:rPr lang="en-US" sz="2400" b="1" dirty="0" smtClean="0">
                <a:latin typeface="Garamond" panose="02020404030301010803" pitchFamily="18" charset="0"/>
              </a:rPr>
              <a:t> MusInst19</a:t>
            </a:r>
            <a:endParaRPr lang="hr-HR" sz="2400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79900"/>
            <a:ext cx="9144000" cy="1524000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Garamond" panose="02020404030301010803" pitchFamily="18" charset="0"/>
              </a:rPr>
              <a:t>Stanislav Tuksar (Zagreb)</a:t>
            </a:r>
            <a:endParaRPr lang="hr-HR" dirty="0"/>
          </a:p>
        </p:txBody>
      </p:sp>
      <p:pic>
        <p:nvPicPr>
          <p:cNvPr id="4" name="Picture 3" descr="C:\Users\Stanislav\Downloads\Logo-proba7c-resiz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828" y="1002844"/>
            <a:ext cx="1836738" cy="89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222" y="549248"/>
            <a:ext cx="2019300" cy="17977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558" y="1033485"/>
            <a:ext cx="2021141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26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b="1" dirty="0" smtClean="0">
                <a:latin typeface="Bookman Old Style" panose="02050604050505020204" pitchFamily="18" charset="0"/>
              </a:rPr>
              <a:t>24. </a:t>
            </a:r>
            <a:r>
              <a:rPr lang="en-US" sz="1800" b="1" dirty="0" err="1">
                <a:latin typeface="Bookman Old Style" panose="02050604050505020204" pitchFamily="18" charset="0"/>
              </a:rPr>
              <a:t>g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odišnji</a:t>
            </a:r>
            <a:r>
              <a:rPr lang="en-US" sz="1800" b="1" dirty="0" smtClean="0">
                <a:latin typeface="Bookman Old Style" panose="02050604050505020204" pitchFamily="18" charset="0"/>
              </a:rPr>
              <a:t>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susret</a:t>
            </a:r>
            <a:r>
              <a:rPr lang="en-US" sz="1800" b="1" dirty="0" smtClean="0">
                <a:latin typeface="Bookman Old Style" panose="02050604050505020204" pitchFamily="18" charset="0"/>
              </a:rPr>
              <a:t> HMD-a, Zagreb, 1. 6. 2023.</a:t>
            </a:r>
            <a:endParaRPr lang="hr-HR" sz="1800" b="1" dirty="0"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 smtClean="0">
                <a:latin typeface="Bookman Old Style" panose="02050604050505020204" pitchFamily="18" charset="0"/>
              </a:rPr>
              <a:t>Organizacija</a:t>
            </a:r>
            <a:endParaRPr lang="en-US" b="1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US" sz="24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gr</a:t>
            </a:r>
            <a:r>
              <a:rPr lang="hr-HR" sz="2400" dirty="0" smtClean="0">
                <a:latin typeface="Bookman Old Style" panose="02050604050505020204" pitchFamily="18" charset="0"/>
              </a:rPr>
              <a:t>č</a:t>
            </a:r>
            <a:r>
              <a:rPr lang="en-US" sz="2400" dirty="0" smtClean="0">
                <a:latin typeface="Bookman Old Style" panose="02050604050505020204" pitchFamily="18" charset="0"/>
              </a:rPr>
              <a:t>.</a:t>
            </a:r>
            <a:r>
              <a:rPr lang="hr-HR" sz="2400" dirty="0" smtClean="0"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latin typeface="Bookman Old Style" panose="02050604050505020204" pitchFamily="18" charset="0"/>
              </a:rPr>
              <a:t>ὄργ</a:t>
            </a:r>
            <a:r>
              <a:rPr lang="hr-HR" sz="2400" i="1" dirty="0">
                <a:latin typeface="Bookman Old Style" panose="02050604050505020204" pitchFamily="18" charset="0"/>
              </a:rPr>
              <a:t>ανον </a:t>
            </a:r>
            <a:r>
              <a:rPr lang="hr-HR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 </a:t>
            </a:r>
            <a:r>
              <a:rPr lang="hr-HR" sz="2400" dirty="0" err="1" smtClean="0">
                <a:latin typeface="Bookman Old Style" panose="02050604050505020204" pitchFamily="18" charset="0"/>
              </a:rPr>
              <a:t>lat</a:t>
            </a:r>
            <a:r>
              <a:rPr lang="en-US" sz="2400" dirty="0" smtClean="0">
                <a:latin typeface="Bookman Old Style" panose="02050604050505020204" pitchFamily="18" charset="0"/>
              </a:rPr>
              <a:t>.</a:t>
            </a:r>
            <a:r>
              <a:rPr lang="hr-HR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 err="1">
                <a:latin typeface="Bookman Old Style" panose="02050604050505020204" pitchFamily="18" charset="0"/>
              </a:rPr>
              <a:t>o</a:t>
            </a:r>
            <a:r>
              <a:rPr lang="hr-HR" sz="2400" i="1" dirty="0" err="1" smtClean="0">
                <a:latin typeface="Bookman Old Style" panose="02050604050505020204" pitchFamily="18" charset="0"/>
              </a:rPr>
              <a:t>rganum</a:t>
            </a:r>
            <a:r>
              <a:rPr lang="en-US" sz="2400" dirty="0" smtClean="0">
                <a:latin typeface="Bookman Old Style" panose="02050604050505020204" pitchFamily="18" charset="0"/>
              </a:rPr>
              <a:t> =</a:t>
            </a:r>
            <a:r>
              <a:rPr lang="hr-HR" sz="2400" dirty="0" smtClean="0">
                <a:latin typeface="Bookman Old Style" panose="02050604050505020204" pitchFamily="18" charset="0"/>
              </a:rPr>
              <a:t> oruđe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Bookman Old Style" panose="02050604050505020204" pitchFamily="18" charset="0"/>
              </a:rPr>
              <a:t>	</a:t>
            </a:r>
            <a:r>
              <a:rPr lang="hr-HR" sz="2400" dirty="0">
                <a:latin typeface="Bookman Old Style" panose="02050604050505020204" pitchFamily="18" charset="0"/>
              </a:rPr>
              <a:t> </a:t>
            </a:r>
            <a:r>
              <a:rPr lang="en-US" sz="2400" dirty="0" smtClean="0">
                <a:latin typeface="Bookman Old Style" panose="02050604050505020204" pitchFamily="18" charset="0"/>
              </a:rPr>
              <a:t>(</a:t>
            </a:r>
            <a:r>
              <a:rPr lang="hr-HR" sz="2400" dirty="0" err="1" smtClean="0">
                <a:latin typeface="Bookman Old Style" panose="02050604050505020204" pitchFamily="18" charset="0"/>
              </a:rPr>
              <a:t>franc</a:t>
            </a:r>
            <a:r>
              <a:rPr lang="en-US" sz="2400" dirty="0" smtClean="0">
                <a:latin typeface="Bookman Old Style" panose="02050604050505020204" pitchFamily="18" charset="0"/>
              </a:rPr>
              <a:t>.</a:t>
            </a:r>
            <a:r>
              <a:rPr lang="hr-HR" sz="2400" dirty="0" smtClean="0"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latin typeface="Bookman Old Style" panose="02050604050505020204" pitchFamily="18" charset="0"/>
              </a:rPr>
              <a:t>organisation</a:t>
            </a:r>
            <a:r>
              <a:rPr lang="hr-HR" sz="2400" dirty="0">
                <a:latin typeface="Bookman Old Style" panose="02050604050505020204" pitchFamily="18" charset="0"/>
              </a:rPr>
              <a:t> </a:t>
            </a:r>
            <a:r>
              <a:rPr lang="en-US" sz="24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</a:t>
            </a:r>
            <a:r>
              <a:rPr lang="hr-HR" sz="2400" dirty="0" smtClean="0">
                <a:latin typeface="Bookman Old Style" panose="02050604050505020204" pitchFamily="18" charset="0"/>
              </a:rPr>
              <a:t> </a:t>
            </a:r>
            <a:r>
              <a:rPr lang="hr-HR" sz="2400" dirty="0">
                <a:latin typeface="Bookman Old Style" panose="02050604050505020204" pitchFamily="18" charset="0"/>
              </a:rPr>
              <a:t>1390</a:t>
            </a:r>
            <a:r>
              <a:rPr lang="hr-HR" sz="2400" dirty="0" smtClean="0">
                <a:latin typeface="Bookman Old Style" panose="02050604050505020204" pitchFamily="18" charset="0"/>
              </a:rPr>
              <a:t>.</a:t>
            </a:r>
            <a:r>
              <a:rPr lang="en-US" sz="2400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sz="2400" i="1" dirty="0" err="1" smtClean="0">
                <a:latin typeface="Bookman Old Style" panose="02050604050505020204" pitchFamily="18" charset="0"/>
              </a:rPr>
              <a:t>Hrvatska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enciklopedija</a:t>
            </a:r>
            <a:r>
              <a:rPr lang="en-US" sz="2400" dirty="0" smtClean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</a:t>
            </a:r>
            <a:r>
              <a:rPr lang="hr-HR" sz="2000" dirty="0" smtClean="0">
                <a:latin typeface="Bookman Old Style" panose="02050604050505020204" pitchFamily="18" charset="0"/>
              </a:rPr>
              <a:t>„</a:t>
            </a:r>
            <a:r>
              <a:rPr lang="hr-HR" sz="2000" dirty="0">
                <a:latin typeface="Bookman Old Style" panose="02050604050505020204" pitchFamily="18" charset="0"/>
              </a:rPr>
              <a:t>općenito sustavna povezanost elemenata u funkcionalnu cjelinu, ustrojstvo</a:t>
            </a:r>
            <a:r>
              <a:rPr lang="hr-HR" sz="2000" dirty="0" smtClean="0">
                <a:latin typeface="Bookman Old Style" panose="02050604050505020204" pitchFamily="18" charset="0"/>
              </a:rPr>
              <a:t>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„društveno </a:t>
            </a:r>
            <a:r>
              <a:rPr lang="hr-HR" sz="2000" dirty="0">
                <a:latin typeface="Bookman Old Style" panose="02050604050505020204" pitchFamily="18" charset="0"/>
              </a:rPr>
              <a:t>kolektivno tijelo nastalo radi ostvarivanja određenih ciljeva</a:t>
            </a:r>
            <a:r>
              <a:rPr lang="hr-HR" sz="2000" dirty="0" smtClean="0">
                <a:latin typeface="Bookman Old Style" panose="02050604050505020204" pitchFamily="18" charset="0"/>
              </a:rPr>
              <a:t>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„relativno </a:t>
            </a:r>
            <a:r>
              <a:rPr lang="hr-HR" sz="2000" dirty="0">
                <a:latin typeface="Bookman Old Style" panose="02050604050505020204" pitchFamily="18" charset="0"/>
              </a:rPr>
              <a:t>ustaljena i po nekim načelima uređena skupina osoba okupljenih oko nekog socijalnoga, političkoga, kulturnog ili drugog programa</a:t>
            </a:r>
            <a:r>
              <a:rPr lang="hr-HR" sz="2000" dirty="0" smtClean="0">
                <a:latin typeface="Bookman Old Style" panose="02050604050505020204" pitchFamily="18" charset="0"/>
              </a:rPr>
              <a:t>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>
                <a:latin typeface="Bookman Old Style" panose="02050604050505020204" pitchFamily="18" charset="0"/>
              </a:rPr>
              <a:t>„organizacije civilnog društva kao '… organizacijske strukture čiji članovi imaju ciljeve i odgovornosti od općeg interesa te koji djeluju kao posrednici između javnih vlasti i građana'“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29160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b="1" dirty="0" smtClean="0">
                <a:latin typeface="Bookman Old Style" panose="02050604050505020204" pitchFamily="18" charset="0"/>
              </a:rPr>
              <a:t>24.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godišnji</a:t>
            </a:r>
            <a:r>
              <a:rPr lang="en-US" sz="1800" b="1" dirty="0" smtClean="0">
                <a:latin typeface="Bookman Old Style" panose="02050604050505020204" pitchFamily="18" charset="0"/>
              </a:rPr>
              <a:t>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susret</a:t>
            </a:r>
            <a:r>
              <a:rPr lang="en-US" sz="1800" b="1" dirty="0" smtClean="0">
                <a:latin typeface="Bookman Old Style" panose="02050604050505020204" pitchFamily="18" charset="0"/>
              </a:rPr>
              <a:t> HMD-a, Zagreb, 1. 6. 2023.</a:t>
            </a: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err="1" smtClean="0">
                <a:latin typeface="Bookman Old Style" panose="02050604050505020204" pitchFamily="18" charset="0"/>
              </a:rPr>
              <a:t>Institu</a:t>
            </a:r>
            <a:r>
              <a:rPr lang="en-US" b="1" dirty="0" err="1" smtClean="0">
                <a:latin typeface="Bookman Old Style" panose="02050604050505020204" pitchFamily="18" charset="0"/>
              </a:rPr>
              <a:t>cija</a:t>
            </a:r>
            <a:endParaRPr lang="en-US" b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 </a:t>
            </a:r>
            <a:r>
              <a:rPr lang="hr-HR" sz="2600" dirty="0" err="1" smtClean="0">
                <a:latin typeface="Bookman Old Style" panose="02050604050505020204" pitchFamily="18" charset="0"/>
              </a:rPr>
              <a:t>lat</a:t>
            </a:r>
            <a:r>
              <a:rPr lang="en-US" sz="2600" dirty="0" smtClean="0">
                <a:latin typeface="Bookman Old Style" panose="02050604050505020204" pitchFamily="18" charset="0"/>
              </a:rPr>
              <a:t>.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en-US" sz="2600" i="1" dirty="0" err="1" smtClean="0">
                <a:latin typeface="Bookman Old Style" panose="02050604050505020204" pitchFamily="18" charset="0"/>
              </a:rPr>
              <a:t>instituere</a:t>
            </a:r>
            <a:r>
              <a:rPr lang="en-US" sz="2600" dirty="0" smtClean="0">
                <a:latin typeface="Bookman Old Style" panose="02050604050505020204" pitchFamily="18" charset="0"/>
              </a:rPr>
              <a:t> =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en-US" sz="2600" dirty="0" err="1" smtClean="0">
                <a:latin typeface="Bookman Old Style" panose="02050604050505020204" pitchFamily="18" charset="0"/>
              </a:rPr>
              <a:t>staviti</a:t>
            </a:r>
            <a:r>
              <a:rPr lang="en-US" sz="2600" dirty="0" smtClean="0">
                <a:latin typeface="Bookman Old Style" panose="02050604050505020204" pitchFamily="18" charset="0"/>
              </a:rPr>
              <a:t>, </a:t>
            </a:r>
            <a:r>
              <a:rPr lang="en-US" sz="2600" dirty="0" err="1" smtClean="0">
                <a:latin typeface="Bookman Old Style" panose="02050604050505020204" pitchFamily="18" charset="0"/>
              </a:rPr>
              <a:t>utemeljiti</a:t>
            </a:r>
            <a:endParaRPr lang="en-US" sz="26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	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en-US" sz="2600" dirty="0" smtClean="0">
                <a:latin typeface="Bookman Old Style" panose="02050604050505020204" pitchFamily="18" charset="0"/>
              </a:rPr>
              <a:t>(</a:t>
            </a:r>
            <a:r>
              <a:rPr lang="en-US" sz="2600" i="1" dirty="0" err="1" smtClean="0">
                <a:latin typeface="Bookman Old Style" panose="02050604050505020204" pitchFamily="18" charset="0"/>
              </a:rPr>
              <a:t>institutiones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en-US" sz="26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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en-US" sz="2600" dirty="0" err="1" smtClean="0">
                <a:latin typeface="Bookman Old Style" panose="02050604050505020204" pitchFamily="18" charset="0"/>
              </a:rPr>
              <a:t>Justinijan</a:t>
            </a:r>
            <a:r>
              <a:rPr lang="en-US" sz="2600" dirty="0" smtClean="0">
                <a:latin typeface="Bookman Old Style" panose="02050604050505020204" pitchFamily="18" charset="0"/>
              </a:rPr>
              <a:t>, 533.</a:t>
            </a:r>
            <a:r>
              <a:rPr lang="en-US" sz="2600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sz="2400" i="1" dirty="0" err="1" smtClean="0">
                <a:latin typeface="Bookman Old Style" panose="02050604050505020204" pitchFamily="18" charset="0"/>
              </a:rPr>
              <a:t>Hrvatska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enciklopedija</a:t>
            </a:r>
            <a:r>
              <a:rPr lang="en-US" sz="2400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„pravna </a:t>
            </a:r>
            <a:r>
              <a:rPr lang="hr-HR" sz="2000" dirty="0">
                <a:latin typeface="Bookman Old Style" panose="02050604050505020204" pitchFamily="18" charset="0"/>
              </a:rPr>
              <a:t>osoba namijenjena trajnom obavljanju neprofitnih djelatnosti</a:t>
            </a:r>
            <a:r>
              <a:rPr lang="hr-HR" sz="2000" dirty="0" smtClean="0">
                <a:latin typeface="Bookman Old Style" panose="02050604050505020204" pitchFamily="18" charset="0"/>
              </a:rPr>
              <a:t>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„sustav </a:t>
            </a:r>
            <a:r>
              <a:rPr lang="hr-HR" sz="2000" dirty="0">
                <a:latin typeface="Bookman Old Style" panose="02050604050505020204" pitchFamily="18" charset="0"/>
              </a:rPr>
              <a:t>normi koji određuje načine rješavanja ključnih problema …  koji jamči da će se temeljne društvene aktivnosti odvijati na kontinuiran, standardiziran i predvidiv </a:t>
            </a:r>
            <a:r>
              <a:rPr lang="hr-HR" sz="2000" dirty="0" smtClean="0">
                <a:latin typeface="Bookman Old Style" panose="02050604050505020204" pitchFamily="18" charset="0"/>
              </a:rPr>
              <a:t>način“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„relativno </a:t>
            </a:r>
            <a:r>
              <a:rPr lang="hr-HR" sz="2000" dirty="0">
                <a:latin typeface="Bookman Old Style" panose="02050604050505020204" pitchFamily="18" charset="0"/>
              </a:rPr>
              <a:t>stabilni i trajni primjeri društvenog ponašanja koji su regulirani odgovarajućim sustavima vjerovanja i vrijednosti</a:t>
            </a:r>
            <a:r>
              <a:rPr lang="hr-HR" sz="2000" dirty="0" smtClean="0">
                <a:latin typeface="Bookman Old Style" panose="02050604050505020204" pitchFamily="18" charset="0"/>
              </a:rPr>
              <a:t>.“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>
                <a:latin typeface="Bookman Old Style" panose="02050604050505020204" pitchFamily="18" charset="0"/>
              </a:rPr>
              <a:t>institucije </a:t>
            </a:r>
            <a:r>
              <a:rPr lang="hr-HR" sz="2000" dirty="0" smtClean="0">
                <a:latin typeface="Bookman Old Style" panose="02050604050505020204" pitchFamily="18" charset="0"/>
              </a:rPr>
              <a:t>„posjeduju</a:t>
            </a:r>
            <a:r>
              <a:rPr lang="hr-HR" sz="2000" dirty="0">
                <a:latin typeface="Bookman Old Style" panose="02050604050505020204" pitchFamily="18" charset="0"/>
              </a:rPr>
              <a:t> </a:t>
            </a:r>
            <a:r>
              <a:rPr lang="hr-HR" sz="2000" i="1" dirty="0">
                <a:latin typeface="Bookman Old Style" panose="02050604050505020204" pitchFamily="18" charset="0"/>
              </a:rPr>
              <a:t>legitimnost,</a:t>
            </a:r>
            <a:r>
              <a:rPr lang="hr-HR" sz="2000" dirty="0">
                <a:latin typeface="Bookman Old Style" panose="02050604050505020204" pitchFamily="18" charset="0"/>
              </a:rPr>
              <a:t> kojom nastupaju kao moralni autoritet, zbog kojega se pojedinci redovito dobrovoljno podvrgavaju njihovim pravilima i zahtjevima.“</a:t>
            </a:r>
          </a:p>
        </p:txBody>
      </p:sp>
    </p:spTree>
    <p:extLst>
      <p:ext uri="{BB962C8B-B14F-4D97-AF65-F5344CB8AC3E}">
        <p14:creationId xmlns:p14="http://schemas.microsoft.com/office/powerpoint/2010/main" val="417373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b="1" dirty="0" smtClean="0">
                <a:latin typeface="Bookman Old Style" panose="02050604050505020204" pitchFamily="18" charset="0"/>
              </a:rPr>
              <a:t>24.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godišnji</a:t>
            </a:r>
            <a:r>
              <a:rPr lang="en-US" sz="1800" b="1" dirty="0" smtClean="0">
                <a:latin typeface="Bookman Old Style" panose="02050604050505020204" pitchFamily="18" charset="0"/>
              </a:rPr>
              <a:t>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susret</a:t>
            </a:r>
            <a:r>
              <a:rPr lang="en-US" sz="1800" b="1" dirty="0" smtClean="0">
                <a:latin typeface="Bookman Old Style" panose="02050604050505020204" pitchFamily="18" charset="0"/>
              </a:rPr>
              <a:t> HMD-a, Zagreb, 1. 6. 2023.</a:t>
            </a: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err="1" smtClean="0">
                <a:latin typeface="Bookman Old Style" panose="02050604050505020204" pitchFamily="18" charset="0"/>
              </a:rPr>
              <a:t>Institucija</a:t>
            </a:r>
            <a:endParaRPr lang="en-US" b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Bookman Old Style" panose="02050604050505020204" pitchFamily="18" charset="0"/>
              </a:rPr>
              <a:t>V.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Filipović</a:t>
            </a:r>
            <a:r>
              <a:rPr lang="en-US" sz="2400" i="1" dirty="0" smtClean="0">
                <a:latin typeface="Bookman Old Style" panose="02050604050505020204" pitchFamily="18" charset="0"/>
              </a:rPr>
              <a:t>,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Filozofijski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rječnik</a:t>
            </a:r>
            <a:r>
              <a:rPr lang="en-US" sz="2400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institucija </a:t>
            </a:r>
            <a:r>
              <a:rPr lang="hr-HR" sz="2000" dirty="0">
                <a:latin typeface="Bookman Old Style" panose="02050604050505020204" pitchFamily="18" charset="0"/>
              </a:rPr>
              <a:t>„… u širem smislu znači sve oblike u kojima se ljudski zajednički život ustanovljuje, konkretizira, regulira i stabilizira na dugu </a:t>
            </a:r>
            <a:r>
              <a:rPr lang="hr-HR" sz="2000" dirty="0" smtClean="0">
                <a:latin typeface="Bookman Old Style" panose="02050604050505020204" pitchFamily="18" charset="0"/>
              </a:rPr>
              <a:t>stazu“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>
                <a:latin typeface="Bookman Old Style" panose="02050604050505020204" pitchFamily="18" charset="0"/>
              </a:rPr>
              <a:t>„institucije imaju svoj funkcionalni … i svoj reprezentativni smisao</a:t>
            </a:r>
            <a:r>
              <a:rPr lang="hr-HR" sz="2000" dirty="0" smtClean="0">
                <a:latin typeface="Bookman Old Style" panose="02050604050505020204" pitchFamily="18" charset="0"/>
              </a:rPr>
              <a:t>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latin typeface="Bookman Old Style" panose="02050604050505020204" pitchFamily="18" charset="0"/>
              </a:rPr>
              <a:t>„time </a:t>
            </a:r>
            <a:r>
              <a:rPr lang="hr-HR" sz="2000" dirty="0">
                <a:latin typeface="Bookman Old Style" panose="02050604050505020204" pitchFamily="18" charset="0"/>
              </a:rPr>
              <a:t>što reprezentiraju zbiljski zajednički život one su oblici života i djelovanja svagda konkretnog povijesnog ljudstva“, one su „… konstitutivne za </a:t>
            </a:r>
            <a:r>
              <a:rPr lang="hr-HR" sz="2000" dirty="0" err="1">
                <a:latin typeface="Bookman Old Style" panose="02050604050505020204" pitchFamily="18" charset="0"/>
              </a:rPr>
              <a:t>ozbiljenje</a:t>
            </a:r>
            <a:r>
              <a:rPr lang="hr-HR" sz="2000" dirty="0">
                <a:latin typeface="Bookman Old Style" panose="02050604050505020204" pitchFamily="18" charset="0"/>
              </a:rPr>
              <a:t> slobode i ljudskog života općenito</a:t>
            </a:r>
            <a:r>
              <a:rPr lang="hr-HR" sz="2000" dirty="0" smtClean="0">
                <a:latin typeface="Bookman Old Style" panose="02050604050505020204" pitchFamily="18" charset="0"/>
              </a:rPr>
              <a:t>“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Bookman Old Style" panose="02050604050505020204" pitchFamily="18" charset="0"/>
              </a:rPr>
              <a:t>Hegel: </a:t>
            </a:r>
            <a:r>
              <a:rPr lang="en-US" sz="2000" dirty="0" err="1" smtClean="0">
                <a:latin typeface="Bookman Old Style" panose="02050604050505020204" pitchFamily="18" charset="0"/>
              </a:rPr>
              <a:t>institucija</a:t>
            </a:r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000" dirty="0" err="1" smtClean="0">
                <a:latin typeface="Bookman Old Style" panose="02050604050505020204" pitchFamily="18" charset="0"/>
              </a:rPr>
              <a:t>nastaje</a:t>
            </a:r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hr-HR" sz="2000" dirty="0" smtClean="0">
                <a:latin typeface="Bookman Old Style" panose="02050604050505020204" pitchFamily="18" charset="0"/>
              </a:rPr>
              <a:t>„pod </a:t>
            </a:r>
            <a:r>
              <a:rPr lang="hr-HR" sz="2000" dirty="0">
                <a:latin typeface="Bookman Old Style" panose="02050604050505020204" pitchFamily="18" charset="0"/>
              </a:rPr>
              <a:t>njenim stanovitim okolnostima“, i kao takva pokazuje se potpuno svrsishodnom i nužnom ispunjavajući zahtijevano „historijsko stajalište“, a gubi „svoj smisao i svoje pravo“ kad takve okolnosti „više ne postoje“</a:t>
            </a:r>
          </a:p>
        </p:txBody>
      </p:sp>
    </p:spTree>
    <p:extLst>
      <p:ext uri="{BB962C8B-B14F-4D97-AF65-F5344CB8AC3E}">
        <p14:creationId xmlns:p14="http://schemas.microsoft.com/office/powerpoint/2010/main" val="362850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b="1" dirty="0" smtClean="0">
                <a:latin typeface="Bookman Old Style" panose="02050604050505020204" pitchFamily="18" charset="0"/>
              </a:rPr>
              <a:t>24.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godišnji</a:t>
            </a:r>
            <a:r>
              <a:rPr lang="en-US" sz="1800" b="1" dirty="0" smtClean="0">
                <a:latin typeface="Bookman Old Style" panose="02050604050505020204" pitchFamily="18" charset="0"/>
              </a:rPr>
              <a:t> </a:t>
            </a:r>
            <a:r>
              <a:rPr lang="en-US" sz="1800" b="1" dirty="0" err="1" smtClean="0">
                <a:latin typeface="Bookman Old Style" panose="02050604050505020204" pitchFamily="18" charset="0"/>
              </a:rPr>
              <a:t>susret</a:t>
            </a:r>
            <a:r>
              <a:rPr lang="en-US" sz="1800" b="1" dirty="0" smtClean="0">
                <a:latin typeface="Bookman Old Style" panose="02050604050505020204" pitchFamily="18" charset="0"/>
              </a:rPr>
              <a:t> HMD-a, Zagreb, 1. 6. 2023.</a:t>
            </a: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 smtClean="0">
                <a:latin typeface="Bookman Old Style" panose="02050604050505020204" pitchFamily="18" charset="0"/>
              </a:rPr>
              <a:t>Institucionalizacija</a:t>
            </a:r>
            <a:endParaRPr lang="en-US" b="1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latin typeface="Bookman Old Style" panose="02050604050505020204" pitchFamily="18" charset="0"/>
              </a:rPr>
              <a:t>Institucionalizacija</a:t>
            </a:r>
            <a:r>
              <a:rPr lang="en-US" sz="2400" b="1" dirty="0" smtClean="0">
                <a:latin typeface="Bookman Old Style" panose="02050604050505020204" pitchFamily="18" charset="0"/>
              </a:rPr>
              <a:t> je </a:t>
            </a:r>
            <a:r>
              <a:rPr lang="hr-HR" sz="2400" b="1" dirty="0" smtClean="0">
                <a:latin typeface="Bookman Old Style" panose="02050604050505020204" pitchFamily="18" charset="0"/>
              </a:rPr>
              <a:t>razvojni </a:t>
            </a:r>
            <a:r>
              <a:rPr lang="hr-HR" sz="2400" b="1" dirty="0">
                <a:latin typeface="Bookman Old Style" panose="02050604050505020204" pitchFamily="18" charset="0"/>
              </a:rPr>
              <a:t>proces</a:t>
            </a:r>
            <a:r>
              <a:rPr lang="hr-HR" sz="2400" dirty="0">
                <a:latin typeface="Bookman Old Style" panose="02050604050505020204" pitchFamily="18" charset="0"/>
              </a:rPr>
              <a:t> kojim se iz stanja društvene neorganiziranosti postupno prelazi u stanje organizirane strukturiranosti, unutar koje neki oblici organizacija neodređenog trajanja i ograničenog značenja tendiraju i potom prelaze u status institucije kao trajnijeg i reprezentativnijeg oblika društvene stvarnosti</a:t>
            </a:r>
            <a:r>
              <a:rPr lang="hr-HR" sz="2400" dirty="0" smtClean="0">
                <a:latin typeface="Bookman Old Style" panose="02050604050505020204" pitchFamily="18" charset="0"/>
              </a:rPr>
              <a:t>.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latin typeface="Bookman Old Style" panose="02050604050505020204" pitchFamily="18" charset="0"/>
              </a:rPr>
              <a:t>Sažetak</a:t>
            </a:r>
            <a:endParaRPr lang="en-US" sz="2400" b="1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latin typeface="Bookman Old Style" panose="02050604050505020204" pitchFamily="18" charset="0"/>
              </a:rPr>
              <a:t>Amorfna</a:t>
            </a:r>
            <a:r>
              <a:rPr lang="en-US" sz="2400" b="1" dirty="0" smtClean="0">
                <a:latin typeface="Bookman Old Style" panose="02050604050505020204" pitchFamily="18" charset="0"/>
              </a:rPr>
              <a:t> </a:t>
            </a:r>
            <a:r>
              <a:rPr lang="en-US" sz="2400" b="1" dirty="0" err="1" smtClean="0">
                <a:latin typeface="Bookman Old Style" panose="02050604050505020204" pitchFamily="18" charset="0"/>
              </a:rPr>
              <a:t>anarhičnost</a:t>
            </a:r>
            <a:r>
              <a:rPr lang="en-US" sz="2400" b="1" dirty="0" smtClean="0">
                <a:latin typeface="Bookman Old Style" panose="02050604050505020204" pitchFamily="18" charset="0"/>
              </a:rPr>
              <a:t> 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 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strukturirana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društvena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stvarnost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 = 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organizacija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  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instituci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(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onalizaci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)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ja</a:t>
            </a:r>
            <a:r>
              <a:rPr lang="en-US" sz="2400" b="1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  de-</a:t>
            </a:r>
            <a:r>
              <a:rPr lang="en-US" sz="2400" b="1" dirty="0" err="1" smtClean="0">
                <a:latin typeface="Bookman Old Style" panose="02050604050505020204" pitchFamily="18" charset="0"/>
                <a:sym typeface="Wingdings" panose="05000000000000000000" pitchFamily="2" charset="2"/>
              </a:rPr>
              <a:t>institucionalizacija</a:t>
            </a:r>
            <a:endParaRPr lang="hr-HR" sz="2400" b="1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186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Garamond</vt:lpstr>
      <vt:lpstr>Wingdings</vt:lpstr>
      <vt:lpstr>Office Theme</vt:lpstr>
      <vt:lpstr> 24. godišnji susret HMD-a, Zagreb, 1. 6. 2023.  Organizacija, institucija i institucionalizacija u glazbenoj kulturi. Određenja i razlike među temeljnim pojmovima  muzikološkog projekta MusInst19</vt:lpstr>
      <vt:lpstr>24. godišnji susret HMD-a, Zagreb, 1. 6. 2023.</vt:lpstr>
      <vt:lpstr>24. godišnji susret HMD-a, Zagreb, 1. 6. 2023.</vt:lpstr>
      <vt:lpstr>24. godišnji susret HMD-a, Zagreb, 1. 6. 2023.</vt:lpstr>
      <vt:lpstr>24. godišnji susret HMD-a, Zagreb, 1. 6. 2023.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Organizacija, institucija i institucionalizacija u glazbenoj kulturi. Određenja i razlike među temeljnim pojmovima  muzikološkog projekta MusInst19</dc:title>
  <dc:creator>Stanislav</dc:creator>
  <cp:lastModifiedBy>Stanislav</cp:lastModifiedBy>
  <cp:revision>11</cp:revision>
  <dcterms:created xsi:type="dcterms:W3CDTF">2023-05-31T19:03:18Z</dcterms:created>
  <dcterms:modified xsi:type="dcterms:W3CDTF">2023-05-31T20:07:24Z</dcterms:modified>
</cp:coreProperties>
</file>