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919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21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928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68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54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599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67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07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932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33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7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6417-5D6F-4726-BBC1-7F12BBF9FC37}" type="datetimeFigureOut">
              <a:rPr lang="hr-HR" smtClean="0"/>
              <a:t>5.12.2022.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3A50-ED71-479A-A5C0-2EF176BD4C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31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208" y="2429562"/>
            <a:ext cx="6096000" cy="3697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580" indent="449580" algn="ctr">
              <a:lnSpc>
                <a:spcPct val="105000"/>
              </a:lnSpc>
              <a:spcAft>
                <a:spcPts val="0"/>
              </a:spcAft>
            </a:pPr>
            <a:r>
              <a:rPr lang="de-AT" sz="2400" b="1" i="1" dirty="0">
                <a:latin typeface="Bookman Old Style" panose="02050604050505020204" pitchFamily="18" charset="0"/>
              </a:rPr>
              <a:t>Erhöhte Bildung des Gefühls ... Verfeinerung des Geschmacks ... moralische Veredlung</a:t>
            </a:r>
            <a:r>
              <a:rPr lang="de-AT" sz="2400" b="1" dirty="0">
                <a:latin typeface="Bookman Old Style" panose="02050604050505020204" pitchFamily="18" charset="0"/>
              </a:rPr>
              <a:t>: </a:t>
            </a:r>
            <a:endParaRPr lang="de-AT" sz="2400" b="1" dirty="0" smtClean="0">
              <a:latin typeface="Bookman Old Style" panose="02050604050505020204" pitchFamily="18" charset="0"/>
            </a:endParaRPr>
          </a:p>
          <a:p>
            <a:pPr marL="449580" indent="449580" algn="ctr">
              <a:lnSpc>
                <a:spcPct val="105000"/>
              </a:lnSpc>
              <a:spcAft>
                <a:spcPts val="0"/>
              </a:spcAft>
            </a:pPr>
            <a:r>
              <a:rPr lang="de-AT" sz="2400" b="1" dirty="0" smtClean="0">
                <a:latin typeface="Bookman Old Style" panose="02050604050505020204" pitchFamily="18" charset="0"/>
              </a:rPr>
              <a:t>društveno-idejne </a:t>
            </a:r>
            <a:r>
              <a:rPr lang="de-AT" sz="2400" b="1" dirty="0">
                <a:latin typeface="Bookman Old Style" panose="02050604050505020204" pitchFamily="18" charset="0"/>
              </a:rPr>
              <a:t>i glazbeno-estetičke odrednice prvih statuta glazbenih društava u civilnoj Hrvatskoj 1820-ih godina</a:t>
            </a:r>
            <a:endParaRPr lang="en-US" sz="2400" b="1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ctr">
              <a:lnSpc>
                <a:spcPct val="105000"/>
              </a:lnSpc>
              <a:spcAft>
                <a:spcPts val="0"/>
              </a:spcAft>
            </a:pPr>
            <a:r>
              <a:rPr lang="en-US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indent="449580" algn="ctr">
              <a:lnSpc>
                <a:spcPct val="105000"/>
              </a:lnSpc>
              <a:spcAft>
                <a:spcPts val="0"/>
              </a:spcAft>
            </a:pPr>
            <a:r>
              <a:rPr lang="en-US" sz="2000" b="1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Stanislav </a:t>
            </a:r>
            <a:r>
              <a:rPr lang="en-US" sz="2000" b="1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Tuksar</a:t>
            </a:r>
            <a:endParaRPr lang="hr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b="1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Zagreb</a:t>
            </a:r>
            <a:endParaRPr lang="hr-HR" dirty="0"/>
          </a:p>
        </p:txBody>
      </p:sp>
      <p:pic>
        <p:nvPicPr>
          <p:cNvPr id="3" name="Picture 2" descr="C:\Users\Stanislav\Downloads\Logo-proba7c-resiz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886643"/>
            <a:ext cx="1836738" cy="890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58" y="433047"/>
            <a:ext cx="2019300" cy="1797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37" y="911286"/>
            <a:ext cx="2021141" cy="8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70" y="-39616"/>
            <a:ext cx="5916930" cy="6376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00" y="196986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Bookman Old Style" panose="02050604050505020204" pitchFamily="18" charset="0"/>
              </a:rPr>
              <a:t>Imena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prvih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članova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utemeljitelja</a:t>
            </a:r>
            <a:endParaRPr lang="en-US" sz="2400" b="1" dirty="0" smtClean="0">
              <a:latin typeface="Bookman Old Style" panose="02050604050505020204" pitchFamily="18" charset="0"/>
            </a:endParaRPr>
          </a:p>
          <a:p>
            <a:r>
              <a:rPr lang="en-US" sz="2400" b="1" dirty="0" err="1" smtClean="0">
                <a:latin typeface="Bookman Old Style" panose="02050604050505020204" pitchFamily="18" charset="0"/>
              </a:rPr>
              <a:t>Zagrebačkog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i="1" dirty="0" err="1" smtClean="0">
                <a:latin typeface="Bookman Old Style" panose="02050604050505020204" pitchFamily="18" charset="0"/>
              </a:rPr>
              <a:t>Musikvereina</a:t>
            </a:r>
            <a:r>
              <a:rPr lang="en-US" sz="2400" b="1" dirty="0" smtClean="0">
                <a:latin typeface="Bookman Old Style" panose="02050604050505020204" pitchFamily="18" charset="0"/>
              </a:rPr>
              <a:t> 1827.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godine</a:t>
            </a:r>
            <a:r>
              <a:rPr lang="en-US" b="1" dirty="0" smtClean="0">
                <a:latin typeface="Bookman Old Style" panose="02050604050505020204" pitchFamily="18" charset="0"/>
              </a:rPr>
              <a:t/>
            </a:r>
            <a:br>
              <a:rPr lang="en-US" b="1" dirty="0" smtClean="0">
                <a:latin typeface="Bookman Old Style" panose="02050604050505020204" pitchFamily="18" charset="0"/>
              </a:rPr>
            </a:br>
            <a:endParaRPr lang="en-US" b="1" dirty="0" smtClean="0">
              <a:latin typeface="Bookman Old Style" panose="02050604050505020204" pitchFamily="18" charset="0"/>
            </a:endParaRPr>
          </a:p>
          <a:p>
            <a:endParaRPr lang="en-US" b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6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28716"/>
            <a:ext cx="6096000" cy="5101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hr-HR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Klasifikacija pojmovnih kategorija iz 1. paragrafa statuta zagrebačkog </a:t>
            </a:r>
            <a:r>
              <a:rPr lang="hr-HR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Musikvereina</a:t>
            </a:r>
            <a:endParaRPr lang="hr-HR" sz="20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en-US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hr-HR" b="1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Estetika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Profinjenje ukusa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u</a:t>
            </a:r>
            <a:r>
              <a:rPr lang="hr-HR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ivanju putem preciznih izvedbi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Psihologija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Izobrazba osje</a:t>
            </a:r>
            <a:r>
              <a:rPr lang="hr-HR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aja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podru</a:t>
            </a:r>
            <a:r>
              <a:rPr lang="hr-HR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 tonske umjetnosti 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Raspolo</a:t>
            </a:r>
            <a:r>
              <a:rPr lang="hr-HR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enja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domovini prema </a:t>
            </a: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dobrotvornosti</a:t>
            </a:r>
          </a:p>
          <a:p>
            <a:pPr>
              <a:lnSpc>
                <a:spcPct val="105000"/>
              </a:lnSpc>
              <a:spcAft>
                <a:spcPts val="0"/>
              </a:spcAft>
            </a:pP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Etika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Moralno oplemenjivanje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vjerske pobo</a:t>
            </a:r>
            <a:r>
              <a:rPr lang="hr-HR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nosti  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u="sng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Praksa 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Nabavka priznato </a:t>
            </a: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izvrsnih glazbenih djela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 smtClean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Precizne izvedbe</a:t>
            </a:r>
            <a:r>
              <a:rPr lang="de-AT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istih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8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Map of the Kingdom of Croatia (184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2" y="660401"/>
            <a:ext cx="5989554" cy="546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1639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Bookman Old Style" panose="02050604050505020204" pitchFamily="18" charset="0"/>
              </a:rPr>
              <a:t>Civilna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Hrvatska</a:t>
            </a:r>
            <a:r>
              <a:rPr lang="en-US" sz="2400" b="1" dirty="0" smtClean="0">
                <a:latin typeface="Bookman Old Style" panose="02050604050505020204" pitchFamily="18" charset="0"/>
              </a:rPr>
              <a:t> (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crveno</a:t>
            </a:r>
            <a:r>
              <a:rPr lang="en-US" sz="2400" b="1" dirty="0" smtClean="0">
                <a:latin typeface="Bookman Old Style" panose="02050604050505020204" pitchFamily="18" charset="0"/>
              </a:rPr>
              <a:t>) </a:t>
            </a:r>
            <a:br>
              <a:rPr lang="en-US" sz="2400" b="1" dirty="0" smtClean="0">
                <a:latin typeface="Bookman Old Style" panose="02050604050505020204" pitchFamily="18" charset="0"/>
              </a:rPr>
            </a:br>
            <a:r>
              <a:rPr lang="en-US" sz="2400" b="1" dirty="0" err="1" smtClean="0">
                <a:latin typeface="Bookman Old Style" panose="02050604050505020204" pitchFamily="18" charset="0"/>
              </a:rPr>
              <a:t>Vojna</a:t>
            </a:r>
            <a:r>
              <a:rPr lang="en-US" sz="2400" b="1" dirty="0" smtClean="0">
                <a:latin typeface="Bookman Old Style" panose="02050604050505020204" pitchFamily="18" charset="0"/>
              </a:rPr>
              <a:t> Krajina (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sivo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  <a:br>
              <a:rPr lang="en-US" sz="2400" b="1" dirty="0" smtClean="0">
                <a:latin typeface="Bookman Old Style" panose="02050604050505020204" pitchFamily="18" charset="0"/>
              </a:rPr>
            </a:br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en-US" sz="2400" b="1" dirty="0" err="1" smtClean="0">
                <a:latin typeface="Bookman Old Style" panose="02050604050505020204" pitchFamily="18" charset="0"/>
              </a:rPr>
              <a:t>situacija</a:t>
            </a:r>
            <a:r>
              <a:rPr lang="en-US" sz="2400" b="1" dirty="0" smtClean="0">
                <a:latin typeface="Bookman Old Style" panose="02050604050505020204" pitchFamily="18" charset="0"/>
              </a:rPr>
              <a:t> god. 1848.)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6152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771623"/>
            <a:ext cx="6096000" cy="38964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</a:t>
            </a:r>
            <a:r>
              <a:rPr lang="de-A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aragraf statuta zagrebačkog </a:t>
            </a:r>
            <a:r>
              <a:rPr lang="de-AT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Musikvereina</a:t>
            </a:r>
          </a:p>
          <a:p>
            <a:pPr marL="342900" indent="-342900" algn="ctr">
              <a:lnSpc>
                <a:spcPct val="105000"/>
              </a:lnSpc>
              <a:spcAft>
                <a:spcPts val="0"/>
              </a:spcAft>
              <a:buAutoNum type="arabicPeriod"/>
            </a:pPr>
            <a:endParaRPr lang="de-AT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5000"/>
              </a:lnSpc>
              <a:spcAft>
                <a:spcPts val="0"/>
              </a:spcAft>
            </a:pPr>
            <a:r>
              <a:rPr lang="de-AT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Zagreb</a:t>
            </a:r>
            <a:r>
              <a:rPr lang="hr-H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(1827.)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Pobuditi uzvi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enu izobrazbu osje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aja na podru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 tonske umjetnosti nabavkom priznato izvrsnih glazbenih djela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profinjenje ukusa u 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ivanju putem precizne izvedbe istih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– 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moralnim oplemenjivanjem vjerske pobo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nosti poslo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 raspolo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enja u domovini prema dobrotvornosti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 tvori namjeru Glazbene udruge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Erhöhte Bildung des Gefühls im Gebiete der Tonkunst durch Anschaffung anerkannt vorzüglicher Musik=Werke und Verfeinerung des Geschmacks im Genuße durch präcise Ausführung derselben zu erzwecken; – durch moralische Veredlung religiöser Erhebung die Gemüther im Vaterlands zur Wohlthätigkeit zu stimmen. – Dieß gründet die Absicht des Musik=Vereins.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6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100" y="581941"/>
            <a:ext cx="6096000" cy="64433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5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aragraf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statuta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varaždinskog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Musikvereina</a:t>
            </a:r>
            <a:endParaRPr lang="en-US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5000"/>
              </a:lnSpc>
              <a:spcAft>
                <a:spcPts val="80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5000"/>
              </a:lnSpc>
              <a:spcAft>
                <a:spcPts val="800"/>
              </a:spcAft>
            </a:pPr>
            <a:r>
              <a:rPr lang="hr-H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Varaždin (1827.)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Glazba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najljep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od svih lijepih umjetnosti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uz pravu vjeru najvi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i najusre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dar koji smrtnicima podjeljuje uvijek va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ravnaju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nada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Glazba je vjerna i prisna slu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avka prave vjere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njezina prva i najvi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odredba je uzvi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enje i veli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anje slu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bo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u hramu Gospodnjem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je sredstvo onih uzvi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enih tajni vjere koje slabi ljudski duh ne mo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shvatiti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uvstvima smrtnika kazniti i upravo time dopustiti mu da duhovno progleda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Vjerska glazba zbog toga je nazvana muzom s pravom jedne nebeske k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ni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manje nije uzvi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 i svjetovna glazba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 putem pravoga duha nau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bava 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svoju visoku zada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 glazba mora biti prije svega sredstvo koje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kod mlade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oplemeniti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uvstva i srce te odgojiti </a:t>
            </a:r>
            <a:r>
              <a:rPr lang="de-AT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razum</a:t>
            </a:r>
            <a:r>
              <a:rPr lang="hr-H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 ljude navoditi na ljubav spram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ovjeka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 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 plemenitijima i duhovnijima te time uzvisiti radosti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mu ih namiruje sudbina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ga treba tje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 i ja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ati u nesre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 i nevoljama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ivota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mu treba slu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 za plemeniti oporavak od profesionalnih poslova i uop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kao za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ž</a:t>
            </a:r>
            <a:r>
              <a:rPr lang="de-AT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ivota</a:t>
            </a:r>
            <a:r>
              <a:rPr lang="hr-H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3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200" y="74294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aragraf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statute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osječkog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Gesellschaft</a:t>
            </a:r>
            <a:r>
              <a:rPr lang="en-US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der </a:t>
            </a:r>
            <a:r>
              <a:rPr lang="en-US" sz="2000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Musikfreunde</a:t>
            </a:r>
            <a:endParaRPr lang="en-US" sz="2000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Osijek (1830.)</a:t>
            </a:r>
            <a:r>
              <a:rPr lang="hr-HR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Pokušaj – u nekim provincijskim gradovima naše ugarske domovine sada samo-osnovanih udruga podaje nam obnovljeno uvjerenje da tonska umjetnost samo ujedinjenim djelovanjem umjetnika, prijatelja i štovatelja postiže onu visoku razinu usavršenosti, oplemenjenosti i proširenosti, iz čega – kao njezina istinskog nebeskog dara – pobuđuje u čuvstvima smrtnika plemenite i nježne osjećaje, njihova srca ispunjava u hramu Gospodnjem nabožnim osjetima, postaje prijenosnicom dobroga, korisnoga, dobrotvornoga te tješiteljicom trpećeg čovječanstva, – podario je udruzi u kraljevskom slobodnom gradu Osijeku njezino postojanje.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44041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skup Maksimilijan Vrhovac po kome se zove zagrebačk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241996"/>
            <a:ext cx="6067425" cy="45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0900" y="2141835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 smtClean="0">
                <a:latin typeface="Bookman Old Style" panose="02050604050505020204" pitchFamily="18" charset="0"/>
              </a:rPr>
              <a:t>Zagrebački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biskup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br>
              <a:rPr lang="en-US" sz="2800" b="1" dirty="0" smtClean="0">
                <a:latin typeface="Bookman Old Style" panose="02050604050505020204" pitchFamily="18" charset="0"/>
              </a:rPr>
            </a:br>
            <a:r>
              <a:rPr lang="en-US" sz="2800" b="1" dirty="0" err="1" smtClean="0">
                <a:latin typeface="Bookman Old Style" panose="02050604050505020204" pitchFamily="18" charset="0"/>
              </a:rPr>
              <a:t>Maksimilijan</a:t>
            </a:r>
            <a:r>
              <a:rPr lang="en-US" sz="2800" b="1" dirty="0" smtClean="0">
                <a:latin typeface="Bookman Old Style" panose="02050604050505020204" pitchFamily="18" charset="0"/>
              </a:rPr>
              <a:t> </a:t>
            </a:r>
            <a:r>
              <a:rPr lang="en-US" sz="2800" b="1" dirty="0" err="1" smtClean="0">
                <a:latin typeface="Bookman Old Style" panose="02050604050505020204" pitchFamily="18" charset="0"/>
              </a:rPr>
              <a:t>Vrhovac</a:t>
            </a:r>
            <a:r>
              <a:rPr lang="en-US" b="1" dirty="0" smtClean="0">
                <a:latin typeface="Bookman Old Style" panose="02050604050505020204" pitchFamily="18" charset="0"/>
              </a:rPr>
              <a:t/>
            </a:r>
            <a:br>
              <a:rPr lang="en-US" b="1" dirty="0" smtClean="0">
                <a:latin typeface="Bookman Old Style" panose="02050604050505020204" pitchFamily="18" charset="0"/>
              </a:rPr>
            </a:b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(</a:t>
            </a:r>
            <a:r>
              <a:rPr lang="hr-HR" sz="2400" b="1" dirty="0"/>
              <a:t>Karlovac, 23. studenog 1752. – </a:t>
            </a:r>
            <a:endParaRPr lang="en-US" sz="2400" b="1" dirty="0" smtClean="0"/>
          </a:p>
          <a:p>
            <a:r>
              <a:rPr lang="hr-HR" sz="2400" b="1" dirty="0" smtClean="0"/>
              <a:t>Zagreb</a:t>
            </a:r>
            <a:r>
              <a:rPr lang="hr-HR" sz="2400" b="1" dirty="0"/>
              <a:t>, 16. prosinca 1827.</a:t>
            </a:r>
            <a:r>
              <a:rPr lang="en-US" sz="2400" b="1" dirty="0" smtClean="0">
                <a:latin typeface="Bookman Old Style" panose="02050604050505020204" pitchFamily="18" charset="0"/>
              </a:rPr>
              <a:t>)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64862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rl Georg Wisner Von Morgens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4" y="-117475"/>
            <a:ext cx="6461126" cy="64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" y="2075359"/>
            <a:ext cx="518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Karl Georg Wisner von Morgenstern</a:t>
            </a:r>
            <a:r>
              <a:rPr lang="en-US" b="1" dirty="0" smtClean="0">
                <a:latin typeface="Bookman Old Style" panose="02050604050505020204" pitchFamily="18" charset="0"/>
              </a:rPr>
              <a:t/>
            </a:r>
            <a:br>
              <a:rPr lang="en-US" b="1" dirty="0" smtClean="0">
                <a:latin typeface="Bookman Old Style" panose="02050604050505020204" pitchFamily="18" charset="0"/>
              </a:rPr>
            </a:br>
            <a:endParaRPr lang="en-US" b="1" dirty="0" smtClean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(</a:t>
            </a:r>
            <a:r>
              <a:rPr lang="pl-PL" sz="2000" b="1" dirty="0" smtClean="0">
                <a:latin typeface="Bookman Old Style" panose="02050604050505020204" pitchFamily="18" charset="0"/>
              </a:rPr>
              <a:t>Arad, danas u Rumunjskoj</a:t>
            </a:r>
            <a:r>
              <a:rPr lang="pl-PL" sz="2000" b="1" dirty="0">
                <a:latin typeface="Bookman Old Style" panose="02050604050505020204" pitchFamily="18" charset="0"/>
              </a:rPr>
              <a:t>, </a:t>
            </a:r>
            <a:r>
              <a:rPr lang="pl-PL" sz="2000" b="1" dirty="0" smtClean="0">
                <a:latin typeface="Bookman Old Style" panose="02050604050505020204" pitchFamily="18" charset="0"/>
              </a:rPr>
              <a:t>? 1783</a:t>
            </a:r>
            <a:r>
              <a:rPr lang="pl-PL" sz="2000" b="1" dirty="0">
                <a:latin typeface="Bookman Old Style" panose="02050604050505020204" pitchFamily="18" charset="0"/>
              </a:rPr>
              <a:t> – </a:t>
            </a:r>
            <a:endParaRPr lang="en-US" sz="2000" b="1" dirty="0" smtClean="0">
              <a:latin typeface="Bookman Old Style" panose="02050604050505020204" pitchFamily="18" charset="0"/>
            </a:endParaRPr>
          </a:p>
          <a:p>
            <a:r>
              <a:rPr lang="pl-PL" sz="2000" b="1" dirty="0" smtClean="0">
                <a:latin typeface="Bookman Old Style" panose="02050604050505020204" pitchFamily="18" charset="0"/>
              </a:rPr>
              <a:t>Zagreb</a:t>
            </a:r>
            <a:r>
              <a:rPr lang="pl-PL" sz="2000" b="1" dirty="0">
                <a:latin typeface="Bookman Old Style" panose="02050604050505020204" pitchFamily="18" charset="0"/>
              </a:rPr>
              <a:t>, </a:t>
            </a:r>
            <a:r>
              <a:rPr lang="pl-PL" sz="2000" b="1" dirty="0" smtClean="0">
                <a:latin typeface="Bookman Old Style" panose="02050604050505020204" pitchFamily="18" charset="0"/>
              </a:rPr>
              <a:t>14. V. 1855</a:t>
            </a:r>
            <a:r>
              <a:rPr lang="pl-PL" sz="2000" b="1" dirty="0">
                <a:latin typeface="Bookman Old Style" panose="02050604050505020204" pitchFamily="18" charset="0"/>
              </a:rPr>
              <a:t>).</a:t>
            </a:r>
            <a:r>
              <a:rPr lang="en-US" sz="2000" b="1" dirty="0" smtClean="0">
                <a:latin typeface="Bookman Old Style" panose="02050604050505020204" pitchFamily="18" charset="0"/>
              </a:rPr>
              <a:t>)</a:t>
            </a:r>
            <a:endParaRPr lang="hr-H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" y="-38100"/>
            <a:ext cx="432620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020" y="0"/>
            <a:ext cx="44119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1021" y="1644134"/>
            <a:ext cx="3256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Bookman Old Style" panose="02050604050505020204" pitchFamily="18" charset="0"/>
              </a:rPr>
              <a:t>Lijevo</a:t>
            </a:r>
            <a:r>
              <a:rPr lang="en-US" b="1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b="1" dirty="0" err="1" smtClean="0">
                <a:latin typeface="Bookman Old Style" panose="02050604050505020204" pitchFamily="18" charset="0"/>
              </a:rPr>
              <a:t>Prvi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tiskani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statut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i="1" dirty="0" err="1" smtClean="0">
                <a:latin typeface="Bookman Old Style" panose="02050604050505020204" pitchFamily="18" charset="0"/>
              </a:rPr>
              <a:t>Musik</a:t>
            </a:r>
            <a:r>
              <a:rPr lang="en-US" b="1" i="1" dirty="0" smtClean="0">
                <a:latin typeface="Bookman Old Style" panose="02050604050505020204" pitchFamily="18" charset="0"/>
              </a:rPr>
              <a:t>-</a:t>
            </a:r>
          </a:p>
          <a:p>
            <a:r>
              <a:rPr lang="en-US" b="1" i="1" dirty="0" err="1">
                <a:latin typeface="Bookman Old Style" panose="02050604050505020204" pitchFamily="18" charset="0"/>
              </a:rPr>
              <a:t>v</a:t>
            </a:r>
            <a:r>
              <a:rPr lang="en-US" b="1" i="1" dirty="0" err="1" smtClean="0">
                <a:latin typeface="Bookman Old Style" panose="02050604050505020204" pitchFamily="18" charset="0"/>
              </a:rPr>
              <a:t>ereina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iz</a:t>
            </a:r>
            <a:r>
              <a:rPr lang="en-US" b="1" dirty="0" smtClean="0">
                <a:latin typeface="Bookman Old Style" panose="02050604050505020204" pitchFamily="18" charset="0"/>
              </a:rPr>
              <a:t> 1827., Zagreb, </a:t>
            </a:r>
          </a:p>
          <a:p>
            <a:r>
              <a:rPr lang="en-US" b="1" dirty="0" err="1" smtClean="0">
                <a:latin typeface="Bookman Old Style" panose="02050604050505020204" pitchFamily="18" charset="0"/>
              </a:rPr>
              <a:t>Tiskara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Franza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Suppana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4381021" y="3856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Bookman Old Style" panose="02050604050505020204" pitchFamily="18" charset="0"/>
              </a:rPr>
              <a:t>Desno</a:t>
            </a:r>
            <a:r>
              <a:rPr lang="en-US" b="1" dirty="0" smtClean="0">
                <a:latin typeface="Bookman Old Style" panose="02050604050505020204" pitchFamily="18" charset="0"/>
              </a:rPr>
              <a:t>:</a:t>
            </a:r>
          </a:p>
          <a:p>
            <a:r>
              <a:rPr lang="en-US" b="1" dirty="0" err="1" smtClean="0">
                <a:latin typeface="Bookman Old Style" panose="02050604050505020204" pitchFamily="18" charset="0"/>
              </a:rPr>
              <a:t>Dozvola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zagrebačkog</a:t>
            </a:r>
            <a:endParaRPr lang="en-US" b="1" i="1" dirty="0" smtClean="0">
              <a:latin typeface="Bookman Old Style" panose="02050604050505020204" pitchFamily="18" charset="0"/>
            </a:endParaRPr>
          </a:p>
          <a:p>
            <a:r>
              <a:rPr lang="en-US" b="1" dirty="0" err="1" smtClean="0">
                <a:latin typeface="Bookman Old Style" panose="02050604050505020204" pitchFamily="18" charset="0"/>
              </a:rPr>
              <a:t>Magistrata</a:t>
            </a:r>
            <a:r>
              <a:rPr lang="en-US" b="1" dirty="0" smtClean="0">
                <a:latin typeface="Bookman Old Style" panose="02050604050505020204" pitchFamily="18" charset="0"/>
              </a:rPr>
              <a:t> </a:t>
            </a:r>
            <a:r>
              <a:rPr lang="en-US" b="1" dirty="0" err="1" smtClean="0">
                <a:latin typeface="Bookman Old Style" panose="02050604050505020204" pitchFamily="18" charset="0"/>
              </a:rPr>
              <a:t>za</a:t>
            </a:r>
            <a:r>
              <a:rPr lang="en-US" b="1" dirty="0" smtClean="0">
                <a:latin typeface="Bookman Old Style" panose="02050604050505020204" pitchFamily="18" charset="0"/>
              </a:rPr>
              <a:t> rad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i="1" dirty="0" err="1" smtClean="0">
                <a:latin typeface="Bookman Old Style" panose="02050604050505020204" pitchFamily="18" charset="0"/>
              </a:rPr>
              <a:t>Musik</a:t>
            </a:r>
            <a:r>
              <a:rPr lang="en-US" b="1" i="1" dirty="0" smtClean="0">
                <a:latin typeface="Bookman Old Style" panose="02050604050505020204" pitchFamily="18" charset="0"/>
              </a:rPr>
              <a:t>-</a:t>
            </a:r>
          </a:p>
          <a:p>
            <a:r>
              <a:rPr lang="en-US" b="1" i="1" dirty="0" err="1">
                <a:latin typeface="Bookman Old Style" panose="02050604050505020204" pitchFamily="18" charset="0"/>
              </a:rPr>
              <a:t>v</a:t>
            </a:r>
            <a:r>
              <a:rPr lang="en-US" b="1" i="1" dirty="0" err="1" smtClean="0">
                <a:latin typeface="Bookman Old Style" panose="02050604050505020204" pitchFamily="18" charset="0"/>
              </a:rPr>
              <a:t>ereina</a:t>
            </a:r>
            <a:r>
              <a:rPr lang="en-US" b="1" dirty="0" smtClean="0">
                <a:latin typeface="Bookman Old Style" panose="02050604050505020204" pitchFamily="18" charset="0"/>
              </a:rPr>
              <a:t>, 19. 6. 1827. </a:t>
            </a:r>
          </a:p>
        </p:txBody>
      </p:sp>
    </p:spTree>
    <p:extLst>
      <p:ext uri="{BB962C8B-B14F-4D97-AF65-F5344CB8AC3E}">
        <p14:creationId xmlns:p14="http://schemas.microsoft.com/office/powerpoint/2010/main" val="250104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ggg.hr/wp-content/uploads/2020/05/522-300x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7" y="3336131"/>
            <a:ext cx="4043833" cy="293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vijest Zavoda – Hrvatski glazbeni za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7" y="157992"/>
            <a:ext cx="3988065" cy="291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vijest Zavoda – Hrvatski glazbeni zav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4" y="157992"/>
            <a:ext cx="6830041" cy="45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70474" y="5074321"/>
            <a:ext cx="68191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Lijevo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zgrada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Kralj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kademije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znanosti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kojoj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je 18. 4. 1827. </a:t>
            </a:r>
          </a:p>
          <a:p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izveden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prvi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oncert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zagrebačkog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Musikvereina</a:t>
            </a:r>
            <a:endParaRPr lang="en-US" b="1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b="1" dirty="0" smtClean="0">
              <a:latin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</a:rPr>
              <a:t>Gore: nova </a:t>
            </a:r>
            <a:r>
              <a:rPr lang="en-US" b="1" dirty="0" err="1" smtClean="0">
                <a:latin typeface="Times New Roman" panose="02020603050405020304" pitchFamily="18" charset="0"/>
              </a:rPr>
              <a:t>zgrada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Narodnog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zemaljskoig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glazbenog</a:t>
            </a:r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</a:rPr>
              <a:t>zavoda</a:t>
            </a:r>
            <a:r>
              <a:rPr lang="en-US" b="1" dirty="0" smtClean="0">
                <a:latin typeface="Times New Roman" panose="02020603050405020304" pitchFamily="18" charset="0"/>
              </a:rPr>
              <a:t> (1876.)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3655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627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Stanislav</dc:creator>
  <cp:lastModifiedBy>Stanislav</cp:lastModifiedBy>
  <cp:revision>23</cp:revision>
  <dcterms:created xsi:type="dcterms:W3CDTF">2022-12-05T20:34:21Z</dcterms:created>
  <dcterms:modified xsi:type="dcterms:W3CDTF">2022-12-05T22:15:35Z</dcterms:modified>
</cp:coreProperties>
</file>