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25"/>
        <p:guide pos="383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0F28FA-A0FF-4778-BEE4-D616BFD88B8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45187"/>
            <a:ext cx="9144000" cy="2187001"/>
          </a:xfrm>
        </p:spPr>
        <p:txBody>
          <a:bodyPr>
            <a:normAutofit/>
          </a:bodyPr>
          <a:p>
            <a:r>
              <a:rPr lang="hr-HR" altLang="en-US" sz="4445"/>
              <a:t>Hrvatske nacionalno-povijesne opere u 19. i 20. stoljeću</a:t>
            </a:r>
            <a:endParaRPr lang="hr-HR" altLang="en-US" sz="4445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78643"/>
            <a:ext cx="9144000" cy="1655762"/>
          </a:xfrm>
        </p:spPr>
        <p:txBody>
          <a:bodyPr/>
          <a:p>
            <a:r>
              <a:rPr lang="hr-HR" altLang="en-US" sz="2400">
                <a:solidFill>
                  <a:schemeClr val="tx1"/>
                </a:solidFill>
              </a:rPr>
              <a:t>Petra Babić</a:t>
            </a:r>
            <a:endParaRPr lang="hr-HR" altLang="en-US" sz="240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5407025"/>
            <a:ext cx="9144000" cy="13411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9255"/>
            <a:ext cx="10972800" cy="582613"/>
          </a:xfrm>
        </p:spPr>
        <p:txBody>
          <a:bodyPr/>
          <a:p>
            <a:r>
              <a:rPr lang="hr-HR" altLang="en-US"/>
              <a:t>Habsburška Monarhija</a:t>
            </a:r>
            <a:endParaRPr lang="hr-H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417955"/>
            <a:ext cx="10972800" cy="4953000"/>
          </a:xfrm>
        </p:spPr>
        <p:txBody>
          <a:bodyPr/>
          <a:p>
            <a:r>
              <a:rPr lang="hr-HR" altLang="en-US" i="1"/>
              <a:t>Mislav</a:t>
            </a:r>
            <a:r>
              <a:rPr lang="hr-HR" altLang="en-US"/>
              <a:t> - pozitivan stav (prva izvedena hrvatska opera poslije </a:t>
            </a:r>
            <a:r>
              <a:rPr lang="hr-HR" altLang="en-US" i="1"/>
              <a:t>Ljubavi i zlobe</a:t>
            </a:r>
            <a:r>
              <a:rPr lang="hr-HR" altLang="en-US"/>
              <a:t>), kvalitativno prosječan</a:t>
            </a:r>
            <a:endParaRPr lang="hr-HR" altLang="en-US"/>
          </a:p>
          <a:p>
            <a:r>
              <a:rPr lang="hr-HR" altLang="en-US" i="1"/>
              <a:t>Ban Leget</a:t>
            </a:r>
            <a:r>
              <a:rPr lang="hr-HR" altLang="en-US"/>
              <a:t> - vrlo dobro primljen, kvalitetniji do </a:t>
            </a:r>
            <a:r>
              <a:rPr lang="hr-HR" altLang="en-US" i="1"/>
              <a:t>Mislava</a:t>
            </a:r>
            <a:endParaRPr lang="hr-HR" altLang="en-US"/>
          </a:p>
          <a:p>
            <a:r>
              <a:rPr lang="hr-HR" altLang="en-US" i="1"/>
              <a:t>Nikola Šubić Zrinjski</a:t>
            </a:r>
            <a:r>
              <a:rPr lang="hr-HR" altLang="en-US"/>
              <a:t> - apsolutni uspjeh, kultni status od praizvedbe</a:t>
            </a:r>
            <a:endParaRPr lang="hr-HR" altLang="en-US"/>
          </a:p>
          <a:p>
            <a:r>
              <a:rPr lang="hr-HR" altLang="en-US" i="1"/>
              <a:t>Porin</a:t>
            </a:r>
            <a:r>
              <a:rPr lang="hr-HR" altLang="en-US"/>
              <a:t> - oduševljeno prihvaćen, “vraćanje duga Lisinskom”</a:t>
            </a:r>
            <a:endParaRPr lang="hr-H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4805"/>
            <a:ext cx="10972800" cy="582613"/>
          </a:xfrm>
        </p:spPr>
        <p:txBody>
          <a:bodyPr/>
          <a:p>
            <a:r>
              <a:rPr lang="hr-HR" altLang="en-US"/>
              <a:t>Kraljevina Jugoslavija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hr-HR" altLang="en-US" sz="2000"/>
              <a:t>unitarizam, “prevođenje” hrvatskih skladatelja i djela u jugoslavenske</a:t>
            </a:r>
            <a:endParaRPr lang="hr-HR" altLang="en-US" sz="2000"/>
          </a:p>
          <a:p>
            <a:r>
              <a:rPr lang="hr-HR" altLang="en-US" sz="2000" i="1"/>
              <a:t>Ban Leget</a:t>
            </a:r>
            <a:r>
              <a:rPr lang="hr-HR" altLang="en-US" sz="2000"/>
              <a:t> potpisan kao “jugoslavenski spjevokaz u tri čina”</a:t>
            </a:r>
            <a:endParaRPr lang="hr-HR" altLang="en-US" sz="2000"/>
          </a:p>
          <a:p>
            <a:r>
              <a:rPr lang="hr-HR" altLang="en-US" sz="2000"/>
              <a:t>stav kritike prema Zajcu u odnosu na njegov odnos prema domoljublju ili jugoslavenstvu* - „vizionarska moć“,  „osjećanje daleke budućnosti“, “ostavio sjajnu karijeru u Beču i došao u Zagreb” ili “stranac” koji je došao izvana i čija djela nemaju nacionalni duh</a:t>
            </a:r>
            <a:endParaRPr lang="hr-HR" altLang="en-US" sz="2000"/>
          </a:p>
          <a:p>
            <a:endParaRPr lang="hr-HR" altLang="en-US" sz="2000"/>
          </a:p>
          <a:p>
            <a:r>
              <a:rPr lang="hr-HR" altLang="en-US" sz="2000" i="1"/>
              <a:t>Nikola Šubić Zrinjski</a:t>
            </a:r>
            <a:r>
              <a:rPr lang="hr-HR" altLang="en-US" sz="2000"/>
              <a:t> - manje političkih aspekata u kritikama</a:t>
            </a:r>
            <a:endParaRPr lang="hr-HR" altLang="en-US" sz="2000"/>
          </a:p>
          <a:p>
            <a:r>
              <a:rPr lang="hr-HR" altLang="en-US" sz="2000"/>
              <a:t>vrlo popularan kod publike, ali niska razina kvalitete</a:t>
            </a:r>
            <a:endParaRPr lang="hr-HR" altLang="en-US" sz="2000"/>
          </a:p>
          <a:p>
            <a:r>
              <a:rPr lang="hr-HR" altLang="en-US" sz="2000"/>
              <a:t>opera za popunjavanje repertoara, „izvedbe na nivou jedne male provincijske bine“ (</a:t>
            </a:r>
            <a:r>
              <a:rPr lang="hr-HR" altLang="en-US" sz="2000" i="1"/>
              <a:t>Novosti</a:t>
            </a:r>
            <a:r>
              <a:rPr lang="hr-HR" altLang="en-US" sz="2000"/>
              <a:t>, 5. IX. 1933.)</a:t>
            </a:r>
            <a:endParaRPr lang="hr-HR" altLang="en-US" sz="2000"/>
          </a:p>
          <a:p>
            <a:endParaRPr lang="hr-HR" altLang="en-US" sz="2000"/>
          </a:p>
          <a:p>
            <a:r>
              <a:rPr lang="hr-HR" altLang="en-US" sz="2000" i="1"/>
              <a:t>Porin</a:t>
            </a:r>
            <a:r>
              <a:rPr lang="hr-HR" altLang="en-US" sz="2000"/>
              <a:t> - vrlo pozitivan stav kritike, velike pohvale partiture i Lisinskijevog talenta</a:t>
            </a:r>
            <a:endParaRPr lang="hr-HR" altLang="en-US" sz="2000"/>
          </a:p>
          <a:p>
            <a:r>
              <a:rPr lang="hr-HR" altLang="en-US" sz="2000"/>
              <a:t>proglašavalo ga se vrhuncem hrvatske glazbe</a:t>
            </a:r>
            <a:endParaRPr lang="hr-HR" altLang="en-US" sz="2000"/>
          </a:p>
          <a:p>
            <a:r>
              <a:rPr lang="hr-HR" altLang="en-US" sz="2000"/>
              <a:t>neke kritike - najbolji “naš” skladatelj, “naša” glazba i sl. - u drugom planu</a:t>
            </a:r>
            <a:endParaRPr lang="hr-HR" altLang="en-US" sz="2000"/>
          </a:p>
        </p:txBody>
      </p:sp>
      <p:sp>
        <p:nvSpPr>
          <p:cNvPr id="4" name="Text Box 3"/>
          <p:cNvSpPr txBox="1"/>
          <p:nvPr/>
        </p:nvSpPr>
        <p:spPr>
          <a:xfrm>
            <a:off x="542290" y="6383020"/>
            <a:ext cx="560959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hr-HR" altLang="en-US" sz="1400"/>
              <a:t>*jugoslavenstvo 19. i 20. st. su bitno različiti pojmovi</a:t>
            </a:r>
            <a:endParaRPr lang="hr-HR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389255"/>
            <a:ext cx="10972800" cy="582613"/>
          </a:xfrm>
        </p:spPr>
        <p:txBody>
          <a:bodyPr/>
          <a:p>
            <a:r>
              <a:rPr lang="hr-HR" altLang="en-US"/>
              <a:t>NDH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hr-HR" altLang="en-US" i="1"/>
              <a:t>Nikola Šubić Zrinjski</a:t>
            </a:r>
            <a:r>
              <a:rPr lang="hr-HR" altLang="en-US"/>
              <a:t> - reprizne izvedbe (manje kritika), i dalje popularan, gostovanja u inozemstvu</a:t>
            </a:r>
            <a:endParaRPr lang="hr-HR" altLang="en-US"/>
          </a:p>
          <a:p>
            <a:endParaRPr lang="hr-HR" altLang="en-US"/>
          </a:p>
          <a:p>
            <a:r>
              <a:rPr lang="hr-HR" altLang="en-US" i="1"/>
              <a:t>Porin</a:t>
            </a:r>
            <a:r>
              <a:rPr lang="hr-HR" altLang="en-US"/>
              <a:t> - svečana premijera 10. IV. 1943.</a:t>
            </a:r>
            <a:endParaRPr lang="hr-HR" altLang="en-US"/>
          </a:p>
          <a:p>
            <a:r>
              <a:rPr lang="hr-HR" altLang="en-US"/>
              <a:t>optimističniji od </a:t>
            </a:r>
            <a:r>
              <a:rPr lang="hr-HR" altLang="en-US" i="1"/>
              <a:t>Zrinjskog</a:t>
            </a:r>
            <a:r>
              <a:rPr lang="hr-HR" altLang="en-US"/>
              <a:t> (završava pobjedom), partitura značajno preinačena (skraćen skoro dva sata)</a:t>
            </a:r>
            <a:endParaRPr lang="hr-HR" altLang="en-US"/>
          </a:p>
          <a:p>
            <a:r>
              <a:rPr lang="hr-HR" altLang="en-US"/>
              <a:t>bez analiza simbolike i sl.</a:t>
            </a:r>
            <a:endParaRPr lang="hr-HR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7030"/>
            <a:ext cx="10972800" cy="582613"/>
          </a:xfrm>
        </p:spPr>
        <p:txBody>
          <a:bodyPr/>
          <a:p>
            <a:r>
              <a:rPr lang="hr-HR" altLang="en-US"/>
              <a:t>FNRJ / SFRJ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6035"/>
            <a:ext cx="10972800" cy="4953000"/>
          </a:xfrm>
        </p:spPr>
        <p:txBody>
          <a:bodyPr/>
          <a:p>
            <a:r>
              <a:rPr lang="hr-HR" altLang="en-US" sz="2600" i="1"/>
              <a:t>Nikola Šubić Zrinjski</a:t>
            </a:r>
            <a:r>
              <a:rPr lang="hr-HR" altLang="en-US" sz="2600"/>
              <a:t> - 1950-e i 1960-e - negativan stav prema “nazadnom nacionalnom”, pokušaji drugačije interpretacije, „u slobodnoj socijalističkoj zajednici više ne postoji potreba za patriotskim motivima iz te opere”</a:t>
            </a:r>
            <a:endParaRPr lang="hr-HR" altLang="en-US" sz="2600"/>
          </a:p>
          <a:p>
            <a:r>
              <a:rPr lang="hr-HR" altLang="en-US" sz="2600"/>
              <a:t>izražavanje hrvatskog patriotizma (deklaracija samim prisustvovanjem izvedbi), uvijek potpuno rasprodano kazalište i glasno izražavanje oduševljenja</a:t>
            </a:r>
            <a:endParaRPr lang="hr-HR" altLang="en-US" sz="2600"/>
          </a:p>
          <a:p>
            <a:r>
              <a:rPr lang="hr-HR" altLang="en-US" sz="2600"/>
              <a:t>nikad zabranjen, ali represija do razine apsurda (Srpsko narodno pozorište, brat blizanac i kolegica u tramvaju)</a:t>
            </a:r>
            <a:endParaRPr lang="hr-HR" altLang="en-US" sz="2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hr-HR" altLang="en-US" sz="2600" i="1"/>
              <a:t>Porin</a:t>
            </a:r>
            <a:r>
              <a:rPr lang="hr-HR" altLang="en-US" sz="2600"/>
              <a:t> - bez političkih konotacija</a:t>
            </a:r>
            <a:endParaRPr lang="hr-HR" altLang="en-US" sz="2600"/>
          </a:p>
          <a:p>
            <a:r>
              <a:rPr lang="hr-HR" altLang="en-US" sz="2600"/>
              <a:t>i dalje “vraćanje duga Lisinskom”, tekstovi kritika uglavnom više pažnje posvećuju njemu nego kritici same izvedbe</a:t>
            </a:r>
            <a:endParaRPr lang="hr-HR" altLang="en-US" sz="2600"/>
          </a:p>
          <a:p>
            <a:endParaRPr lang="hr-HR" altLang="en-US" sz="2600"/>
          </a:p>
          <a:p>
            <a:r>
              <a:rPr lang="hr-HR" altLang="en-US" sz="2600" i="1"/>
              <a:t>Mila Gojsalića</a:t>
            </a:r>
            <a:r>
              <a:rPr lang="hr-HR" altLang="en-US" sz="2600"/>
              <a:t> - gotovo nema kritika, vrlo suzdržan stav prema Gotovcu</a:t>
            </a:r>
            <a:endParaRPr lang="hr-HR" altLang="en-US" sz="2600"/>
          </a:p>
          <a:p>
            <a:endParaRPr lang="hr-HR" altLang="en-US" sz="2600"/>
          </a:p>
          <a:p>
            <a:r>
              <a:rPr lang="hr-HR" altLang="en-US" sz="2600" i="1"/>
              <a:t>Petar Svačić</a:t>
            </a:r>
            <a:r>
              <a:rPr lang="hr-HR" altLang="en-US" sz="2600"/>
              <a:t> - zabranjen</a:t>
            </a:r>
            <a:endParaRPr lang="hr-HR" altLang="en-US" sz="2600"/>
          </a:p>
          <a:p>
            <a:pPr algn="l"/>
            <a:r>
              <a:rPr lang="hr-HR" altLang="en-US" sz="2600"/>
              <a:t>Z. Tomičić (libretist): “bojali su se ovacija” (variranje teme </a:t>
            </a:r>
            <a:r>
              <a:rPr lang="hr-HR" altLang="en-US" sz="2600" i="1"/>
              <a:t>Lijepe naše</a:t>
            </a:r>
            <a:r>
              <a:rPr lang="hr-HR" altLang="en-US" sz="2600"/>
              <a:t> kroz cijelu partituru)</a:t>
            </a:r>
            <a:endParaRPr lang="hr-HR" altLang="en-US" sz="2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3215"/>
            <a:ext cx="10972800" cy="582613"/>
          </a:xfrm>
        </p:spPr>
        <p:txBody>
          <a:bodyPr/>
          <a:p>
            <a:r>
              <a:rPr lang="hr-HR" altLang="en-US"/>
              <a:t>Republika Hrvatska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52220"/>
            <a:ext cx="10972800" cy="4953000"/>
          </a:xfrm>
        </p:spPr>
        <p:txBody>
          <a:bodyPr/>
          <a:p>
            <a:r>
              <a:rPr lang="hr-HR" altLang="en-US"/>
              <a:t>zgusnute premijere tijekom 1990-ih kao iskaz domoljublja i mogućnosti postavljanja predstava koje se ranije nije moglo prikazivati</a:t>
            </a:r>
            <a:endParaRPr lang="hr-HR" altLang="en-US"/>
          </a:p>
          <a:p>
            <a:r>
              <a:rPr lang="hr-HR" altLang="en-US" i="1"/>
              <a:t>Petar Svačić </a:t>
            </a:r>
            <a:r>
              <a:rPr lang="hr-HR" altLang="en-US"/>
              <a:t>(1992.), </a:t>
            </a:r>
            <a:r>
              <a:rPr lang="hr-HR" altLang="en-US" i="1"/>
              <a:t>Porin</a:t>
            </a:r>
            <a:r>
              <a:rPr lang="hr-HR" altLang="en-US"/>
              <a:t> (1993.), </a:t>
            </a:r>
            <a:r>
              <a:rPr lang="hr-HR" altLang="en-US" i="1"/>
              <a:t>Nikola Šubić Zrinjski</a:t>
            </a:r>
            <a:r>
              <a:rPr lang="hr-HR" altLang="en-US"/>
              <a:t> (1994.), </a:t>
            </a:r>
            <a:r>
              <a:rPr lang="hr-HR" altLang="en-US" i="1"/>
              <a:t>Mila Gojsalića</a:t>
            </a:r>
            <a:r>
              <a:rPr lang="hr-HR" altLang="en-US"/>
              <a:t> (1995.)</a:t>
            </a:r>
            <a:endParaRPr lang="hr-HR" altLang="en-US"/>
          </a:p>
          <a:p>
            <a:r>
              <a:rPr lang="hr-HR" altLang="en-US"/>
              <a:t>kod publike i dalje glavna domoljubna komponenta</a:t>
            </a:r>
            <a:endParaRPr lang="hr-HR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0195"/>
            <a:ext cx="10972800" cy="582613"/>
          </a:xfrm>
        </p:spPr>
        <p:txBody>
          <a:bodyPr/>
          <a:p>
            <a:r>
              <a:rPr lang="hr-HR" altLang="en-US"/>
              <a:t>Zaključak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hr-HR" altLang="en-US"/>
              <a:t>svih šest opera nacionalne opere u intenciji, ali samo su dvije postale nacionalni simboli i u recepciji:</a:t>
            </a:r>
            <a:endParaRPr lang="hr-HR" altLang="en-US"/>
          </a:p>
          <a:p>
            <a:r>
              <a:rPr lang="hr-HR" altLang="en-US"/>
              <a:t>Zrinski zbog povijesnog događaja koji je već bio snažno prisutan u kolektivnoj svijesti, a simbolička važnost mu se samo pojačavala kroz 20. stoljeće</a:t>
            </a:r>
            <a:endParaRPr lang="hr-HR" altLang="en-US"/>
          </a:p>
          <a:p>
            <a:r>
              <a:rPr lang="hr-HR" altLang="en-US"/>
              <a:t>Porin zbog svog skladatelja</a:t>
            </a:r>
            <a:endParaRPr lang="hr-HR" altLang="en-US"/>
          </a:p>
          <a:p>
            <a:r>
              <a:rPr lang="hr-HR" altLang="en-US"/>
              <a:t>nužni: publici poznata radnja, dobar libreto, kvalitetna glazba</a:t>
            </a:r>
            <a:endParaRPr lang="hr-H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1" y="1079818"/>
            <a:ext cx="10515600" cy="2852737"/>
          </a:xfrm>
        </p:spPr>
        <p:txBody>
          <a:bodyPr/>
          <a:p>
            <a:pPr algn="ctr"/>
            <a:r>
              <a:rPr lang="hr-HR" altLang="en-US"/>
              <a:t>Hvala na pažnji!</a:t>
            </a:r>
            <a:endParaRPr lang="hr-H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91820"/>
            <a:ext cx="10972800" cy="582613"/>
          </a:xfrm>
        </p:spPr>
        <p:txBody>
          <a:bodyPr/>
          <a:p>
            <a:r>
              <a:rPr lang="hr-HR" altLang="en-US"/>
              <a:t>Kazalište u 19. stoljeću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8595"/>
            <a:ext cx="10188575" cy="4953000"/>
          </a:xfrm>
        </p:spPr>
        <p:txBody>
          <a:bodyPr/>
          <a:p>
            <a:r>
              <a:rPr lang="hr-HR" altLang="en-US" sz="1800"/>
              <a:t>mjesto kultivirane zabave</a:t>
            </a:r>
            <a:endParaRPr lang="hr-HR" altLang="en-US" sz="1800"/>
          </a:p>
          <a:p>
            <a:r>
              <a:rPr lang="hr-HR" altLang="en-US" sz="1800"/>
              <a:t>forum za iznošenje i prenošenje stavova publici</a:t>
            </a:r>
            <a:endParaRPr lang="hr-HR" altLang="en-US" sz="1800"/>
          </a:p>
          <a:p>
            <a:r>
              <a:rPr lang="hr-HR" altLang="en-US" sz="1800"/>
              <a:t>nacionalne opere koje nisu povijesne; povijesne opere koje nisu nacionalne; ostale teme</a:t>
            </a:r>
            <a:endParaRPr lang="hr-HR" altLang="en-US" sz="1800"/>
          </a:p>
          <a:p>
            <a:pPr marL="0" indent="0">
              <a:buNone/>
            </a:pPr>
            <a:endParaRPr lang="hr-HR" altLang="en-US" sz="1800"/>
          </a:p>
          <a:p>
            <a:pPr marL="0" indent="0">
              <a:buNone/>
            </a:pPr>
            <a:endParaRPr lang="hr-HR" altLang="en-US" sz="1800"/>
          </a:p>
          <a:p>
            <a:pPr marL="0" indent="0">
              <a:buNone/>
            </a:pPr>
            <a:r>
              <a:rPr lang="hr-HR" altLang="en-US" sz="1800"/>
              <a:t>Teza: nacionalno-povijesne opere su korištene kako bi kod publike pobudile ideju i osjećaj 	pripadnosti pojedinom narodu; </a:t>
            </a:r>
            <a:endParaRPr lang="hr-HR" altLang="en-US" sz="1800"/>
          </a:p>
          <a:p>
            <a:pPr marL="0" indent="0">
              <a:buNone/>
            </a:pPr>
            <a:r>
              <a:rPr lang="hr-HR" altLang="en-US" sz="1800"/>
              <a:t>	tema slavnog događaja iz nacionalne povijesti je istovremeno potvrđivala 	kontinuitet (politička legitimacija) i izazivala osjećaj nacionalnog ponosa kod publike 	(kohezijska funkcija)</a:t>
            </a:r>
            <a:endParaRPr lang="hr-HR" altLang="en-US" sz="1800"/>
          </a:p>
          <a:p>
            <a:pPr marL="0" indent="0">
              <a:buNone/>
            </a:pPr>
            <a:endParaRPr lang="hr-HR" altLang="en-US" sz="1800"/>
          </a:p>
          <a:p>
            <a:pPr marL="0" indent="0">
              <a:buNone/>
            </a:pPr>
            <a:r>
              <a:rPr lang="hr-HR" altLang="en-US" sz="1800"/>
              <a:t>Prikaz povijesnih događaja: alegorija suvremene političke situacije (naglašava opreku “mi” i “oni”) 	ili idealizirana verzija događaja iz prošlosti (junaku - predstavniku naroda pripisane sve 	željene karakteristike)</a:t>
            </a:r>
            <a:endParaRPr lang="hr-HR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graphicFrame>
        <p:nvGraphicFramePr>
          <p:cNvPr id="14" name="Table 13"/>
          <p:cNvGraphicFramePr/>
          <p:nvPr/>
        </p:nvGraphicFramePr>
        <p:xfrm>
          <a:off x="609600" y="1652905"/>
          <a:ext cx="5956935" cy="40138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645"/>
                <a:gridCol w="1985645"/>
                <a:gridCol w="1985645"/>
              </a:tblGrid>
              <a:tr h="8216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Ivan pl. Zajc</a:t>
                      </a:r>
                      <a:endParaRPr lang="en-US" sz="20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Vatroslav Lisinski</a:t>
                      </a:r>
                      <a:endParaRPr lang="en-US" sz="20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Jakov Gotovac</a:t>
                      </a:r>
                      <a:endParaRPr lang="en-US" sz="2000" b="1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4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Mislav </a:t>
                      </a:r>
                      <a:r>
                        <a:rPr 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(1870.)</a:t>
                      </a:r>
                      <a:endParaRPr 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Porin </a:t>
                      </a:r>
                      <a:r>
                        <a:rPr 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(1851./1897.)</a:t>
                      </a:r>
                      <a:endParaRPr 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Mila Gojsalića </a:t>
                      </a:r>
                      <a:r>
                        <a:rPr 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(1958.)</a:t>
                      </a:r>
                      <a:endParaRPr 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36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Ban Leget </a:t>
                      </a:r>
                      <a:r>
                        <a:rPr 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(1872.)</a:t>
                      </a:r>
                      <a:endParaRPr 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Petar Svačić </a:t>
                      </a:r>
                      <a:r>
                        <a:rPr 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(1971.</a:t>
                      </a:r>
                      <a:r>
                        <a:rPr lang="hr-HR" alt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/1992.)</a:t>
                      </a:r>
                      <a:endParaRPr lang="hr-HR" alt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90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 i="1">
                          <a:latin typeface="Times New Roman" panose="02020603050405020304" charset="0"/>
                          <a:cs typeface="Times New Roman" panose="02020603050405020304" charset="0"/>
                        </a:rPr>
                        <a:t>Nikola Šubić Zrinjski </a:t>
                      </a:r>
                      <a:r>
                        <a:rPr 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(1876.)</a:t>
                      </a:r>
                      <a:endParaRPr 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20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0" marR="0" marT="0" marB="0" vert="horz" anchor="t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>
                      <a:solidFill>
                        <a:schemeClr val="tx1"/>
                      </a:solidFill>
                      <a:prstDash val="soli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 Box 16"/>
          <p:cNvSpPr txBox="1"/>
          <p:nvPr/>
        </p:nvSpPr>
        <p:spPr>
          <a:xfrm>
            <a:off x="7057390" y="1445260"/>
            <a:ext cx="437959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hr-HR" altLang="en-US" sz="2000" b="1"/>
              <a:t>Pristup:</a:t>
            </a:r>
            <a:endParaRPr lang="hr-HR" altLang="en-US" sz="2000" b="1"/>
          </a:p>
          <a:p>
            <a:pPr>
              <a:lnSpc>
                <a:spcPct val="150000"/>
              </a:lnSpc>
            </a:pPr>
            <a:endParaRPr lang="hr-HR" altLang="en-US" sz="2000" b="1"/>
          </a:p>
          <a:p>
            <a:pPr>
              <a:lnSpc>
                <a:spcPct val="150000"/>
              </a:lnSpc>
            </a:pPr>
            <a:r>
              <a:rPr lang="hr-HR" altLang="en-US" sz="2000" b="1"/>
              <a:t>1. Analiza libreta: junak; neprijatelj; ženski likovi; drugotnost </a:t>
            </a:r>
            <a:r>
              <a:rPr lang="hr-HR" altLang="en-US" sz="2000"/>
              <a:t>(svi elementi kroz svih šest opera)</a:t>
            </a:r>
            <a:endParaRPr lang="hr-HR" altLang="en-US" sz="2000" b="1"/>
          </a:p>
          <a:p>
            <a:pPr>
              <a:lnSpc>
                <a:spcPct val="150000"/>
              </a:lnSpc>
            </a:pPr>
            <a:endParaRPr lang="hr-HR" altLang="en-US" sz="2000" b="1"/>
          </a:p>
          <a:p>
            <a:pPr>
              <a:lnSpc>
                <a:spcPct val="150000"/>
              </a:lnSpc>
            </a:pPr>
            <a:r>
              <a:rPr lang="hr-HR" altLang="en-US" sz="2000" b="1"/>
              <a:t>2. Analiza recepcije </a:t>
            </a:r>
            <a:endParaRPr lang="hr-HR" altLang="en-US" sz="2000" b="1"/>
          </a:p>
          <a:p>
            <a:pPr>
              <a:lnSpc>
                <a:spcPct val="150000"/>
              </a:lnSpc>
            </a:pPr>
            <a:r>
              <a:rPr lang="hr-HR" altLang="en-US" sz="2000" b="1"/>
              <a:t>(novinske kritike, intervjui)</a:t>
            </a:r>
            <a:endParaRPr lang="hr-HR" altLang="en-US" sz="20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9735"/>
            <a:ext cx="10972800" cy="582613"/>
          </a:xfrm>
        </p:spPr>
        <p:txBody>
          <a:bodyPr/>
          <a:p>
            <a:r>
              <a:rPr lang="hr-HR" altLang="en-US"/>
              <a:t>Junak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5430"/>
            <a:ext cx="10972800" cy="4953000"/>
          </a:xfrm>
        </p:spPr>
        <p:txBody>
          <a:bodyPr/>
          <a:p>
            <a:r>
              <a:rPr lang="hr-HR" altLang="en-US" sz="2100"/>
              <a:t>“Hrvat” kao tip čovjeka - hrabar, pošten, plemenit, nesebičan, milostiv, velikodušan</a:t>
            </a:r>
            <a:endParaRPr lang="hr-HR" altLang="en-US" sz="2100"/>
          </a:p>
          <a:p>
            <a:r>
              <a:rPr lang="hr-HR" altLang="en-US" sz="2100"/>
              <a:t>junak - idealan predstavnik naroda</a:t>
            </a:r>
            <a:endParaRPr lang="hr-HR" altLang="en-US" sz="2100"/>
          </a:p>
          <a:p>
            <a:r>
              <a:rPr lang="hr-HR" altLang="en-US" sz="2100"/>
              <a:t>vrijeme radnje - “zlatno doba” nacije (vrijeme kojem se otada teži) ili najslavniji trenutak nacije</a:t>
            </a:r>
            <a:endParaRPr lang="hr-HR" altLang="en-US" sz="2100"/>
          </a:p>
          <a:p>
            <a:pPr marL="0" indent="0">
              <a:buNone/>
            </a:pPr>
            <a:endParaRPr lang="hr-HR" altLang="en-US" sz="2100"/>
          </a:p>
          <a:p>
            <a:pPr marL="0" indent="0">
              <a:buNone/>
            </a:pPr>
            <a:r>
              <a:rPr lang="hr-HR" altLang="en-US" sz="2100"/>
              <a:t>Samožrtvovanje - vrlo važan motiv u svim (hrvatskim i europskim) nacionalno-povijesnim operama</a:t>
            </a:r>
            <a:endParaRPr lang="hr-HR" altLang="en-US" sz="2100"/>
          </a:p>
          <a:p>
            <a:r>
              <a:rPr lang="hr-HR" altLang="en-US" sz="2100"/>
              <a:t>junak žrtvuje svoj život ili sreću, a zauzvrat je narod spašen pošasti ili neprijateljskog napada</a:t>
            </a:r>
            <a:endParaRPr lang="hr-HR" altLang="en-US" sz="2100"/>
          </a:p>
          <a:p>
            <a:r>
              <a:rPr lang="hr-HR" altLang="en-US" sz="2100"/>
              <a:t>pretpostavka da postoji nešto vrjednije od pojedinca</a:t>
            </a:r>
            <a:endParaRPr lang="hr-HR" altLang="en-US" sz="2100"/>
          </a:p>
          <a:p>
            <a:r>
              <a:rPr lang="hr-HR" altLang="en-US" sz="2100"/>
              <a:t>pogibija junaka izvan radnje opere (Zrinski, Petar Svačić) ili potpuno fizičko uništenje na sceni (Mila Gojsalića) - izravan prelazak iz operne radnje u kolektivno sjećanje</a:t>
            </a:r>
            <a:endParaRPr lang="hr-HR" altLang="en-US" sz="2100"/>
          </a:p>
          <a:p>
            <a:endParaRPr lang="hr-HR" altLang="en-US"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8940"/>
            <a:ext cx="10972800" cy="582613"/>
          </a:xfrm>
        </p:spPr>
        <p:txBody>
          <a:bodyPr/>
          <a:p>
            <a:r>
              <a:rPr lang="hr-HR" altLang="en-US"/>
              <a:t>Neprijatelj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02410"/>
            <a:ext cx="10972800" cy="4953000"/>
          </a:xfrm>
        </p:spPr>
        <p:txBody>
          <a:bodyPr/>
          <a:p>
            <a:pPr marL="0" indent="0">
              <a:buNone/>
            </a:pPr>
            <a:r>
              <a:rPr lang="hr-HR" altLang="en-US" sz="2400"/>
              <a:t>Dva pristupa i dvije funkcije</a:t>
            </a:r>
            <a:endParaRPr lang="hr-HR" altLang="en-US" sz="2400"/>
          </a:p>
          <a:p>
            <a:r>
              <a:rPr lang="hr-HR" altLang="en-US" sz="2400"/>
              <a:t>karakterno profiliran neprijatelj (Sulejman, u određenoj mjeri i Leget) - što je neprijatelj veličanstveniji, to je veličanstveniji i onaj koji ga je porazio</a:t>
            </a:r>
            <a:endParaRPr lang="hr-HR" altLang="en-US" sz="2400"/>
          </a:p>
          <a:p>
            <a:r>
              <a:rPr lang="hr-HR" altLang="en-US" sz="2400"/>
              <a:t>stereotipiziran neprijatelj - svođenje lika na karikaturu, sve negativne osobine (okrutnost, nepoštenje, pohlepa, sebičnost); predstavlja ono što određeni narod za sebe misli da nije</a:t>
            </a:r>
            <a:endParaRPr lang="hr-HR" altLang="en-US" sz="2400"/>
          </a:p>
          <a:p>
            <a:endParaRPr lang="hr-HR" altLang="en-US" sz="2400"/>
          </a:p>
          <a:p>
            <a:r>
              <a:rPr lang="hr-HR" altLang="en-US" sz="2400"/>
              <a:t>nesloga kao neprijatelj naroda</a:t>
            </a:r>
            <a:endParaRPr lang="hr-HR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66420"/>
            <a:ext cx="10972800" cy="582613"/>
          </a:xfrm>
        </p:spPr>
        <p:txBody>
          <a:bodyPr/>
          <a:p>
            <a:r>
              <a:rPr lang="hr-HR" altLang="en-US"/>
              <a:t>Ženski likovi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6525"/>
            <a:ext cx="10972800" cy="4953000"/>
          </a:xfrm>
        </p:spPr>
        <p:txBody>
          <a:bodyPr/>
          <a:p>
            <a:r>
              <a:rPr lang="hr-HR" altLang="en-US"/>
              <a:t>ratnice i žrtve - aktivni ili pasivni likovi, zreli ili mladi</a:t>
            </a:r>
            <a:endParaRPr lang="hr-HR" altLang="en-US"/>
          </a:p>
          <a:p>
            <a:r>
              <a:rPr lang="hr-HR" altLang="en-US"/>
              <a:t>odanost domovini preko odanosti obitelji</a:t>
            </a:r>
            <a:endParaRPr lang="hr-HR" altLang="en-US"/>
          </a:p>
          <a:p>
            <a:r>
              <a:rPr lang="hr-HR" altLang="en-US"/>
              <a:t>borbenost potaknuta domoljubljem - sudjelovanje u sukobima (Eva, Mila)</a:t>
            </a:r>
            <a:endParaRPr lang="hr-HR" altLang="en-US"/>
          </a:p>
          <a:p>
            <a:r>
              <a:rPr lang="hr-HR" altLang="en-US"/>
              <a:t>djevojke - mediji iskazivanja domoljublja (Jelena, Zorka)</a:t>
            </a:r>
            <a:endParaRPr lang="hr-H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4500"/>
            <a:ext cx="10972800" cy="582613"/>
          </a:xfrm>
        </p:spPr>
        <p:txBody>
          <a:bodyPr/>
          <a:p>
            <a:r>
              <a:rPr lang="hr-HR" altLang="en-US"/>
              <a:t>Drugotnost</a:t>
            </a:r>
            <a:endParaRPr lang="hr-H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3505"/>
            <a:ext cx="10972800" cy="4953000"/>
          </a:xfrm>
        </p:spPr>
        <p:txBody>
          <a:bodyPr/>
          <a:p>
            <a:r>
              <a:rPr lang="hr-HR" altLang="en-US"/>
              <a:t>prikaz suprotnosti dva svijeta - suprotstavljene vrijednosti i kolektivni likovi</a:t>
            </a:r>
            <a:endParaRPr lang="hr-HR" altLang="en-US"/>
          </a:p>
          <a:p>
            <a:r>
              <a:rPr lang="hr-HR" altLang="en-US"/>
              <a:t>različiti vrijednosni sustavi, različiti civilizacijski sustavi, različite vjere</a:t>
            </a:r>
            <a:endParaRPr lang="hr-HR" altLang="en-US"/>
          </a:p>
          <a:p>
            <a:r>
              <a:rPr lang="hr-HR" altLang="en-US"/>
              <a:t>Hrvati moralno superiorni svojim neprijateljima</a:t>
            </a:r>
            <a:endParaRPr lang="hr-HR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1671" y="782003"/>
            <a:ext cx="10515600" cy="2852737"/>
          </a:xfrm>
        </p:spPr>
        <p:txBody>
          <a:bodyPr/>
          <a:p>
            <a:pPr algn="ctr"/>
            <a:r>
              <a:rPr lang="hr-HR" altLang="en-US"/>
              <a:t>Recepcija</a:t>
            </a:r>
            <a:endParaRPr lang="hr-H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  <p:pic>
        <p:nvPicPr>
          <p:cNvPr id="4" name="Picture 3" descr="tablica oper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370" y="1034415"/>
            <a:ext cx="11605895" cy="47891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5571</Words>
  <Application>WPS Presentation</Application>
  <PresentationFormat>宽屏</PresentationFormat>
  <Paragraphs>140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7" baseType="lpstr">
      <vt:lpstr>Arial</vt:lpstr>
      <vt:lpstr>SimSun</vt:lpstr>
      <vt:lpstr>Wingdings</vt:lpstr>
      <vt:lpstr>Droid Sans Fallback</vt:lpstr>
      <vt:lpstr>Times New Roman</vt:lpstr>
      <vt:lpstr>Microsoft YaHei</vt:lpstr>
      <vt:lpstr>Arial Unicode MS</vt:lpstr>
      <vt:lpstr>SimSun</vt:lpstr>
      <vt:lpstr>OpenSymbol</vt:lpstr>
      <vt:lpstr>Blue Waves</vt:lpstr>
      <vt:lpstr>Hrvatske nacionalno-povijesne opere u 19. i 20. stoljeću</vt:lpstr>
      <vt:lpstr>Kazalište u 19. stoljeću</vt:lpstr>
      <vt:lpstr>PowerPoint 演示文稿</vt:lpstr>
      <vt:lpstr>Junak</vt:lpstr>
      <vt:lpstr>Neprijatelj</vt:lpstr>
      <vt:lpstr>Ženski likovi</vt:lpstr>
      <vt:lpstr>Drugotnost</vt:lpstr>
      <vt:lpstr>Recepcija</vt:lpstr>
      <vt:lpstr>PowerPoint 演示文稿</vt:lpstr>
      <vt:lpstr>Habsburška Monarhija</vt:lpstr>
      <vt:lpstr>Kraljevina Jugoslavija</vt:lpstr>
      <vt:lpstr>NDH</vt:lpstr>
      <vt:lpstr>FNRJ / SFRJ</vt:lpstr>
      <vt:lpstr>PowerPoint 演示文稿</vt:lpstr>
      <vt:lpstr>Republika Hrvatska</vt:lpstr>
      <vt:lpstr>Zaključak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10</cp:revision>
  <dcterms:created xsi:type="dcterms:W3CDTF">2022-10-23T22:15:01Z</dcterms:created>
  <dcterms:modified xsi:type="dcterms:W3CDTF">2022-10-23T22:15:01Z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1033-11.1.0.10976</vt:lpwstr>
  </property>
</Properties>
</file>