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5" r:id="rId2"/>
    <p:sldId id="259" r:id="rId3"/>
    <p:sldId id="271" r:id="rId4"/>
    <p:sldId id="261" r:id="rId5"/>
    <p:sldId id="267" r:id="rId6"/>
    <p:sldId id="266" r:id="rId7"/>
    <p:sldId id="270" r:id="rId8"/>
    <p:sldId id="272" r:id="rId9"/>
    <p:sldId id="257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17" autoAdjust="0"/>
    <p:restoredTop sz="91617" autoAdjust="0"/>
  </p:normalViewPr>
  <p:slideViewPr>
    <p:cSldViewPr snapToGrid="0">
      <p:cViewPr varScale="1">
        <p:scale>
          <a:sx n="99" d="100"/>
          <a:sy n="99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38:00.177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0 596,'406'-16,"76"4,-12 3,-81-22,187-11,-423 33,831-29,-92 15,-577 1,576-60,582-80,-770 136,-63 5,563-71,-1037 81,292 18,152 69,-320-34,-84-14,328 4,189-19,352 0,-660-16,-404 3,860 36,-648-23,-80-9,-109 1,-1 1,1 0,42 17,31 5,-4-13,1-2,111-2,-111-7,0 3,116 23,281 95,-455-111,12 3,-2 2,0 3,103 54,133 75,-197-106,10 6,151 76,-230-112,-1 1,0 1,-1 1,38 39,72 95,-19-19,105 108,-193-213,-3 1,0 2,-2 0,-2 1,-1 0,-1 2,-2 1,-2 0,-2 0,11 48,7 53,-7 2,-5 1,-4 140,-12-199,13 90,-2-70,2 25,7 0,42 138,-21-107,34 249,-69-350,43 262,-39-229,-3 0,-7 141,-4-126,0-76,-2-1,-1 1,-1-1,-1 1,-20 43,-14 54,-2 144,1-10,-26 3,29-120,-21 148,15 23,-26 212,64-419,4-1,6 1,31 192,-21-173,-5 233,-10-216,-5 6,-28 148,-7 139,42-203,-15 404,5-514,6-1,23 214,-15-294,-1 0,-3 0,-2 0,-9 56,-47 156,11-61,27-92,-62 179,65-237,2 0,2 0,2 1,2 0,2 1,-2 74,7-78,-1-1,-2 0,-2 0,-1 0,-2-1,-2 0,-23 47,20-56,-1-1,-1-1,-2-1,0 0,-40 37,-127 96,140-122,-2-2,-1-1,-1-2,-2-3,-1-2,-73 26,-233 85,156-57,94-41,-184 43,239-71,-1-2,1-2,-63 0,79-5,-57 9,-28 1,66-7,0 1,-106 27,21-3,40-12,46-5,0-3,-1-4,-64 3,95-8,-1 1,-36 8,-36 2,82-11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0:43.96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0:47.44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0:49.54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0:50.38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1:27.07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1:58.18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1:59.11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11 0,'-4'0,"-2"0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2:08.091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2:09.52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2:10.52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38:06.115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10167 1767,'-135'-6,"-141"-24,163 15,21 8,-128 7,89 2,100 1,0 1,0 2,0 0,1 2,0 2,1 1,-38 19,-66 22,75-36,0-1,-1-3,0-3,-1-2,-89-2,-61 8,154-7,-1-2,-1-3,-86-8,61-2,-102 4,15 0,75-8,65 7,-53-2,21 7,1 3,0 3,1 3,-73 18,84-13,-1-2,0-2,-91 3,86-12,-40 1,-172-20,261 18,-89-14,1-4,-113-38,133 32,-149-27,128 31,-93-35,-57-14,-278-30,484 95,-1 1,1 2,-50 4,-60-3,140-2,1 1,-1-1,1-1,0 1,0-1,0-1,0 0,1 0,0 0,0-1,0 0,-10-12,-12-8,-106-105,18 15,103 103,-9-8,-1 0,-1 1,0 2,-52-28,16 21,46 20,1 0,0-1,1 0,-1-1,1 0,0-1,1-1,0 0,0 0,1-2,-12-13,-136-217,127 202,-1 1,-47-38,8 6,29 32,-1 2,-78-51,109 80,1 0,-1 0,1 2,-2-1,1 2,-26-6,0 3,-44-1,56 6,-70-10,57 6,-57-2,4 3,0-3,-152-35,157 20,-34-6,-135-26,206 43,40 9,-1-1,0 2,0-1,0 2,0 0,-1 0,1 1,0 0,0 1,0 1,-14 3,-61 21,-1-4,0-3,-2-5,-178 6,160-18,-86-5,150-7,26 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2:11.26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2:13.40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38:11.83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5994 5557,'-10'0,"-12"1,0-1,0-1,0 0,0-2,0 0,0-2,0 0,-34-15,44 15,-1 1,0 0,0 1,-1 0,1 1,-22-1,-88 5,46 1,-106-5,-165 5,148 24,133-15,-128 5,-43-4,9 1,60-15,0-6,-195-35,-208-33,444 61,-232-16,285 30,5 1,-1-3,-105-17,68-3,-193-67,244 66,1-1,1-4,2-1,-97-72,-176-168,280 224,-44-57,66 73,-11-10,23 28,1-1,1-1,0 0,-16-27,-89-214,5 9,90 199,2-1,-22-95,24 81,-26-67,24 88,3 0,1-2,2 0,1 0,3-1,1 0,-1-69,9-302,0 394,2-1,8-37,-6 36,-1 0,1-27,-6-67,2-45,12 87,-8 53,-1 0,1-28,-5-94,-1 68,13-122,0 73,-7-189,-5 198,-2 88,0 0,-9-34,6 32,-4-48,8-374,3 216,-2 223,1 1,1-1,0 1,1-1,0 1,1 0,0 0,1 0,9-17,0 6,0 1,1 1,25-27,-22 29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38:23.06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31 6057,'1'-4,"0"0,1 0,0 0,0 0,0 1,0-2,3-1,4-10,-2-2,-1 1,0-1,-2-1,-1 0,0 1,-2-1,-2-29,1 21,1 1,9-48,0 13,-2 1,-4 0,-7-84,0 32,21-170,-10 214,-3-1,-8-103,-4 119,-27-84,19 86,-10-84,11 49,-1-17,1-5,-1-12,14-768,3 427,1 413,2 0,15-54,-9 56,-3-2,2-58,-11 59,0 4,1-2,3 2,2-1,17-63,27-105,-43 156,-5-104,-3 72,0 62,-1 1,-2 0,-14-42,11 41,1 1,2-2,-3-34,6 2,3-1,18-103,9 13,-20 122,1 1,21-42,-12 32,-10 20,1 0,0 0,13-16,19-26,-32 44,1-2,1 3,1 0,16-17,14-14,-36 37,0 1,0 0,1 0,0 0,1 1,0 0,0 0,0 0,1 1,11-5,-8 5,19-8,1 1,46-11,-67 20,1 1,0 1,0-1,0 2,0-1,0 1,0 1,-1 0,1 0,21 5,-12-1,-2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38:25.05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0:29.25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0:31.55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0:41.194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6-21T10:40:41.85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0AB76-0530-4971-8081-8B8ED689BEE1}" type="datetimeFigureOut">
              <a:rPr lang="hr-HR" smtClean="0"/>
              <a:t>30.06.21.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98080-A427-4E65-A9D2-C95D541A2B2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340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ADCE1-8C62-43E6-BE93-B09E17CB348A}" type="datetime1">
              <a:rPr lang="hr-HR" smtClean="0"/>
              <a:t>30.06.21.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731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2B5D-00AA-4448-A718-5737E1A1E672}" type="datetime1">
              <a:rPr lang="hr-HR" smtClean="0"/>
              <a:t>30.06.21.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856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09EA-C99C-4136-B413-C29747BED4FC}" type="datetime1">
              <a:rPr lang="hr-HR" smtClean="0"/>
              <a:t>30.06.21.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283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5BFA-99FF-47DA-A0C2-A642155DFC14}" type="datetime1">
              <a:rPr lang="hr-HR" smtClean="0"/>
              <a:t>30.06.21.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045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2042-2465-48E6-9ACC-708318F83A7C}" type="datetime1">
              <a:rPr lang="hr-HR" smtClean="0"/>
              <a:t>30.06.21.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647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6E57-501F-41E2-8E08-B3C2176F82FE}" type="datetime1">
              <a:rPr lang="hr-HR" smtClean="0"/>
              <a:t>30.06.21.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6499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D8D13-D397-455D-9AD4-295587C90FC9}" type="datetime1">
              <a:rPr lang="hr-HR" smtClean="0"/>
              <a:t>30.06.21.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447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00A4-185D-4195-A037-F1995447F02A}" type="datetime1">
              <a:rPr lang="hr-HR" smtClean="0"/>
              <a:t>30.06.21.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623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BC3B-EAC1-4C30-83F9-B9CF6E4EA44F}" type="datetime1">
              <a:rPr lang="hr-HR" smtClean="0"/>
              <a:t>30.06.21.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730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DB0A-0714-493C-9E03-8C25571B72FF}" type="datetime1">
              <a:rPr lang="hr-HR" smtClean="0"/>
              <a:t>30.06.21.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899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13E3A-72C4-4A90-B8A6-DFBFED7DEC3C}" type="datetime1">
              <a:rPr lang="hr-HR" smtClean="0"/>
              <a:t>30.06.21.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473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081F-DFBD-42BD-B6F2-8602BFB3E7FF}" type="datetime1">
              <a:rPr lang="hr-HR" smtClean="0"/>
              <a:t>30.06.21.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1F4A3-34F5-4AEF-BC73-950431D5FD2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494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8.png"/><Relationship Id="rId18" Type="http://schemas.openxmlformats.org/officeDocument/2006/relationships/customXml" Target="../ink/ink10.xml"/><Relationship Id="rId3" Type="http://schemas.openxmlformats.org/officeDocument/2006/relationships/image" Target="../media/image3.jpg"/><Relationship Id="rId21" Type="http://schemas.openxmlformats.org/officeDocument/2006/relationships/customXml" Target="../ink/ink13.xml"/><Relationship Id="rId7" Type="http://schemas.openxmlformats.org/officeDocument/2006/relationships/image" Target="../media/image5.png"/><Relationship Id="rId12" Type="http://schemas.openxmlformats.org/officeDocument/2006/relationships/customXml" Target="../ink/ink5.xml"/><Relationship Id="rId17" Type="http://schemas.openxmlformats.org/officeDocument/2006/relationships/customXml" Target="../ink/ink9.xml"/><Relationship Id="rId2" Type="http://schemas.openxmlformats.org/officeDocument/2006/relationships/image" Target="../media/image2.jpeg"/><Relationship Id="rId16" Type="http://schemas.openxmlformats.org/officeDocument/2006/relationships/customXml" Target="../ink/ink8.xml"/><Relationship Id="rId20" Type="http://schemas.openxmlformats.org/officeDocument/2006/relationships/customXml" Target="../ink/ink12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customXml" Target="../ink/ink7.xml"/><Relationship Id="rId10" Type="http://schemas.openxmlformats.org/officeDocument/2006/relationships/customXml" Target="../ink/ink4.xml"/><Relationship Id="rId19" Type="http://schemas.openxmlformats.org/officeDocument/2006/relationships/customXml" Target="../ink/ink11.xml"/><Relationship Id="rId4" Type="http://schemas.openxmlformats.org/officeDocument/2006/relationships/customXml" Target="../ink/ink1.xml"/><Relationship Id="rId9" Type="http://schemas.openxmlformats.org/officeDocument/2006/relationships/image" Target="../media/image6.png"/><Relationship Id="rId14" Type="http://schemas.openxmlformats.org/officeDocument/2006/relationships/customXml" Target="../ink/ink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.xml"/><Relationship Id="rId3" Type="http://schemas.openxmlformats.org/officeDocument/2006/relationships/image" Target="../media/image8.png"/><Relationship Id="rId7" Type="http://schemas.openxmlformats.org/officeDocument/2006/relationships/customXml" Target="../ink/ink18.xml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7.xml"/><Relationship Id="rId5" Type="http://schemas.openxmlformats.org/officeDocument/2006/relationships/image" Target="../media/image9.png"/><Relationship Id="rId10" Type="http://schemas.openxmlformats.org/officeDocument/2006/relationships/customXml" Target="../ink/ink21.xml"/><Relationship Id="rId4" Type="http://schemas.openxmlformats.org/officeDocument/2006/relationships/customXml" Target="../ink/ink16.xml"/><Relationship Id="rId9" Type="http://schemas.openxmlformats.org/officeDocument/2006/relationships/customXml" Target="../ink/ink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3">
            <a:extLst>
              <a:ext uri="{FF2B5EF4-FFF2-40B4-BE49-F238E27FC236}">
                <a16:creationId xmlns:a16="http://schemas.microsoft.com/office/drawing/2014/main" id="{C277FD82-A969-407D-B71B-7CA6AFD922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69" y="370999"/>
            <a:ext cx="899043" cy="87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CC34C95-008B-4C7B-AA06-5A47FE23BFE9}"/>
              </a:ext>
            </a:extLst>
          </p:cNvPr>
          <p:cNvSpPr txBox="1"/>
          <p:nvPr/>
        </p:nvSpPr>
        <p:spPr>
          <a:xfrm>
            <a:off x="1917510" y="599269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3975" algn="ctr"/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ZNANSTVENO VIJEĆE ZA NAFTNOPLINSKO GOSPODARSTVO I ENERGETIKU HAZU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715A21-0D17-46E9-85F4-DB555AC8AC4B}"/>
              </a:ext>
            </a:extLst>
          </p:cNvPr>
          <p:cNvSpPr txBox="1"/>
          <p:nvPr/>
        </p:nvSpPr>
        <p:spPr>
          <a:xfrm>
            <a:off x="765981" y="1262968"/>
            <a:ext cx="7395379" cy="886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Kako u Republici Hrvatskoj koristiti Pravedni tranzicijski fond</a:t>
            </a:r>
          </a:p>
          <a:p>
            <a:pPr algn="ctr">
              <a:lnSpc>
                <a:spcPct val="150000"/>
              </a:lnSpc>
            </a:pP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Okrugli stol – </a:t>
            </a:r>
            <a:r>
              <a:rPr lang="hr-HR" sz="12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webinar</a:t>
            </a:r>
            <a:endParaRPr lang="hr-HR" sz="1200" b="1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01. srpnja, 2021.</a:t>
            </a:r>
            <a:endParaRPr lang="hr-HR" sz="1200" b="1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523300-B2A5-45CF-8D4D-71564C0C83DA}"/>
              </a:ext>
            </a:extLst>
          </p:cNvPr>
          <p:cNvSpPr txBox="1"/>
          <p:nvPr/>
        </p:nvSpPr>
        <p:spPr>
          <a:xfrm>
            <a:off x="1297390" y="3038380"/>
            <a:ext cx="6746969" cy="1335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Dr. sc. Marijan Andrašec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Prijedlog provedbe projekata na osnovu situacije na predloženim lokacijama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815EF3-B163-4E68-9B95-B49DCB99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z="1400" b="1" smtClean="0">
                <a:latin typeface="Verdana" panose="020B0604030504040204" pitchFamily="34" charset="0"/>
                <a:ea typeface="Verdana" panose="020B0604030504040204" pitchFamily="34" charset="0"/>
              </a:rPr>
              <a:t>1</a:t>
            </a:fld>
            <a:endParaRPr lang="hr-HR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395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DD2E0A3-BF9D-4CFA-B87C-30698384A815}"/>
              </a:ext>
            </a:extLst>
          </p:cNvPr>
          <p:cNvSpPr txBox="1"/>
          <p:nvPr/>
        </p:nvSpPr>
        <p:spPr>
          <a:xfrm>
            <a:off x="890337" y="422840"/>
            <a:ext cx="7363326" cy="5855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0" lang="hr-H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Zaključno</a:t>
            </a:r>
          </a:p>
          <a:p>
            <a:pPr algn="ctr">
              <a:lnSpc>
                <a:spcPct val="150000"/>
              </a:lnSpc>
              <a:defRPr/>
            </a:pPr>
            <a:endParaRPr kumimoji="0" lang="hr-HR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228600" indent="-228600">
              <a:spcAft>
                <a:spcPts val="800"/>
              </a:spcAft>
              <a:buFont typeface="Wingdings" panose="05000000000000000000" pitchFamily="2" charset="2"/>
              <a:buChar char="q"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U Sjevernoj Hrvatskoj će neko rješavanje biti moguće ako se povežu projekti: </a:t>
            </a:r>
            <a:b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</a:b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Tvornica gnojiva Kutina, Željezara Sisak, TE-TO Sisak i INA Rafinerija Sisak</a:t>
            </a:r>
            <a:r>
              <a:rPr lang="hr-H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lang="hr-H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z potporu INA d.d.. Bez toga je djelomično rješiva samo Kutina.</a:t>
            </a:r>
          </a:p>
          <a:p>
            <a:pPr marL="228600" marR="0" lvl="0" indent="-228600" algn="l" defTabSz="4572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Projekt koji bi unaprijedio energetsku situaciju u Hrvatskoj i doprinesao gospodarstvu, je pokretanje velikog broja solarnih sustava za male i srednje tvrtke, za domaćinstva i pokretanje nekoliko velikih solarnih elektrana, te </a:t>
            </a:r>
            <a:r>
              <a:rPr lang="hr-H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</a:t>
            </a: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radnja vjetroelektrana u skladu s potrebama stabilnosti sustava. Provedbom tog projekta postiglo bi se:</a:t>
            </a:r>
          </a:p>
          <a:p>
            <a:pPr marL="540000" lvl="1" indent="-17145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dobila bi se velika količina zelene električne energije uz efekt na emisiju CO2</a:t>
            </a:r>
          </a:p>
          <a:p>
            <a:pPr marL="540000" lvl="1" indent="-171450"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omogućilo bi se brži prijelaz na </a:t>
            </a:r>
            <a:r>
              <a:rPr kumimoji="0" lang="hr-HR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elektrovozila</a:t>
            </a: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(infrastruktura je prisutna)</a:t>
            </a:r>
          </a:p>
          <a:p>
            <a:pPr marL="540000" lvl="1" indent="-171450">
              <a:spcAft>
                <a:spcPts val="800"/>
              </a:spcAft>
              <a:buFont typeface="Wingdings" panose="05000000000000000000" pitchFamily="2" charset="2"/>
              <a:buChar char="ü"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iskoristio bi se investicijski potencijal stanovništva.</a:t>
            </a:r>
          </a:p>
          <a:p>
            <a:pPr marL="230400" indent="-228600">
              <a:spcAft>
                <a:spcPts val="800"/>
              </a:spcAft>
              <a:buFont typeface="Wingdings" panose="05000000000000000000" pitchFamily="2" charset="2"/>
              <a:buChar char="q"/>
              <a:defRPr/>
            </a:pPr>
            <a:r>
              <a:rPr lang="hr-H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Sve aktivnosti i projekti unutar tranzicijskog perioda moraju biti dio ukupne slike kojoj se teži: povezivanje H2-sustava i CCUS-sustava u svrhu stvaranja </a:t>
            </a:r>
            <a:r>
              <a:rPr lang="hr-HR" sz="1200" b="1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dekarboniziranog</a:t>
            </a:r>
            <a:r>
              <a:rPr lang="hr-H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gospodarstva.</a:t>
            </a:r>
          </a:p>
          <a:p>
            <a:pPr marL="230400" indent="-228600">
              <a:spcAft>
                <a:spcPts val="800"/>
              </a:spcAft>
              <a:buFont typeface="Wingdings" panose="05000000000000000000" pitchFamily="2" charset="2"/>
              <a:buChar char="q"/>
              <a:defRPr/>
            </a:pPr>
            <a:r>
              <a:rPr lang="hr-H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Potrebno je prije svega postaviti kriterije za sagledavanje i ocjenu projekata i situacije, uzimajući u obzir:</a:t>
            </a:r>
          </a:p>
          <a:p>
            <a:pPr marL="687600" lvl="1" indent="-228600">
              <a:spcAft>
                <a:spcPts val="400"/>
              </a:spcAft>
              <a:buFont typeface="Wingdings" panose="05000000000000000000" pitchFamily="2" charset="2"/>
              <a:buChar char="ü"/>
              <a:defRPr/>
            </a:pPr>
            <a:r>
              <a:rPr lang="hr-H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tehničke elemente</a:t>
            </a:r>
          </a:p>
          <a:p>
            <a:pPr marL="687600" lvl="1" indent="-228600">
              <a:spcAft>
                <a:spcPts val="400"/>
              </a:spcAft>
              <a:buFont typeface="Wingdings" panose="05000000000000000000" pitchFamily="2" charset="2"/>
              <a:buChar char="ü"/>
              <a:defRPr/>
            </a:pPr>
            <a:r>
              <a:rPr lang="hr-H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makroekonomske  elemente</a:t>
            </a:r>
          </a:p>
          <a:p>
            <a:pPr marL="687600" lvl="1" indent="-228600">
              <a:spcAft>
                <a:spcPts val="400"/>
              </a:spcAft>
              <a:buFont typeface="Wingdings" panose="05000000000000000000" pitchFamily="2" charset="2"/>
              <a:buChar char="ü"/>
              <a:defRPr/>
            </a:pPr>
            <a:r>
              <a:rPr lang="hr-H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pravne elemente</a:t>
            </a:r>
          </a:p>
          <a:p>
            <a:pPr marL="687600" lvl="1" indent="-228600">
              <a:spcAft>
                <a:spcPts val="400"/>
              </a:spcAft>
              <a:buFont typeface="Wingdings" panose="05000000000000000000" pitchFamily="2" charset="2"/>
              <a:buChar char="ü"/>
              <a:defRPr/>
            </a:pPr>
            <a:r>
              <a:rPr lang="hr-H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socijalne elemente</a:t>
            </a:r>
          </a:p>
          <a:p>
            <a:pPr marL="687600" lvl="1" indent="-228600">
              <a:spcAft>
                <a:spcPts val="400"/>
              </a:spcAft>
              <a:buFont typeface="Wingdings" panose="05000000000000000000" pitchFamily="2" charset="2"/>
              <a:buChar char="ü"/>
              <a:defRPr/>
            </a:pPr>
            <a:r>
              <a:rPr lang="hr-HR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političke elemente.</a:t>
            </a:r>
            <a:endParaRPr lang="hr-HR" sz="14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lvl="0" algn="ctr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lang="hr-HR" sz="14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Hvala na pažnji!</a:t>
            </a:r>
            <a:endParaRPr kumimoji="0" lang="hr-HR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3142A6-995F-4335-B0E9-C1DC1E0F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z="1400" b="1" smtClean="0">
                <a:latin typeface="Verdana" panose="020B0604030504040204" pitchFamily="34" charset="0"/>
                <a:ea typeface="Verdana" panose="020B0604030504040204" pitchFamily="34" charset="0"/>
              </a:rPr>
              <a:t>10</a:t>
            </a:fld>
            <a:endParaRPr lang="hr-HR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84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BC4048-C284-483E-A245-E64C14ABAA2E}"/>
              </a:ext>
            </a:extLst>
          </p:cNvPr>
          <p:cNvSpPr txBox="1"/>
          <p:nvPr/>
        </p:nvSpPr>
        <p:spPr>
          <a:xfrm>
            <a:off x="848738" y="1048201"/>
            <a:ext cx="7446524" cy="4971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ts val="1600"/>
              </a:lnSpc>
              <a:spcAft>
                <a:spcPts val="600"/>
              </a:spcAft>
            </a:pPr>
            <a:r>
              <a:rPr lang="hr-HR" sz="16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Polazišta za promišljanje</a:t>
            </a:r>
          </a:p>
          <a:p>
            <a:pPr marL="360000" indent="-216000" defTabSz="288000">
              <a:lnSpc>
                <a:spcPts val="16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Preliminarnom analizom Europska komisija je, temeljem lokalnih intenziteta emisija stakleničkih plinova, ustanovila kritične regije za sve zemlje članice EU. Tom su analizom u Republici Hrvatskoj identificirana područja najintenzivnije emisije stakleničkih plinova i naznačene su kritične lokacije, te procesna postrojenja na koje se emisija odnosi. </a:t>
            </a:r>
            <a:r>
              <a:rPr lang="da-DK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Od Hrvatske se očekuje da riješi te kritične lokacije/objekte.</a:t>
            </a:r>
            <a:endParaRPr lang="hr-HR" sz="1200" b="1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0000" indent="-216000" defTabSz="288000">
              <a:lnSpc>
                <a:spcPts val="16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Nekadašnje promjene i unapređenja u području „energetike“ oslanjale su se prvenstveno na tehnička znanja s osloncem na fiziku (elektrotehnika, inženjerstvo, termodinamika, materijali, goriva) uz jaku podjelu na „elektroenergetiku” i „</a:t>
            </a:r>
            <a:r>
              <a:rPr lang="hr-HR" sz="12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gorivaštvo</a:t>
            </a: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”. Nove promjene uključuju i i druge principe i discipline (kemija, kemijsko inženjerstvo, biologija, biotehničko inženjerstvo, IT-tehnologije i sustavski pristup). </a:t>
            </a:r>
            <a:b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Sva nova rješenja su interdisciplinarna i sustavska.</a:t>
            </a:r>
          </a:p>
          <a:p>
            <a:pPr marL="360000" indent="-216000" defTabSz="288000">
              <a:lnSpc>
                <a:spcPts val="16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„</a:t>
            </a:r>
            <a:r>
              <a:rPr lang="hr-HR" sz="1200" b="1" dirty="0" err="1">
                <a:latin typeface="Verdana" panose="020B0604030504040204" pitchFamily="34" charset="0"/>
                <a:ea typeface="Verdana" panose="020B0604030504040204" pitchFamily="34" charset="0"/>
              </a:rPr>
              <a:t>Dekarbonizacija</a:t>
            </a: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” za Hrvatsku ne smije biti samo „zadovoljavanje zahtjeva EU“, nego ulazak u tranzicijski period stvaranja novog gospodarstva uz osnovne objektivne okolnosti:</a:t>
            </a:r>
          </a:p>
          <a:p>
            <a:pPr marL="720000" lvl="4" indent="-216000" defTabSz="288000">
              <a:lnSpc>
                <a:spcPts val="16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p</a:t>
            </a: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ostojeća energetska/elektroenergetska situacija RH </a:t>
            </a:r>
          </a:p>
          <a:p>
            <a:pPr marL="720000" lvl="4" indent="-216000" defTabSz="288000">
              <a:lnSpc>
                <a:spcPts val="16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postojeći prirodni, tehnološki i kadrovski resursi u RH</a:t>
            </a:r>
          </a:p>
          <a:p>
            <a:pPr marL="720000" lvl="4" indent="-216000" defTabSz="288000">
              <a:lnSpc>
                <a:spcPts val="16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razina razvijenosti tehnologija i tržišta u okruženju, te dinamika njihovog „sazrijevanja”.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7372A3-A3ED-43E9-9E54-0742EF83F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z="1400" b="1" smtClean="0">
                <a:latin typeface="Verdana" panose="020B0604030504040204" pitchFamily="34" charset="0"/>
                <a:ea typeface="Verdana" panose="020B0604030504040204" pitchFamily="34" charset="0"/>
              </a:rPr>
              <a:t>2</a:t>
            </a:fld>
            <a:endParaRPr lang="hr-HR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110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, line chart&#10;&#10;Description automatically generated">
            <a:extLst>
              <a:ext uri="{FF2B5EF4-FFF2-40B4-BE49-F238E27FC236}">
                <a16:creationId xmlns:a16="http://schemas.microsoft.com/office/drawing/2014/main" id="{65542E45-E0C7-461C-8EB1-3B82DDC92D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635" y="1676691"/>
            <a:ext cx="2372689" cy="1394031"/>
          </a:xfrm>
          <a:prstGeom prst="rect">
            <a:avLst/>
          </a:prstGeom>
        </p:spPr>
      </p:pic>
      <p:pic>
        <p:nvPicPr>
          <p:cNvPr id="3" name="Picture 2" descr="Chart, bar chart&#10;&#10;Description automatically generated">
            <a:extLst>
              <a:ext uri="{FF2B5EF4-FFF2-40B4-BE49-F238E27FC236}">
                <a16:creationId xmlns:a16="http://schemas.microsoft.com/office/drawing/2014/main" id="{9A48A458-45EF-4910-828A-0242015B9B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635" y="3478145"/>
            <a:ext cx="2374021" cy="1570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2112454-91F1-497F-A356-E790FBE8EE01}"/>
              </a:ext>
            </a:extLst>
          </p:cNvPr>
          <p:cNvSpPr txBox="1"/>
          <p:nvPr/>
        </p:nvSpPr>
        <p:spPr>
          <a:xfrm>
            <a:off x="4056187" y="1388074"/>
            <a:ext cx="3038610" cy="4408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Glavne „</a:t>
            </a:r>
            <a:r>
              <a:rPr kumimoji="0" lang="hr-HR" sz="7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podtehnologije</a:t>
            </a: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i znanja identificirani u lancu za ekstrakciju, korištenje i skladištenje ugljikovog dioksida - CO2   (CCUS-sustav)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Ekstrakcija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apsorpcija 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adsorpcija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membranska tehnologija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povrat pri visokim temperaturama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hibridni pristupi</a:t>
            </a:r>
          </a:p>
          <a:p>
            <a:pPr marL="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Korištenje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unapređenje komercijalnih procesa (npr. urea)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korištenje CO2 bez pretvorbe (EOR, EGR, ECBM) **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korištenje CO2 bez pretvorbe (kao otapalo): </a:t>
            </a:r>
            <a:r>
              <a:rPr kumimoji="0" lang="hr-HR" sz="7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superkritični</a:t>
            </a: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CO2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kemikalije i polimerni materijali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goriva: alkoholi, ugljikovodici i derivati, nosači vodika </a:t>
            </a:r>
            <a:b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(npr. metanol, mravlja kiselina)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mineralizacija</a:t>
            </a:r>
          </a:p>
          <a:p>
            <a:pPr marL="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Skladištenje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injektiranje u geološka nalazišta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definiranje i karakterizacija podzemnog skladišta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migracija CO2 i napredni postupci upravljanja skladištem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nadzor: curenje CO2, dugoročno ponašanje CO2, sigurnost, troškovi i smanjenje rizika</a:t>
            </a:r>
          </a:p>
          <a:p>
            <a:pPr marL="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Prijevoz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kompresija CO2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brodski prijevoz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cjevovodni transport i dizajn mreže</a:t>
            </a:r>
          </a:p>
          <a:p>
            <a:pPr marL="342900" marR="0" lvl="0" indent="-180000" algn="l" defTabSz="28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sigurnosni aspekti prijevoza.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 CCUS 	prikupljanje, korištenje i skladištenje ugljika</a:t>
            </a:r>
          </a:p>
          <a:p>
            <a:pPr marL="0" marR="0" lvl="0" indent="4495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EOR	napredni postupak pridobivanje nafte</a:t>
            </a:r>
          </a:p>
          <a:p>
            <a:pPr marL="0" marR="0" lvl="0" indent="4495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EGR 	</a:t>
            </a:r>
            <a:r>
              <a:rPr kumimoji="0" lang="hr-HR" sz="7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recirkulacija</a:t>
            </a: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dimnih plinova</a:t>
            </a:r>
          </a:p>
          <a:p>
            <a:pPr marL="0" marR="0" lvl="0" indent="44958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ECBM 	napredni postupak pridobivanja metana iz ugljenog sloja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74B82E-D1AD-4770-80B9-AB05B73C51C0}"/>
              </a:ext>
            </a:extLst>
          </p:cNvPr>
          <p:cNvSpPr txBox="1"/>
          <p:nvPr/>
        </p:nvSpPr>
        <p:spPr>
          <a:xfrm>
            <a:off x="1202635" y="429599"/>
            <a:ext cx="6090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Verdana" panose="020B0604030504040204" pitchFamily="34" charset="0"/>
                <a:ea typeface="Verdana" panose="020B0604030504040204" pitchFamily="34" charset="0"/>
              </a:rPr>
              <a:t>Osnovni preduvjeti za ostvarenje „zelenog gospodarstva”</a:t>
            </a:r>
          </a:p>
          <a:p>
            <a:endParaRPr lang="hr-HR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hr-HR" sz="1400" dirty="0">
                <a:latin typeface="Verdana" panose="020B0604030504040204" pitchFamily="34" charset="0"/>
                <a:ea typeface="Verdana" panose="020B0604030504040204" pitchFamily="34" charset="0"/>
              </a:rPr>
              <a:t>(cjelovit pristup </a:t>
            </a:r>
            <a:r>
              <a:rPr lang="hr-HR" sz="1400" spc="-300" dirty="0">
                <a:latin typeface="Verdana" panose="020B0604030504040204" pitchFamily="34" charset="0"/>
                <a:ea typeface="Verdana" panose="020B0604030504040204" pitchFamily="34" charset="0"/>
              </a:rPr>
              <a:t>==&gt;</a:t>
            </a:r>
            <a:r>
              <a:rPr lang="hr-HR" sz="1400" dirty="0">
                <a:latin typeface="Verdana" panose="020B0604030504040204" pitchFamily="34" charset="0"/>
                <a:ea typeface="Verdana" panose="020B0604030504040204" pitchFamily="34" charset="0"/>
              </a:rPr>
              <a:t>  cjelovit sustav)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E59B5885-F053-43E8-8A05-898066247B93}"/>
                  </a:ext>
                </a:extLst>
              </p14:cNvPr>
              <p14:cNvContentPartPr/>
              <p14:nvPr/>
            </p14:nvContentPartPr>
            <p14:xfrm>
              <a:off x="1084132" y="1192242"/>
              <a:ext cx="6958080" cy="5030233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E59B5885-F053-43E8-8A05-898066247B9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75132" y="1183242"/>
                <a:ext cx="6975719" cy="50478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AE1489B-84A0-476F-BB88-0D08C17004CE}"/>
                  </a:ext>
                </a:extLst>
              </p14:cNvPr>
              <p14:cNvContentPartPr/>
              <p14:nvPr/>
            </p14:nvContentPartPr>
            <p14:xfrm>
              <a:off x="2849681" y="5587451"/>
              <a:ext cx="3660480" cy="7063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AE1489B-84A0-476F-BB88-0D08C17004C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40681" y="5578451"/>
                <a:ext cx="3678120" cy="72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E28D6EB7-28DD-4C1D-BAEF-AA9965E2BA63}"/>
                  </a:ext>
                </a:extLst>
              </p14:cNvPr>
              <p14:cNvContentPartPr/>
              <p14:nvPr/>
            </p14:nvContentPartPr>
            <p14:xfrm>
              <a:off x="723104" y="3625045"/>
              <a:ext cx="2157840" cy="201060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E28D6EB7-28DD-4C1D-BAEF-AA9965E2BA6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14104" y="3616047"/>
                <a:ext cx="2175480" cy="20282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69063D59-EB84-4975-899F-DF381AF84450}"/>
                  </a:ext>
                </a:extLst>
              </p14:cNvPr>
              <p14:cNvContentPartPr/>
              <p14:nvPr/>
            </p14:nvContentPartPr>
            <p14:xfrm>
              <a:off x="783892" y="1411754"/>
              <a:ext cx="300240" cy="2180705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69063D59-EB84-4975-899F-DF381AF8445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74892" y="1402755"/>
                <a:ext cx="317880" cy="21983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4B6C3CA-DFE9-4E2A-84CD-6E0CBC01B881}"/>
                  </a:ext>
                </a:extLst>
              </p14:cNvPr>
              <p14:cNvContentPartPr/>
              <p14:nvPr/>
            </p14:nvContentPartPr>
            <p14:xfrm>
              <a:off x="1430812" y="1192242"/>
              <a:ext cx="360" cy="3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4B6C3CA-DFE9-4E2A-84CD-6E0CBC01B88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422172" y="118324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425B4C1B-395E-4467-BC26-66A0736776DD}"/>
                  </a:ext>
                </a:extLst>
              </p14:cNvPr>
              <p14:cNvContentPartPr/>
              <p14:nvPr/>
            </p14:nvContentPartPr>
            <p14:xfrm>
              <a:off x="5575492" y="3070722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425B4C1B-395E-4467-BC26-66A0736776D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566492" y="306208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AF064B87-1C92-46ED-BEB8-5205912BDD81}"/>
                  </a:ext>
                </a:extLst>
              </p14:cNvPr>
              <p14:cNvContentPartPr/>
              <p14:nvPr/>
            </p14:nvContentPartPr>
            <p14:xfrm>
              <a:off x="5207572" y="1619562"/>
              <a:ext cx="3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AF064B87-1C92-46ED-BEB8-5205912BDD8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98932" y="161092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7668C82A-8F5B-4333-940B-72BA440EF374}"/>
                  </a:ext>
                </a:extLst>
              </p14:cNvPr>
              <p14:cNvContentPartPr/>
              <p14:nvPr/>
            </p14:nvContentPartPr>
            <p14:xfrm>
              <a:off x="4800052" y="178876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7668C82A-8F5B-4333-940B-72BA440EF37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791412" y="178012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BE1E7940-F5C8-4CEC-9B56-BE14727F21F0}"/>
                  </a:ext>
                </a:extLst>
              </p14:cNvPr>
              <p14:cNvContentPartPr/>
              <p14:nvPr/>
            </p14:nvContentPartPr>
            <p14:xfrm>
              <a:off x="5128372" y="1619562"/>
              <a:ext cx="360" cy="3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BE1E7940-F5C8-4CEC-9B56-BE14727F21F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19732" y="161092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66ABE53E-8946-4960-99C5-B6163448A2CF}"/>
                  </a:ext>
                </a:extLst>
              </p14:cNvPr>
              <p14:cNvContentPartPr/>
              <p14:nvPr/>
            </p14:nvContentPartPr>
            <p14:xfrm>
              <a:off x="5178052" y="1023042"/>
              <a:ext cx="360" cy="3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66ABE53E-8946-4960-99C5-B6163448A2C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169052" y="101440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E6433B2B-8B35-4983-AD65-BF69EF5C0058}"/>
                  </a:ext>
                </a:extLst>
              </p14:cNvPr>
              <p14:cNvContentPartPr/>
              <p14:nvPr/>
            </p14:nvContentPartPr>
            <p14:xfrm>
              <a:off x="3647332" y="2951562"/>
              <a:ext cx="360" cy="3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E6433B2B-8B35-4983-AD65-BF69EF5C0058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638332" y="294256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458A6D9C-2AFC-4A3F-9718-D929EB20E3ED}"/>
                  </a:ext>
                </a:extLst>
              </p14:cNvPr>
              <p14:cNvContentPartPr/>
              <p14:nvPr/>
            </p14:nvContentPartPr>
            <p14:xfrm>
              <a:off x="7682572" y="1480602"/>
              <a:ext cx="360" cy="36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458A6D9C-2AFC-4A3F-9718-D929EB20E3E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673572" y="147196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E85043EC-36ED-4C84-A6FD-2938254B1B81}"/>
                  </a:ext>
                </a:extLst>
              </p14:cNvPr>
              <p14:cNvContentPartPr/>
              <p14:nvPr/>
            </p14:nvContentPartPr>
            <p14:xfrm>
              <a:off x="6798052" y="1629642"/>
              <a:ext cx="3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E85043EC-36ED-4C84-A6FD-2938254B1B8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789412" y="1620642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D2560-CA49-4A9C-A8F4-579248E83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z="1400" b="1" smtClean="0">
                <a:latin typeface="Verdana" panose="020B0604030504040204" pitchFamily="34" charset="0"/>
                <a:ea typeface="Verdana" panose="020B0604030504040204" pitchFamily="34" charset="0"/>
              </a:rPr>
              <a:t>3</a:t>
            </a:fld>
            <a:endParaRPr lang="hr-HR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49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A62A58B4-14E0-42E8-9F8F-09AE813C68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794" y="1713132"/>
            <a:ext cx="6471380" cy="380214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605FC1-EA1E-4E02-8B28-72D95AB95FF2}"/>
              </a:ext>
            </a:extLst>
          </p:cNvPr>
          <p:cNvSpPr txBox="1"/>
          <p:nvPr/>
        </p:nvSpPr>
        <p:spPr>
          <a:xfrm>
            <a:off x="772331" y="840645"/>
            <a:ext cx="71511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dirty="0">
                <a:latin typeface="Verdana" panose="020B0604030504040204" pitchFamily="34" charset="0"/>
                <a:ea typeface="Verdana" panose="020B0604030504040204" pitchFamily="34" charset="0"/>
              </a:rPr>
              <a:t>Dinamika raspoloživosti „zelenog vodika” kao oslonca gospodarstvu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B6F53C-580E-4808-B795-478AC6DDF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z="1400" b="1" smtClean="0">
                <a:latin typeface="Verdana" panose="020B0604030504040204" pitchFamily="34" charset="0"/>
                <a:ea typeface="Verdana" panose="020B0604030504040204" pitchFamily="34" charset="0"/>
              </a:rPr>
              <a:t>4</a:t>
            </a:fld>
            <a:endParaRPr lang="hr-HR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636CE1C1-7979-402E-9426-E23E4E235D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717" y="1440543"/>
            <a:ext cx="6746149" cy="44633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F84E60-9CAE-49C2-872A-14BBD8BBE733}"/>
              </a:ext>
            </a:extLst>
          </p:cNvPr>
          <p:cNvSpPr txBox="1"/>
          <p:nvPr/>
        </p:nvSpPr>
        <p:spPr>
          <a:xfrm>
            <a:off x="1260118" y="758174"/>
            <a:ext cx="6432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Tehnološka zrelost i ekonomska efikasnost glavnih primjena vodika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E35EBF1-778B-4169-AA5E-9FDFCB1A27B6}"/>
                  </a:ext>
                </a:extLst>
              </p14:cNvPr>
              <p14:cNvContentPartPr/>
              <p14:nvPr/>
            </p14:nvContentPartPr>
            <p14:xfrm>
              <a:off x="8109892" y="1450722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E35EBF1-778B-4169-AA5E-9FDFCB1A27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01252" y="1441722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2CAFEF-27CF-4AAF-98C3-8F09D418A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z="1400" b="1" smtClean="0">
                <a:latin typeface="Verdana" panose="020B0604030504040204" pitchFamily="34" charset="0"/>
                <a:ea typeface="Verdana" panose="020B0604030504040204" pitchFamily="34" charset="0"/>
              </a:rPr>
              <a:t>5</a:t>
            </a:fld>
            <a:endParaRPr lang="hr-HR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11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4EB5CD-6744-43D7-80BC-D818E57A4E83}"/>
              </a:ext>
            </a:extLst>
          </p:cNvPr>
          <p:cNvSpPr txBox="1"/>
          <p:nvPr/>
        </p:nvSpPr>
        <p:spPr>
          <a:xfrm>
            <a:off x="1254167" y="390924"/>
            <a:ext cx="6493112" cy="5891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12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Glavne „</a:t>
            </a:r>
            <a:r>
              <a:rPr lang="hr-HR" sz="1200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podtehnologije</a:t>
            </a:r>
            <a:r>
              <a:rPr lang="hr-HR" sz="12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i znanja identificirani u lancu za ekstrakciju, korištenje i skladištenje ugljikovog dioksida - CO2   </a:t>
            </a: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(CCUS-sustav)</a:t>
            </a:r>
          </a:p>
          <a:p>
            <a:pPr algn="ctr"/>
            <a:endParaRPr lang="hr-HR" sz="12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180000" defTabSz="288000"/>
            <a:r>
              <a:rPr lang="hr-HR" sz="12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Ekstrakcija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apsorpcija 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adsorpcija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membranska tehnologija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povrat pri visokim temperaturama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hibridni pristupi</a:t>
            </a:r>
          </a:p>
          <a:p>
            <a:pPr indent="-180000" defTabSz="288000"/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Korištenje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unapređenje komercijalnih procesa (npr. urea)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korištenje CO2 bez pretvorbe (EOR, EGR, ECBM) **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korištenje CO2 bez pretvorbe (kao otapalo): </a:t>
            </a:r>
            <a:r>
              <a:rPr lang="hr-HR" sz="1100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superkritični</a:t>
            </a: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CO2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kemikalije i polimerni materijali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goriva: alkoholi, ugljikovodici i derivati, nosači vodika </a:t>
            </a:r>
            <a:b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(npr. metanol, mravlja kiselina)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mineralizacija</a:t>
            </a:r>
          </a:p>
          <a:p>
            <a:pPr indent="-180000" defTabSz="288000"/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Skladištenje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injektiranje u geološka nalazišta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definiranje i karakterizacija podzemnog skladišta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migracija CO2 i napredni postupci upravljanja skladištem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adzor: curenje CO2, dugoročno ponašanje CO2, sigurnost, troškovi i smanjenje rizika</a:t>
            </a:r>
          </a:p>
          <a:p>
            <a:pPr indent="-180000" defTabSz="288000"/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Prijevoz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kompresija CO2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brodski prijevoz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cjevovodni transport i dizajn mreže</a:t>
            </a:r>
          </a:p>
          <a:p>
            <a:pPr marL="342900" lvl="0" indent="-180000" defTabSz="288000">
              <a:buFont typeface="Wingdings" panose="05000000000000000000" pitchFamily="2" charset="2"/>
              <a:buChar char=""/>
            </a:pPr>
            <a:r>
              <a:rPr lang="hr-HR" sz="11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sigurnosni aspekti prijevoza.</a:t>
            </a:r>
          </a:p>
          <a:p>
            <a:pPr>
              <a:lnSpc>
                <a:spcPct val="107000"/>
              </a:lnSpc>
            </a:pPr>
            <a:r>
              <a:rPr lang="hr-HR" sz="12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228600"/>
            <a:r>
              <a:rPr lang="hr-HR" sz="1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 CCUS 	prikupljanje, korištenje i skladištenje ugljika</a:t>
            </a:r>
          </a:p>
          <a:p>
            <a:pPr indent="449580"/>
            <a:r>
              <a:rPr lang="hr-HR" sz="1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EOR	napredni postupak pridobivanje nafte</a:t>
            </a:r>
          </a:p>
          <a:p>
            <a:pPr indent="449580"/>
            <a:r>
              <a:rPr lang="hr-HR" sz="1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EGR 	</a:t>
            </a:r>
            <a:r>
              <a:rPr lang="hr-HR" sz="1000" b="1" dirty="0" err="1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recirkulacija</a:t>
            </a:r>
            <a:r>
              <a:rPr lang="hr-HR" sz="1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dimnih plinova</a:t>
            </a:r>
          </a:p>
          <a:p>
            <a:pPr indent="449580"/>
            <a:r>
              <a:rPr lang="hr-HR" sz="1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ECBM 	napredni postupak pridobivanja metana </a:t>
            </a:r>
            <a:r>
              <a:rPr lang="hr-HR" sz="1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</a:t>
            </a:r>
            <a:r>
              <a:rPr lang="hr-HR" sz="10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ugljenog sloja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198363-07C7-4489-9D76-6D48CF762244}"/>
              </a:ext>
            </a:extLst>
          </p:cNvPr>
          <p:cNvSpPr txBox="1"/>
          <p:nvPr/>
        </p:nvSpPr>
        <p:spPr>
          <a:xfrm>
            <a:off x="5613216" y="6236244"/>
            <a:ext cx="19233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 b="1" dirty="0">
                <a:latin typeface="Verdana" panose="020B0604030504040204" pitchFamily="34" charset="0"/>
                <a:ea typeface="Verdana" panose="020B0604030504040204" pitchFamily="34" charset="0"/>
              </a:rPr>
              <a:t>JRC, European Union, 2019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1CAF4C-5C45-4441-A96E-CC55ABD3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z="1400" b="1" smtClean="0">
                <a:latin typeface="Verdana" panose="020B0604030504040204" pitchFamily="34" charset="0"/>
                <a:ea typeface="Verdana" panose="020B0604030504040204" pitchFamily="34" charset="0"/>
              </a:rPr>
              <a:t>6</a:t>
            </a:fld>
            <a:endParaRPr lang="hr-HR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370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BC4048-C284-483E-A245-E64C14ABAA2E}"/>
              </a:ext>
            </a:extLst>
          </p:cNvPr>
          <p:cNvSpPr txBox="1"/>
          <p:nvPr/>
        </p:nvSpPr>
        <p:spPr>
          <a:xfrm>
            <a:off x="1049048" y="1207622"/>
            <a:ext cx="6631004" cy="48402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4000" lvl="2" algn="ctr" defTabSz="288000">
              <a:lnSpc>
                <a:spcPts val="1700"/>
              </a:lnSpc>
            </a:pPr>
            <a:r>
              <a:rPr lang="hr-HR" sz="16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Postupanje u realizaciji prema situaciji u RH</a:t>
            </a:r>
          </a:p>
          <a:p>
            <a:pPr marL="324000" lvl="2" algn="ctr" defTabSz="288000">
              <a:lnSpc>
                <a:spcPts val="1700"/>
              </a:lnSpc>
            </a:pPr>
            <a:r>
              <a:rPr lang="hr-HR" sz="14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(Sl.1)</a:t>
            </a:r>
          </a:p>
          <a:p>
            <a:pPr marL="324000" lvl="2" algn="ctr" defTabSz="288000">
              <a:lnSpc>
                <a:spcPts val="1700"/>
              </a:lnSpc>
            </a:pPr>
            <a:endParaRPr lang="hr-HR" sz="1200" b="1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60000" lvl="4" indent="-216000" defTabSz="288000">
              <a:lnSpc>
                <a:spcPts val="16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što brže uvođenje vodika kao energenta </a:t>
            </a:r>
          </a:p>
          <a:p>
            <a:pPr marL="360000" lvl="4" indent="-216000" defTabSz="288000">
              <a:lnSpc>
                <a:spcPts val="16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izbjegavanje „liste želja“ i nedorečenih vizija</a:t>
            </a:r>
          </a:p>
          <a:p>
            <a:pPr marL="360000" lvl="4" indent="-216000" defTabSz="288000">
              <a:lnSpc>
                <a:spcPts val="16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projekti rješavaju probleme lokacija i gospodarskih subjekata, te omogućuju pokretanje novog razvojnog ciklusa u tranzicijskom periodu „</a:t>
            </a:r>
            <a:r>
              <a:rPr lang="hr-HR" sz="1200" b="1" dirty="0" err="1">
                <a:latin typeface="Verdana" panose="020B0604030504040204" pitchFamily="34" charset="0"/>
                <a:ea typeface="Verdana" panose="020B0604030504040204" pitchFamily="34" charset="0"/>
              </a:rPr>
              <a:t>dekarbonizacije</a:t>
            </a: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; započeti projekti imaju prednost</a:t>
            </a:r>
          </a:p>
          <a:p>
            <a:pPr marL="360000" lvl="4" indent="-216000" defTabSz="288000">
              <a:lnSpc>
                <a:spcPts val="16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projekti obuhvaćaju i s</a:t>
            </a: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tvaranje infrastrukture za izdvajanje, korištenje, transport i skladištenje CO2 </a:t>
            </a:r>
          </a:p>
          <a:p>
            <a:pPr marL="360000" lvl="4" indent="-216000" defTabSz="288000">
              <a:lnSpc>
                <a:spcPts val="16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projekti obuhvaćaju i s</a:t>
            </a: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tvaranje infrastrukture za proizvodnju, transport, skladištenje i distribuciju H2</a:t>
            </a:r>
          </a:p>
          <a:p>
            <a:pPr marL="360000" lvl="4" indent="-216000" defTabSz="288000">
              <a:lnSpc>
                <a:spcPts val="16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gospodarsko i tehnološko p</a:t>
            </a: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ovezivanje H2-sustava i CO2-sustava</a:t>
            </a:r>
          </a:p>
          <a:p>
            <a:pPr marL="360000" lvl="4" indent="-216000" defTabSz="288000">
              <a:lnSpc>
                <a:spcPts val="16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pokretanje projekata koji omogućuju stjecanje znanja i iskustava u proizvodnji „zelenog H2” uz kombiniranu kemijsku proizvodnju – kombinirana elektroliza</a:t>
            </a:r>
          </a:p>
          <a:p>
            <a:pPr marL="360000" lvl="4" indent="-216000" defTabSz="288000">
              <a:lnSpc>
                <a:spcPts val="16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hr-HR" sz="1200" b="1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hr-HR" sz="1200" b="1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straživanje i razvoj s naglaskom na području gospodarskog korištenja H2 i CO2 </a:t>
            </a:r>
          </a:p>
          <a:p>
            <a:pPr marL="180000" lvl="4" indent="-216000" defTabSz="288000">
              <a:lnSpc>
                <a:spcPts val="17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hr-HR" sz="1200" b="1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E94F92E-0EAD-49CF-8E41-E813D40EF375}"/>
                  </a:ext>
                </a:extLst>
              </p14:cNvPr>
              <p14:cNvContentPartPr/>
              <p14:nvPr/>
            </p14:nvContentPartPr>
            <p14:xfrm>
              <a:off x="2633212" y="1699482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E94F92E-0EAD-49CF-8E41-E813D40EF37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24572" y="169048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C682FBB-2DAF-468D-97BE-6EC33C768EEA}"/>
                  </a:ext>
                </a:extLst>
              </p14:cNvPr>
              <p14:cNvContentPartPr/>
              <p14:nvPr/>
            </p14:nvContentPartPr>
            <p14:xfrm>
              <a:off x="2669212" y="1758882"/>
              <a:ext cx="432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C682FBB-2DAF-468D-97BE-6EC33C768EE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60572" y="1749882"/>
                <a:ext cx="2196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236BCE7E-DBFA-4496-B0D2-C6C72101FDD6}"/>
                  </a:ext>
                </a:extLst>
              </p14:cNvPr>
              <p14:cNvContentPartPr/>
              <p14:nvPr/>
            </p14:nvContentPartPr>
            <p14:xfrm>
              <a:off x="7682572" y="1371522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236BCE7E-DBFA-4496-B0D2-C6C72101FDD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73572" y="136252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CF52974-D6DD-4DE1-A973-F6F1A7EDE55C}"/>
                  </a:ext>
                </a:extLst>
              </p14:cNvPr>
              <p14:cNvContentPartPr/>
              <p14:nvPr/>
            </p14:nvContentPartPr>
            <p14:xfrm>
              <a:off x="4382812" y="1520202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CF52974-D6DD-4DE1-A973-F6F1A7EDE5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73812" y="151120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24F1092-DB51-4728-88B7-257B6779E892}"/>
                  </a:ext>
                </a:extLst>
              </p14:cNvPr>
              <p14:cNvContentPartPr/>
              <p14:nvPr/>
            </p14:nvContentPartPr>
            <p14:xfrm>
              <a:off x="4452292" y="1480602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24F1092-DB51-4728-88B7-257B6779E8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43292" y="147196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285B30B-646E-45CB-A637-C1255F79186F}"/>
                  </a:ext>
                </a:extLst>
              </p14:cNvPr>
              <p14:cNvContentPartPr/>
              <p14:nvPr/>
            </p14:nvContentPartPr>
            <p14:xfrm>
              <a:off x="5655052" y="1401042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285B30B-646E-45CB-A637-C1255F79186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46412" y="1392402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4470240-48C0-45D2-A677-47DB6950365E}"/>
                  </a:ext>
                </a:extLst>
              </p14:cNvPr>
              <p14:cNvContentPartPr/>
              <p14:nvPr/>
            </p14:nvContentPartPr>
            <p14:xfrm>
              <a:off x="4631572" y="2215722"/>
              <a:ext cx="360" cy="3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4470240-48C0-45D2-A677-47DB695036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22572" y="2207082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8A1CF7E-F90A-4D14-B32B-A23A0CF0A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z="1400" b="1" smtClean="0">
                <a:latin typeface="Verdana" panose="020B0604030504040204" pitchFamily="34" charset="0"/>
                <a:ea typeface="Verdana" panose="020B0604030504040204" pitchFamily="34" charset="0"/>
              </a:rPr>
              <a:t>7</a:t>
            </a:fld>
            <a:endParaRPr lang="hr-HR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86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4327920-B24C-401B-8F10-4C1F0055970D}"/>
              </a:ext>
            </a:extLst>
          </p:cNvPr>
          <p:cNvSpPr txBox="1"/>
          <p:nvPr/>
        </p:nvSpPr>
        <p:spPr>
          <a:xfrm>
            <a:off x="1361661" y="1536174"/>
            <a:ext cx="6420678" cy="4409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1600" dirty="0">
                <a:latin typeface="Verdana" panose="020B0604030504040204" pitchFamily="34" charset="0"/>
                <a:ea typeface="Verdana" panose="020B0604030504040204" pitchFamily="34" charset="0"/>
              </a:rPr>
              <a:t>Postupanje u realizaciji prema situaciji u RH</a:t>
            </a:r>
          </a:p>
          <a:p>
            <a:pPr algn="ctr"/>
            <a:r>
              <a:rPr lang="hr-HR" sz="1400" dirty="0">
                <a:latin typeface="Verdana" panose="020B0604030504040204" pitchFamily="34" charset="0"/>
                <a:ea typeface="Verdana" panose="020B0604030504040204" pitchFamily="34" charset="0"/>
              </a:rPr>
              <a:t>(Sl.2)</a:t>
            </a:r>
          </a:p>
          <a:p>
            <a:endParaRPr lang="hr-HR" dirty="0"/>
          </a:p>
          <a:p>
            <a:pPr marL="360000" marR="0" lvl="4" indent="-216000" algn="l" defTabSz="2880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podupiranje projekata kojima s može što prije doći do ”zelene” električne energije, na pr. vjetroelektrane i sunčane elektrane</a:t>
            </a:r>
          </a:p>
          <a:p>
            <a:pPr marL="360000" marR="0" lvl="4" indent="-216000" algn="l" defTabSz="2880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stvoriti institucijsku infrastrukturu za provođenje projekata, za dalji nadzor sustava i za potporu gospodarstvu u izlasku na „dekarbonizirano tržište“.</a:t>
            </a:r>
          </a:p>
          <a:p>
            <a:pPr marL="360000" marR="0" lvl="4" indent="-216000" algn="l" defTabSz="2880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hr-H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144000" marR="0" lvl="4" algn="l" defTabSz="2880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Obzirom na ograničene resurse, te opsežnost i dinamiku zahvata čini se da pažnju treba usmjeriti na:</a:t>
            </a:r>
          </a:p>
          <a:p>
            <a:pPr marL="360000" marR="0" lvl="4" indent="-216000" algn="l" defTabSz="2880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projekte naznačene u Preliminarnoj analizi EC</a:t>
            </a:r>
          </a:p>
          <a:p>
            <a:pPr marL="360000" marR="0" lvl="4" indent="-216000" algn="l" defTabSz="2880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stvaranje dodatnih kapaciteta za proizvodnju „zelene” električne energije</a:t>
            </a:r>
          </a:p>
          <a:p>
            <a:pPr marL="360000" marR="0" lvl="4" indent="-216000" algn="l" defTabSz="2880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stvaranje logističke i gospodarske infrastrukture za CCUS-sustav</a:t>
            </a:r>
          </a:p>
          <a:p>
            <a:pPr marL="360000" marR="0" lvl="4" indent="-216000" algn="l" defTabSz="2880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hr-H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stvaranje institucijske infrastrukture za potporu procesima tranzicije.</a:t>
            </a:r>
            <a:endParaRPr lang="hr-HR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1520B-2732-4E7C-9CDF-AB67AD28B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1F4A3-34F5-4AEF-BC73-950431D5FD22}" type="slidenum">
              <a:rPr lang="hr-HR" sz="1400" b="1" smtClean="0">
                <a:latin typeface="Verdana" panose="020B0604030504040204" pitchFamily="34" charset="0"/>
                <a:ea typeface="Verdana" panose="020B0604030504040204" pitchFamily="34" charset="0"/>
              </a:rPr>
              <a:t>8</a:t>
            </a:fld>
            <a:endParaRPr lang="hr-HR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920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50C47A-5B7E-4227-BB70-E57971FDBD2B}"/>
              </a:ext>
            </a:extLst>
          </p:cNvPr>
          <p:cNvSpPr txBox="1"/>
          <p:nvPr/>
        </p:nvSpPr>
        <p:spPr>
          <a:xfrm>
            <a:off x="762755" y="532533"/>
            <a:ext cx="772064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1400" b="1" dirty="0">
                <a:latin typeface="Verdana" panose="020B0604030504040204" pitchFamily="34" charset="0"/>
                <a:ea typeface="Verdana" panose="020B0604030504040204" pitchFamily="34" charset="0"/>
              </a:rPr>
              <a:t>Prijedlog projekata na osnovu Preliminarne analize Europske komisije, </a:t>
            </a:r>
            <a:br>
              <a:rPr lang="hr-HR" sz="1400" b="1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hr-HR" sz="1400" b="1" dirty="0">
                <a:latin typeface="Verdana" panose="020B0604030504040204" pitchFamily="34" charset="0"/>
                <a:ea typeface="Verdana" panose="020B0604030504040204" pitchFamily="34" charset="0"/>
              </a:rPr>
              <a:t>i promišljanja prema dostupnim saznanjima  i prema situaciji u Hrvatskoj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7536325E-628A-4A17-99AA-961B6A57A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467746"/>
              </p:ext>
            </p:extLst>
          </p:nvPr>
        </p:nvGraphicFramePr>
        <p:xfrm>
          <a:off x="706002" y="1239507"/>
          <a:ext cx="7920000" cy="52063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09764">
                  <a:extLst>
                    <a:ext uri="{9D8B030D-6E8A-4147-A177-3AD203B41FA5}">
                      <a16:colId xmlns:a16="http://schemas.microsoft.com/office/drawing/2014/main" val="1195241852"/>
                    </a:ext>
                  </a:extLst>
                </a:gridCol>
                <a:gridCol w="5810236">
                  <a:extLst>
                    <a:ext uri="{9D8B030D-6E8A-4147-A177-3AD203B41FA5}">
                      <a16:colId xmlns:a16="http://schemas.microsoft.com/office/drawing/2014/main" val="10805212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Objekt / Lokacija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6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Predloženi zahvati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23251211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HEP TE Plomin </a:t>
                      </a:r>
                      <a:endParaRPr lang="hr-HR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0" indent="-28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vlasnik HEP najavljuje rješavanje problema emisija, pod pritiskom je lokalne zajednice; </a:t>
                      </a: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raspraviti stanje i planove</a:t>
                      </a: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s vlasnikom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11016121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Tvornica kamene vune, </a:t>
                      </a:r>
                      <a:r>
                        <a:rPr lang="hr-HR" sz="11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Rockwool</a:t>
                      </a: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Adriatic d.o.o., </a:t>
                      </a:r>
                      <a:r>
                        <a:rPr lang="hr-HR" sz="11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Podpićan</a:t>
                      </a: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endParaRPr lang="hr-HR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0" indent="-288000" algn="l" defTabSz="3600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vlasnik </a:t>
                      </a:r>
                      <a:r>
                        <a:rPr lang="hr-HR" sz="1200" b="1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Rockwool</a:t>
                      </a: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najavljuje rješavanje u svim svojim tvornicama; 	raspraviti stanje i planove s vlasnikom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9357398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Tvornica cementa, </a:t>
                      </a:r>
                      <a:r>
                        <a:rPr lang="hr-HR" sz="11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LafargeHolcim</a:t>
                      </a: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d.o.o., </a:t>
                      </a:r>
                      <a:r>
                        <a:rPr lang="hr-HR" sz="11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Koromačno</a:t>
                      </a: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,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0" indent="-288000" algn="l" defTabSz="36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vlasnik </a:t>
                      </a:r>
                      <a:r>
                        <a:rPr lang="hr-HR" sz="1200" b="1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LafargeHolcim</a:t>
                      </a: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najavljuje rješavanje u svim svojim</a:t>
                      </a:r>
                      <a:b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tvornicama ; raspraviti stanje i planove s vlasnikom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65812538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Tvornica umjetnih gnojiva, Petrokemija d.d., Kutina</a:t>
                      </a:r>
                      <a:endParaRPr lang="hr-HR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0" indent="-288000" algn="l" defTabSz="36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proizvodnja vodika </a:t>
                      </a:r>
                      <a:r>
                        <a:rPr lang="hr-HR" sz="1200" b="1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reformingom</a:t>
                      </a: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metana uz skladištenje CO2</a:t>
                      </a:r>
                      <a:b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 napuštenim bušotinama </a:t>
                      </a:r>
                      <a:r>
                        <a:rPr lang="hr-HR" sz="1200" b="1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Naftaplina</a:t>
                      </a:r>
                      <a:endParaRPr lang="hr-HR" sz="1200" b="1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  <a:p>
                      <a:pPr marL="360000" indent="-28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uvođenje  inovacija u postojeću proizvodnju</a:t>
                      </a:r>
                    </a:p>
                    <a:p>
                      <a:pPr marL="360000" indent="-28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pokretanje proizvodnje čađe i H2 </a:t>
                      </a:r>
                      <a:r>
                        <a:rPr lang="hr-HR" sz="1200" b="1" kern="120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krekingom</a:t>
                      </a: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 metana</a:t>
                      </a:r>
                    </a:p>
                    <a:p>
                      <a:pPr marL="360000" indent="-28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projekti za energetsku tranziciju su u pripremi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29376028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INA Rafinerija nafte, Sisak</a:t>
                      </a:r>
                      <a:b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</a:t>
                      </a:r>
                      <a:r>
                        <a:rPr lang="hr-HR" sz="11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INA–Industrija nafte d.d.)</a:t>
                      </a:r>
                    </a:p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r-HR" sz="1100" b="1" kern="120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0" indent="-288000" algn="l" defTabSz="36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uvođenje postupka ekstrakcije CO2 iz dimnih plinova na</a:t>
                      </a:r>
                      <a:b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lokaciji TE Sisak  izdvajanje CO2 na lokaciji Rafinerije</a:t>
                      </a:r>
                    </a:p>
                    <a:p>
                      <a:pPr marL="360000" indent="-28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transport CO2  i utiskivanje u naftne bušotine na poljima</a:t>
                      </a:r>
                    </a:p>
                    <a:p>
                      <a:pPr marL="360000" indent="-28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korištenje CO2 kao kemijske sirovine</a:t>
                      </a:r>
                    </a:p>
                    <a:p>
                      <a:pPr marL="360000" indent="-288000" algn="l" defTabSz="36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transport H2 proizvedenog u Kutini, njegovo pročišćavanje i</a:t>
                      </a:r>
                      <a:b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plasman na tržištu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6115330"/>
                  </a:ext>
                </a:extLst>
              </a:tr>
              <a:tr h="345489">
                <a:tc>
                  <a:txBody>
                    <a:bodyPr/>
                    <a:lstStyle/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HEP TE-TO Sisak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0" indent="-28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uvođenje novih tehnoloških postupaka </a:t>
                      </a:r>
                    </a:p>
                    <a:p>
                      <a:pPr marL="360000" indent="-2880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ekstrakcija, korištenje i skladištenje CO2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4766492"/>
                  </a:ext>
                </a:extLst>
              </a:tr>
              <a:tr h="249375">
                <a:tc>
                  <a:txBody>
                    <a:bodyPr/>
                    <a:lstStyle/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Željezara Sisak</a:t>
                      </a:r>
                    </a:p>
                    <a:p>
                      <a:pPr marL="72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ABS Sisak </a:t>
                      </a:r>
                      <a:r>
                        <a:rPr lang="hr-HR" sz="11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d.o.o</a:t>
                      </a:r>
                      <a:endParaRPr lang="hr-HR" sz="11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60000" indent="-288000" algn="l" defTabSz="36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vlasnik je </a:t>
                      </a:r>
                      <a:r>
                        <a:rPr lang="hr-HR" sz="12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Acciaierie</a:t>
                      </a: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hr-HR" sz="12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Bertoli</a:t>
                      </a: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hr-HR" sz="1200" b="1" dirty="0" err="1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Safau</a:t>
                      </a: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(ABS)-Grupa Danieli;</a:t>
                      </a:r>
                      <a:b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hr-HR" sz="1200" b="1" kern="12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raspraviti stanje i planove s vlasnikom</a:t>
                      </a:r>
                      <a:endParaRPr lang="hr-HR" sz="1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  <a:p>
                      <a:pPr marL="360000" indent="-288000" algn="l" defTabSz="3600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uvođenje novih tehnologija i proizvoda korištenjem</a:t>
                      </a:r>
                      <a:b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hr-H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dekarbonizirane električne energije i H2 iz susjednih postrojenja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692107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1F99B-35D9-4B52-BD8E-F985A0601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68602" y="6445827"/>
            <a:ext cx="2057400" cy="273230"/>
          </a:xfrm>
        </p:spPr>
        <p:txBody>
          <a:bodyPr/>
          <a:lstStyle/>
          <a:p>
            <a:fld id="{8EB1F4A3-34F5-4AEF-BC73-950431D5FD22}" type="slidenum">
              <a:rPr lang="hr-HR" sz="1400" b="1" smtClean="0">
                <a:latin typeface="Verdana" panose="020B0604030504040204" pitchFamily="34" charset="0"/>
                <a:ea typeface="Verdana" panose="020B0604030504040204" pitchFamily="34" charset="0"/>
              </a:rPr>
              <a:t>9</a:t>
            </a:fld>
            <a:endParaRPr lang="hr-HR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44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1177</TotalTime>
  <Words>1282</Words>
  <Application>Microsoft Office PowerPoint</Application>
  <PresentationFormat>On-screen Show (4:3)</PresentationFormat>
  <Paragraphs>154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Marijan Andrašec</dc:creator>
  <cp:lastModifiedBy>Marijan Andrašec</cp:lastModifiedBy>
  <cp:revision>98</cp:revision>
  <dcterms:created xsi:type="dcterms:W3CDTF">2021-04-19T06:49:22Z</dcterms:created>
  <dcterms:modified xsi:type="dcterms:W3CDTF">2021-06-30T07:24:17Z</dcterms:modified>
</cp:coreProperties>
</file>