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3" r:id="rId7"/>
    <p:sldId id="264" r:id="rId8"/>
    <p:sldId id="266" r:id="rId9"/>
    <p:sldId id="261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79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012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70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16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1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03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54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50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39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21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5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F6D3-1E66-4DDE-8E76-A9588BFAAB61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AF42-7A6C-4846-9EBC-C43D6A05E8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3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medarac@lega.h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1946" y="5459050"/>
            <a:ext cx="3668993" cy="447110"/>
          </a:xfrm>
        </p:spPr>
        <p:txBody>
          <a:bodyPr>
            <a:normAutofit/>
          </a:bodyPr>
          <a:lstStyle/>
          <a:p>
            <a:pPr lvl="0" algn="l" defTabSz="919163"/>
            <a:r>
              <a:rPr lang="hr-HR" sz="20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	</a:t>
            </a:r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sc. Ivan Medarac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52" y="130709"/>
            <a:ext cx="2940353" cy="1960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87" y="254042"/>
            <a:ext cx="1457070" cy="14193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72739" y="502043"/>
            <a:ext cx="416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ZNANSTVENO VIJEĆE ZA NAFTNO-PLINSKO GOSPODARSTVO I ENERGETIKU HAZU</a:t>
            </a:r>
          </a:p>
          <a:p>
            <a:pPr algn="ctr"/>
            <a:r>
              <a:rPr lang="hr-HR" dirty="0" smtClean="0"/>
              <a:t>SEKCIJA ZA PRERADU NAFTE</a:t>
            </a:r>
            <a:endParaRPr lang="hr-HR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62414" y="2947116"/>
            <a:ext cx="1004805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U REPUBLICI HRVATSKOJ ISKORISTITI </a:t>
            </a:r>
            <a:r>
              <a:rPr lang="hr-H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TRANSITION </a:t>
            </a:r>
            <a:r>
              <a:rPr lang="hr-H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hr-H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IZLAGANJE NA OKRUGLOM STOLU </a:t>
            </a:r>
            <a:r>
              <a:rPr lang="hr-HR" i="1" dirty="0" smtClean="0">
                <a:solidFill>
                  <a:srgbClr val="FF0000"/>
                </a:solidFill>
                <a:ea typeface="+mj-ea"/>
                <a:cs typeface="+mj-cs"/>
              </a:rPr>
              <a:t>dd.</a:t>
            </a:r>
            <a:r>
              <a:rPr lang="hr-H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TRAVNJA 2021. – ON LINE</a:t>
            </a:r>
          </a:p>
          <a:p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INICIJATIVA ČLANOVA ZVNPGE HAZU -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2648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51" y="276726"/>
            <a:ext cx="10383253" cy="5895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JUST TRANSITION FUND I KAKO GA ISKORISTITI U RH		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1915"/>
            <a:ext cx="9144000" cy="5099954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Uvodni dio – osvrt na polazne dokumente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u="sng" dirty="0" smtClean="0">
                <a:solidFill>
                  <a:srgbClr val="0000FF"/>
                </a:solidFill>
              </a:rPr>
              <a:t>Just Transition Fund </a:t>
            </a:r>
            <a:r>
              <a:rPr lang="hr-HR" dirty="0"/>
              <a:t>je financijski alat Europske Unije </a:t>
            </a:r>
            <a:r>
              <a:rPr lang="hr-HR" dirty="0" smtClean="0"/>
              <a:t>uspostavljen </a:t>
            </a:r>
            <a:r>
              <a:rPr lang="hr-HR" dirty="0"/>
              <a:t>11. prosinca 2020. </a:t>
            </a:r>
            <a:r>
              <a:rPr lang="hr-HR" dirty="0" smtClean="0"/>
              <a:t>godine.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u="sng" dirty="0" smtClean="0">
                <a:solidFill>
                  <a:srgbClr val="0000FF"/>
                </a:solidFill>
              </a:rPr>
              <a:t>Namjena</a:t>
            </a:r>
            <a:r>
              <a:rPr lang="hr-HR" dirty="0" smtClean="0"/>
              <a:t> - olakšanje energetske tranzicije </a:t>
            </a:r>
            <a:r>
              <a:rPr lang="hr-HR" dirty="0"/>
              <a:t>i </a:t>
            </a:r>
            <a:r>
              <a:rPr lang="hr-HR" dirty="0" smtClean="0"/>
              <a:t>ostvarenje cilja </a:t>
            </a:r>
            <a:r>
              <a:rPr lang="hr-HR" dirty="0"/>
              <a:t>klimatske neutralnosti do 2050. </a:t>
            </a:r>
            <a:r>
              <a:rPr lang="hr-HR" dirty="0" smtClean="0"/>
              <a:t>godine.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u="sng" dirty="0">
                <a:solidFill>
                  <a:srgbClr val="0000FF"/>
                </a:solidFill>
              </a:rPr>
              <a:t>Cilj</a:t>
            </a:r>
            <a:r>
              <a:rPr lang="hr-HR" dirty="0"/>
              <a:t> - ublažiti socijalne i ekonomske troškove uzrokovane tranzicijom na klimatski neutralno </a:t>
            </a:r>
            <a:r>
              <a:rPr lang="hr-HR" dirty="0" smtClean="0"/>
              <a:t>gospodarstvo.</a:t>
            </a:r>
            <a:endParaRPr lang="hr-HR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u="sng" dirty="0" smtClean="0">
                <a:solidFill>
                  <a:srgbClr val="0000FF"/>
                </a:solidFill>
              </a:rPr>
              <a:t>Predviđena </a:t>
            </a:r>
            <a:r>
              <a:rPr lang="hr-HR" u="sng" dirty="0">
                <a:solidFill>
                  <a:srgbClr val="0000FF"/>
                </a:solidFill>
              </a:rPr>
              <a:t>sredstva</a:t>
            </a:r>
            <a:r>
              <a:rPr lang="hr-HR" dirty="0"/>
              <a:t> na razini EU su 17.5 milijardi </a:t>
            </a:r>
            <a:r>
              <a:rPr lang="hr-HR" dirty="0" smtClean="0"/>
              <a:t>EUR.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Iz </a:t>
            </a:r>
            <a:r>
              <a:rPr lang="hr-HR" dirty="0"/>
              <a:t>drugih fondova </a:t>
            </a:r>
            <a:r>
              <a:rPr lang="hr-HR" u="sng" dirty="0" smtClean="0">
                <a:solidFill>
                  <a:srgbClr val="0000FF"/>
                </a:solidFill>
              </a:rPr>
              <a:t>moguće </a:t>
            </a:r>
            <a:r>
              <a:rPr lang="hr-HR" u="sng" dirty="0">
                <a:solidFill>
                  <a:srgbClr val="0000FF"/>
                </a:solidFill>
              </a:rPr>
              <a:t>dodatno povećati </a:t>
            </a:r>
            <a:r>
              <a:rPr lang="hr-HR" u="sng" dirty="0" smtClean="0">
                <a:solidFill>
                  <a:srgbClr val="0000FF"/>
                </a:solidFill>
              </a:rPr>
              <a:t>iznos</a:t>
            </a:r>
            <a:r>
              <a:rPr lang="hr-HR" dirty="0" smtClean="0"/>
              <a:t> najviše trostruko, </a:t>
            </a:r>
            <a:r>
              <a:rPr lang="hr-HR" dirty="0"/>
              <a:t>čime se dolazi do maksimalnih 70 milijardi </a:t>
            </a:r>
            <a:r>
              <a:rPr lang="hr-HR" dirty="0" smtClean="0"/>
              <a:t>EUR.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Treba </a:t>
            </a:r>
            <a:r>
              <a:rPr lang="hr-HR" dirty="0"/>
              <a:t>djelovati relativno brzo jer je </a:t>
            </a:r>
            <a:r>
              <a:rPr lang="hr-HR" u="sng" dirty="0" smtClean="0">
                <a:solidFill>
                  <a:srgbClr val="0000FF"/>
                </a:solidFill>
              </a:rPr>
              <a:t>riječ </a:t>
            </a:r>
            <a:r>
              <a:rPr lang="hr-HR" u="sng" dirty="0">
                <a:solidFill>
                  <a:srgbClr val="0000FF"/>
                </a:solidFill>
              </a:rPr>
              <a:t>o </a:t>
            </a:r>
            <a:r>
              <a:rPr lang="hr-HR" u="sng" dirty="0" smtClean="0">
                <a:solidFill>
                  <a:srgbClr val="0000FF"/>
                </a:solidFill>
              </a:rPr>
              <a:t>proračunu </a:t>
            </a:r>
            <a:r>
              <a:rPr lang="hr-HR" u="sng" dirty="0">
                <a:solidFill>
                  <a:srgbClr val="0000FF"/>
                </a:solidFill>
              </a:rPr>
              <a:t>za </a:t>
            </a:r>
            <a:r>
              <a:rPr lang="hr-HR" u="sng" dirty="0" smtClean="0">
                <a:solidFill>
                  <a:srgbClr val="0000FF"/>
                </a:solidFill>
              </a:rPr>
              <a:t>2021.-2023</a:t>
            </a:r>
            <a:r>
              <a:rPr lang="hr-HR" dirty="0" smtClean="0"/>
              <a:t>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13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51" y="276726"/>
            <a:ext cx="10383253" cy="5895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JUST TRANSITION FUND I KAKO GA ISKORISTITI U RH		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113" y="1123424"/>
            <a:ext cx="9144000" cy="5509387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Kako iskoristiti Just Transition Fund</a:t>
            </a:r>
          </a:p>
          <a:p>
            <a:pPr marL="1708150" algn="l"/>
            <a:endParaRPr lang="hr-HR" sz="9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Europska Komisija je </a:t>
            </a:r>
            <a:r>
              <a:rPr lang="hr-HR" dirty="0"/>
              <a:t>na temelju intenziteta emisija stakleničkih </a:t>
            </a:r>
            <a:r>
              <a:rPr lang="hr-HR" dirty="0" smtClean="0"/>
              <a:t>plinova izradila </a:t>
            </a:r>
            <a:r>
              <a:rPr lang="hr-HR" u="sng" dirty="0" smtClean="0">
                <a:solidFill>
                  <a:srgbClr val="0000FF"/>
                </a:solidFill>
              </a:rPr>
              <a:t>Preliminarnu analizu</a:t>
            </a:r>
            <a:r>
              <a:rPr lang="hr-HR" dirty="0" smtClean="0"/>
              <a:t> za </a:t>
            </a:r>
            <a:r>
              <a:rPr lang="hr-HR" dirty="0"/>
              <a:t>sve zemlje članice </a:t>
            </a:r>
            <a:r>
              <a:rPr lang="hr-HR" dirty="0" smtClean="0"/>
              <a:t>EU. </a:t>
            </a:r>
            <a:endParaRPr lang="hr-HR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Prema </a:t>
            </a:r>
            <a:r>
              <a:rPr lang="hr-HR" dirty="0" smtClean="0"/>
              <a:t>toj analizi </a:t>
            </a:r>
            <a:r>
              <a:rPr lang="hr-HR" dirty="0" smtClean="0"/>
              <a:t>u </a:t>
            </a:r>
            <a:r>
              <a:rPr lang="hr-HR" dirty="0"/>
              <a:t>Republici Hrvatskoj </a:t>
            </a:r>
            <a:r>
              <a:rPr lang="hr-HR" u="sng" dirty="0">
                <a:solidFill>
                  <a:srgbClr val="0000FF"/>
                </a:solidFill>
              </a:rPr>
              <a:t>identificirane su dvije regije</a:t>
            </a:r>
            <a:r>
              <a:rPr lang="hr-HR" dirty="0"/>
              <a:t>: </a:t>
            </a:r>
            <a:endParaRPr lang="hr-HR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Sisačko-moslavačka i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Istarska. </a:t>
            </a:r>
            <a:endParaRPr lang="hr-HR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Tranzicijski </a:t>
            </a:r>
            <a:r>
              <a:rPr lang="hr-HR" dirty="0"/>
              <a:t>Fond će se </a:t>
            </a:r>
            <a:r>
              <a:rPr lang="hr-HR" dirty="0" smtClean="0"/>
              <a:t>u </a:t>
            </a:r>
            <a:r>
              <a:rPr lang="hr-HR" dirty="0"/>
              <a:t>Hrvatskoj moći </a:t>
            </a:r>
            <a:r>
              <a:rPr lang="hr-HR" u="sng" dirty="0">
                <a:solidFill>
                  <a:srgbClr val="0000FF"/>
                </a:solidFill>
              </a:rPr>
              <a:t>koristiti za projekte u te dvije županije</a:t>
            </a:r>
            <a:r>
              <a:rPr lang="hr-HR" dirty="0" smtClean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</a:rPr>
              <a:t>Kako bi Zemlje Članice dobile mogućnost korištenja sredstava iz ovog fonda,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trebaju </a:t>
            </a:r>
            <a:r>
              <a:rPr lang="hr-H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pripremiti </a:t>
            </a:r>
            <a:r>
              <a:rPr lang="hr-H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Territorial </a:t>
            </a:r>
            <a:r>
              <a:rPr lang="hr-H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Just </a:t>
            </a:r>
            <a:r>
              <a:rPr lang="hr-H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Transition </a:t>
            </a:r>
            <a:r>
              <a:rPr lang="hr-H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</a:rPr>
              <a:t> (Teritorijalni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tranzicijski plan).</a:t>
            </a:r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Njegova </a:t>
            </a:r>
            <a:r>
              <a:rPr lang="hr-HR" u="sng" dirty="0" smtClean="0">
                <a:solidFill>
                  <a:srgbClr val="0000FF"/>
                </a:solidFill>
              </a:rPr>
              <a:t>predaja u EK glavni </a:t>
            </a:r>
            <a:r>
              <a:rPr lang="hr-HR" u="sng" dirty="0">
                <a:solidFill>
                  <a:srgbClr val="0000FF"/>
                </a:solidFill>
              </a:rPr>
              <a:t>je uvjet</a:t>
            </a:r>
            <a:r>
              <a:rPr lang="hr-HR" dirty="0"/>
              <a:t> </a:t>
            </a:r>
            <a:r>
              <a:rPr lang="hr-HR" dirty="0" smtClean="0"/>
              <a:t>za dodjeljivanje </a:t>
            </a:r>
            <a:r>
              <a:rPr lang="hr-HR" dirty="0"/>
              <a:t>sredstava iz </a:t>
            </a:r>
            <a:r>
              <a:rPr lang="hr-HR" dirty="0"/>
              <a:t>Just Transition </a:t>
            </a:r>
            <a:r>
              <a:rPr lang="hr-HR" dirty="0" smtClean="0"/>
              <a:t>Funda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71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51" y="276726"/>
            <a:ext cx="10383253" cy="5895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KLJUČNE AKTIVNOSTI TERRITORIAL JUST TRANSITION PLANA ZA RH	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641" y="1491915"/>
            <a:ext cx="9965093" cy="4812631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Ključni prijedlozi za </a:t>
            </a:r>
            <a:r>
              <a:rPr lang="hr-HR" dirty="0"/>
              <a:t>izradu Territorial Just Transition </a:t>
            </a:r>
            <a:r>
              <a:rPr lang="hr-HR" dirty="0" smtClean="0"/>
              <a:t>Plan u Republici Hrvatskoj: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U</a:t>
            </a:r>
            <a:r>
              <a:rPr lang="nn-NO" dirty="0" smtClean="0"/>
              <a:t>laganja u </a:t>
            </a:r>
            <a:r>
              <a:rPr lang="nn-NO" u="sng" dirty="0" smtClean="0">
                <a:solidFill>
                  <a:srgbClr val="0000FF"/>
                </a:solidFill>
              </a:rPr>
              <a:t>istraživačke i inovacijske aktivnosti</a:t>
            </a:r>
            <a:r>
              <a:rPr lang="nn-NO" dirty="0" smtClean="0"/>
              <a:t> </a:t>
            </a:r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Poticanje </a:t>
            </a:r>
            <a:r>
              <a:rPr lang="hr-HR" u="sng" dirty="0">
                <a:solidFill>
                  <a:srgbClr val="0000FF"/>
                </a:solidFill>
              </a:rPr>
              <a:t>prijenosa naprednih </a:t>
            </a:r>
            <a:r>
              <a:rPr lang="hr-HR" u="sng" dirty="0" smtClean="0">
                <a:solidFill>
                  <a:srgbClr val="0000FF"/>
                </a:solidFill>
              </a:rPr>
              <a:t>tehnologija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Ulaganja </a:t>
            </a:r>
            <a:r>
              <a:rPr lang="hr-HR" dirty="0"/>
              <a:t>u </a:t>
            </a:r>
            <a:r>
              <a:rPr lang="hr-HR" u="sng" dirty="0">
                <a:solidFill>
                  <a:srgbClr val="0000FF"/>
                </a:solidFill>
              </a:rPr>
              <a:t>razvoj tehnologije i infrastrukture za pristupačnu čistu </a:t>
            </a:r>
            <a:r>
              <a:rPr lang="hr-HR" u="sng" dirty="0" smtClean="0">
                <a:solidFill>
                  <a:srgbClr val="0000FF"/>
                </a:solidFill>
              </a:rPr>
              <a:t>energiju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Ulaganja </a:t>
            </a:r>
            <a:r>
              <a:rPr lang="hr-HR" dirty="0"/>
              <a:t>u </a:t>
            </a:r>
            <a:r>
              <a:rPr lang="hr-HR" u="sng" dirty="0">
                <a:solidFill>
                  <a:srgbClr val="0000FF"/>
                </a:solidFill>
              </a:rPr>
              <a:t>digitalizaciju</a:t>
            </a:r>
            <a:endParaRPr lang="hr-HR" u="sng" dirty="0" smtClean="0">
              <a:solidFill>
                <a:srgbClr val="0000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Produktivna </a:t>
            </a:r>
            <a:r>
              <a:rPr lang="hr-HR" u="sng" dirty="0">
                <a:solidFill>
                  <a:srgbClr val="0000FF"/>
                </a:solidFill>
              </a:rPr>
              <a:t>ulaganja u mala i srednja </a:t>
            </a:r>
            <a:r>
              <a:rPr lang="hr-HR" u="sng" dirty="0" smtClean="0">
                <a:solidFill>
                  <a:srgbClr val="0000FF"/>
                </a:solidFill>
              </a:rPr>
              <a:t>poduzeća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 </a:t>
            </a:r>
            <a:r>
              <a:rPr lang="pl-PL" dirty="0" smtClean="0"/>
              <a:t>Ulaganja </a:t>
            </a:r>
            <a:r>
              <a:rPr lang="pl-PL" dirty="0"/>
              <a:t>u </a:t>
            </a:r>
            <a:r>
              <a:rPr lang="pl-PL" u="sng" dirty="0">
                <a:solidFill>
                  <a:srgbClr val="0000FF"/>
                </a:solidFill>
              </a:rPr>
              <a:t>jačanje kružne ekonomije</a:t>
            </a:r>
            <a:endParaRPr lang="hr-HR" u="sng" dirty="0" smtClean="0">
              <a:solidFill>
                <a:srgbClr val="0000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Stručno </a:t>
            </a:r>
            <a:r>
              <a:rPr lang="hr-HR" u="sng" dirty="0">
                <a:solidFill>
                  <a:srgbClr val="0000FF"/>
                </a:solidFill>
              </a:rPr>
              <a:t>usavršavanje i prekvalifikacija </a:t>
            </a:r>
            <a:r>
              <a:rPr lang="hr-HR" u="sng" dirty="0" smtClean="0">
                <a:solidFill>
                  <a:srgbClr val="0000FF"/>
                </a:solidFill>
              </a:rPr>
              <a:t>radnika</a:t>
            </a:r>
          </a:p>
          <a:p>
            <a:pPr algn="l"/>
            <a:endParaRPr lang="hr-HR" dirty="0" smtClean="0"/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43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395" y="276725"/>
            <a:ext cx="10489819" cy="1148663"/>
          </a:xfrm>
        </p:spPr>
        <p:txBody>
          <a:bodyPr>
            <a:normAutofit/>
          </a:bodyPr>
          <a:lstStyle/>
          <a:p>
            <a:r>
              <a:rPr lang="hr-HR" sz="2800" dirty="0"/>
              <a:t>POTENCIJALNI </a:t>
            </a:r>
            <a:r>
              <a:rPr lang="hr-HR" sz="2800" dirty="0" smtClean="0"/>
              <a:t>PRIJEDLOZI ZA TERRITORIAL </a:t>
            </a:r>
            <a:r>
              <a:rPr lang="hr-HR" sz="2800" dirty="0"/>
              <a:t>JUST TRANSITION </a:t>
            </a:r>
            <a:r>
              <a:rPr lang="hr-HR" sz="2800" dirty="0" smtClean="0"/>
              <a:t>PLAN U RH	</a:t>
            </a:r>
            <a:r>
              <a:rPr lang="hr-HR" sz="2800" u="sng" dirty="0" smtClean="0">
                <a:solidFill>
                  <a:srgbClr val="0000FF"/>
                </a:solidFill>
              </a:rPr>
              <a:t>ISTARSKA ŽUPANIJA</a:t>
            </a:r>
            <a:endParaRPr lang="hr-HR" sz="2800" u="sng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89" y="1906158"/>
            <a:ext cx="9223486" cy="4551086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Dekarbonizacija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 procesa proizvodnje u</a:t>
            </a: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 TE-Plomin,</a:t>
            </a: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Tvornici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</a:rPr>
              <a:t>cementa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Holcim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Tvornici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</a:rPr>
              <a:t>kamene vune Rockwool.</a:t>
            </a: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Izgradnja </a:t>
            </a:r>
            <a:r>
              <a:rPr lang="hr-H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energane na </a:t>
            </a:r>
            <a:r>
              <a:rPr lang="hr-H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otpad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hr-HR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Decentralizirana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</a:rPr>
              <a:t>proizvodnja električne i toplinske energije </a:t>
            </a:r>
            <a:r>
              <a:rPr lang="hr-HR" dirty="0"/>
              <a:t>pomoću </a:t>
            </a:r>
            <a:r>
              <a:rPr lang="hr-HR" u="sng" dirty="0">
                <a:solidFill>
                  <a:srgbClr val="0000FF"/>
                </a:solidFill>
              </a:rPr>
              <a:t>solarnih </a:t>
            </a:r>
            <a:r>
              <a:rPr lang="hr-HR" u="sng" dirty="0" smtClean="0">
                <a:solidFill>
                  <a:srgbClr val="0000FF"/>
                </a:solidFill>
              </a:rPr>
              <a:t>panela</a:t>
            </a:r>
            <a:r>
              <a:rPr lang="hr-HR" dirty="0">
                <a:latin typeface="Calibri" panose="020F0502020204030204" pitchFamily="34" charset="0"/>
              </a:rPr>
              <a:t>.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Razvoj </a:t>
            </a:r>
            <a:r>
              <a:rPr lang="hr-H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distribucijske mreže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Ugradnja </a:t>
            </a:r>
            <a:r>
              <a:rPr lang="hr-H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sustava </a:t>
            </a:r>
            <a:r>
              <a:rPr lang="hr-H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 pohranu </a:t>
            </a:r>
            <a:r>
              <a:rPr lang="hr-H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energije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hr-HR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Primjena </a:t>
            </a:r>
            <a:r>
              <a:rPr lang="hr-H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toplinskih pumpi i ostalih obnovljivih izvora energije</a:t>
            </a:r>
            <a:r>
              <a:rPr lang="hr-H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</a:rPr>
              <a:t>Novi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prijedlozi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hr-HR" i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 rasprave sudionika Okruglog stola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hr-HR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hr-H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 algn="l">
              <a:buFont typeface="+mj-lt"/>
              <a:buAutoNum type="arabicPeriod"/>
            </a:pPr>
            <a:endParaRPr lang="hr-HR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14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97" y="100646"/>
            <a:ext cx="11196734" cy="820270"/>
          </a:xfrm>
        </p:spPr>
        <p:txBody>
          <a:bodyPr>
            <a:normAutofit fontScale="90000"/>
          </a:bodyPr>
          <a:lstStyle/>
          <a:p>
            <a:r>
              <a:rPr lang="hr-HR" sz="2800" dirty="0"/>
              <a:t>POTENCIJALNI </a:t>
            </a:r>
            <a:r>
              <a:rPr lang="hr-HR" sz="2800" dirty="0" smtClean="0"/>
              <a:t>PRIJEDLOZI ZA TERRITORIAL </a:t>
            </a:r>
            <a:r>
              <a:rPr lang="hr-HR" sz="2800" dirty="0"/>
              <a:t>JUST TRANSITION </a:t>
            </a:r>
            <a:r>
              <a:rPr lang="hr-HR" sz="2800" dirty="0" smtClean="0"/>
              <a:t>PLAN U RH	</a:t>
            </a:r>
            <a:r>
              <a:rPr lang="hr-HR" sz="2800" u="sng" dirty="0" smtClean="0">
                <a:solidFill>
                  <a:srgbClr val="0000FF"/>
                </a:solidFill>
              </a:rPr>
              <a:t>SISAČKO-MOSLAVAČKA ŽUPANIJA</a:t>
            </a:r>
            <a:endParaRPr lang="hr-HR" sz="2800" u="sng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97" y="1018658"/>
            <a:ext cx="10049483" cy="5595582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Dekarbonizacija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 procesa proizvodnje u </a:t>
            </a:r>
            <a:endParaRPr lang="hr-HR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Petrokemiji Kutina, proizvodnja H</a:t>
            </a:r>
            <a:r>
              <a:rPr lang="hr-HR" sz="18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 i zbrinjavanje CO</a:t>
            </a:r>
            <a:r>
              <a:rPr lang="hr-HR" sz="18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hr-H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Željezari Sisak,</a:t>
            </a: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TE-Sisak.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Nove tehnologije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lokaciji postojeće Rafinerije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Sisak</a:t>
            </a: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Proizvodnja sintetskih goriva iz H</a:t>
            </a:r>
            <a:r>
              <a:rPr lang="hr-HR" sz="18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 i CO</a:t>
            </a:r>
            <a:r>
              <a:rPr lang="hr-HR" sz="1800" baseline="-250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</a:rPr>
              <a:t>Energija iz obnovljivih izvora energije,</a:t>
            </a: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</a:rPr>
              <a:t>Skladišta </a:t>
            </a: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energije,</a:t>
            </a:r>
          </a:p>
          <a:p>
            <a:pPr marL="800100" lvl="1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Rafinerija bio-komponenti.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Razvoj </a:t>
            </a:r>
            <a:r>
              <a:rPr lang="hr-HR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poduzetništva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području čitave SMŽ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Primjena </a:t>
            </a:r>
            <a:r>
              <a:rPr lang="hr-HR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kogeneracija </a:t>
            </a:r>
            <a:r>
              <a:rPr lang="hr-HR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 biomasu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u SMŽ a posebice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na potresom pogođenoj Banovini. </a:t>
            </a: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Decentralizirana proizvodnja električne i toplinske energije pomoću </a:t>
            </a:r>
            <a:r>
              <a:rPr lang="hr-HR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solarnih panela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 i razvoj distribucijske mreže na potresom pogođenoj Banovini. 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Modernizacija </a:t>
            </a:r>
            <a:r>
              <a:rPr lang="hr-HR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daljinskog grijanja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 grada Siska.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Edukacija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radnika i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dodatno zapošljavanje.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Novi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</a:rPr>
              <a:t>prijedlozi – (</a:t>
            </a:r>
            <a:r>
              <a:rPr lang="hr-HR" sz="2000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 rasprave sudionika Okruglog stola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hr-H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hr-HR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hr-H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 algn="l">
              <a:buFont typeface="+mj-lt"/>
              <a:buAutoNum type="arabicPeriod"/>
            </a:pPr>
            <a:endParaRPr lang="hr-HR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80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51" y="276726"/>
            <a:ext cx="10383253" cy="5895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ŠTO JE DO SADA UČINJENO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650" y="866274"/>
            <a:ext cx="10383253" cy="5911598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/>
              <a:t>(20.2.2021</a:t>
            </a:r>
            <a:r>
              <a:rPr lang="hr-HR" dirty="0" smtClean="0"/>
              <a:t>.) Inicijativu je po saznanjima iz JRC Europske Komisije </a:t>
            </a:r>
            <a:r>
              <a:rPr lang="hr-HR" u="sng" dirty="0" smtClean="0">
                <a:solidFill>
                  <a:srgbClr val="0000FF"/>
                </a:solidFill>
              </a:rPr>
              <a:t>pokrenuo tim </a:t>
            </a:r>
            <a:r>
              <a:rPr lang="hr-HR" dirty="0" smtClean="0"/>
              <a:t>stručnjaka  </a:t>
            </a:r>
            <a:r>
              <a:rPr lang="hr-HR" u="sng" dirty="0" smtClean="0">
                <a:solidFill>
                  <a:srgbClr val="0000FF"/>
                </a:solidFill>
              </a:rPr>
              <a:t>članova ZVNPGE</a:t>
            </a:r>
            <a:r>
              <a:rPr lang="hr-HR" dirty="0" smtClean="0"/>
              <a:t>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(do 24.2.2021</a:t>
            </a:r>
            <a:r>
              <a:rPr lang="hr-HR" dirty="0" smtClean="0"/>
              <a:t>.) Proučene su </a:t>
            </a:r>
            <a:r>
              <a:rPr lang="hr-HR" u="sng" dirty="0" smtClean="0">
                <a:solidFill>
                  <a:srgbClr val="0000FF"/>
                </a:solidFill>
              </a:rPr>
              <a:t>dostupne podloge i dokumenti </a:t>
            </a:r>
            <a:r>
              <a:rPr lang="hr-HR" dirty="0" smtClean="0"/>
              <a:t>te održan </a:t>
            </a:r>
            <a:r>
              <a:rPr lang="hr-HR" u="sng" dirty="0" smtClean="0">
                <a:solidFill>
                  <a:srgbClr val="0000FF"/>
                </a:solidFill>
              </a:rPr>
              <a:t>video sastanak</a:t>
            </a:r>
            <a:r>
              <a:rPr lang="hr-HR" dirty="0" smtClean="0"/>
              <a:t> tima stručnjaka i dogovorene daljnje aktivnosti.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dirty="0"/>
              <a:t>(5.3.2021</a:t>
            </a:r>
            <a:r>
              <a:rPr lang="hr-HR" dirty="0" smtClean="0"/>
              <a:t>.) Izrađen je </a:t>
            </a:r>
            <a:r>
              <a:rPr lang="hr-HR" u="sng" dirty="0" smtClean="0">
                <a:solidFill>
                  <a:srgbClr val="0000FF"/>
                </a:solidFill>
              </a:rPr>
              <a:t>inicijalni dokument</a:t>
            </a:r>
            <a:r>
              <a:rPr lang="hr-HR" dirty="0" smtClean="0"/>
              <a:t> </a:t>
            </a:r>
            <a:r>
              <a:rPr lang="hr-HR" dirty="0" smtClean="0"/>
              <a:t>s </a:t>
            </a:r>
            <a:r>
              <a:rPr lang="hr-HR" dirty="0" smtClean="0"/>
              <a:t>prijedlozima mogućih rješenja.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(11.3.2021</a:t>
            </a:r>
            <a:r>
              <a:rPr lang="hr-HR" dirty="0"/>
              <a:t>.) </a:t>
            </a:r>
            <a:r>
              <a:rPr lang="hr-HR" dirty="0" smtClean="0"/>
              <a:t>Predočena je </a:t>
            </a:r>
            <a:r>
              <a:rPr lang="hr-HR" u="sng" dirty="0" smtClean="0">
                <a:solidFill>
                  <a:srgbClr val="0000FF"/>
                </a:solidFill>
              </a:rPr>
              <a:t>inicijativa i struktura projekta</a:t>
            </a:r>
            <a:r>
              <a:rPr lang="hr-HR" dirty="0" smtClean="0"/>
              <a:t> akademiku M. Zeliću i dijelu članova IO </a:t>
            </a:r>
            <a:r>
              <a:rPr lang="hr-HR" dirty="0" smtClean="0"/>
              <a:t>ZVNPGE. Prihvaćeno je da </a:t>
            </a:r>
            <a:r>
              <a:rPr lang="hr-HR" dirty="0" smtClean="0"/>
              <a:t>se isti uputi na proceduru u HAZU.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(19.3.2021.) Akademik M. Zelić </a:t>
            </a:r>
            <a:r>
              <a:rPr lang="hr-HR" dirty="0"/>
              <a:t>upućuje </a:t>
            </a:r>
            <a:r>
              <a:rPr lang="hr-HR" u="sng" dirty="0" smtClean="0">
                <a:solidFill>
                  <a:srgbClr val="0000FF"/>
                </a:solidFill>
              </a:rPr>
              <a:t>prijedlog s obrazloženjem</a:t>
            </a:r>
            <a:r>
              <a:rPr lang="hr-HR" dirty="0" smtClean="0"/>
              <a:t> Razredu za tehničke znanosti HAZU.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(1.4.2021.) Razred </a:t>
            </a:r>
            <a:r>
              <a:rPr lang="hr-HR" dirty="0"/>
              <a:t>za tehničke znanosti </a:t>
            </a:r>
            <a:r>
              <a:rPr lang="hr-HR" dirty="0" smtClean="0"/>
              <a:t>HAZU </a:t>
            </a:r>
            <a:r>
              <a:rPr lang="hr-HR" u="sng" dirty="0" smtClean="0">
                <a:solidFill>
                  <a:srgbClr val="0000FF"/>
                </a:solidFill>
              </a:rPr>
              <a:t>prihvaća inicijativu i predlaže održavanje Okruglog stola</a:t>
            </a:r>
            <a:r>
              <a:rPr lang="hr-HR" dirty="0" smtClean="0"/>
              <a:t> pod naslovom</a:t>
            </a:r>
            <a:br>
              <a:rPr lang="hr-HR" dirty="0" smtClean="0"/>
            </a:br>
            <a:r>
              <a:rPr lang="hr-HR" dirty="0" smtClean="0"/>
              <a:t>		„Kako </a:t>
            </a:r>
            <a:r>
              <a:rPr lang="hr-HR" dirty="0"/>
              <a:t>u Republici Hrvatskoj iskoristiti Just Transition </a:t>
            </a:r>
            <a:r>
              <a:rPr lang="hr-HR" dirty="0" smtClean="0"/>
              <a:t>Fund”.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 smtClean="0"/>
              <a:t>(15.4.2021.) </a:t>
            </a:r>
            <a:r>
              <a:rPr lang="hr-HR" u="sng" dirty="0" smtClean="0">
                <a:solidFill>
                  <a:srgbClr val="0000FF"/>
                </a:solidFill>
              </a:rPr>
              <a:t>Sastanak članova ZVNPGE i Uprave PKT</a:t>
            </a:r>
            <a:r>
              <a:rPr lang="hr-HR" dirty="0" smtClean="0"/>
              <a:t> kao ključne tvrtke za tranziciju na temu suradnje na projektu JTF i učešća PKT na Okruglom stolu.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50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51" y="276726"/>
            <a:ext cx="10383253" cy="5895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ŠTO OČEKUJEMO OD PROJEKTA JUST RTANSITION FUND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651" y="1581552"/>
            <a:ext cx="9877308" cy="4424137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Uspješno održavanje Okruglog </a:t>
            </a:r>
            <a:r>
              <a:rPr lang="hr-HR" dirty="0"/>
              <a:t>stola</a:t>
            </a:r>
            <a:br>
              <a:rPr lang="hr-HR" dirty="0"/>
            </a:br>
            <a:r>
              <a:rPr lang="hr-HR" dirty="0" smtClean="0"/>
              <a:t>	„</a:t>
            </a:r>
            <a:r>
              <a:rPr lang="hr-HR" dirty="0"/>
              <a:t>Kako u Republici Hrvatskoj iskoristiti Just Transition Fund”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 Kvalitetno sročene konkretne zaključke koji će biti upućeni Razredu za tehničke znanosti i Upravi HAZU na daljnje postupanje.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Spremnost </a:t>
            </a:r>
            <a:r>
              <a:rPr lang="hr-HR" dirty="0"/>
              <a:t>HAZU </a:t>
            </a:r>
            <a:r>
              <a:rPr lang="hr-HR" dirty="0" smtClean="0"/>
              <a:t>da pruži </a:t>
            </a:r>
            <a:r>
              <a:rPr lang="hr-HR" dirty="0" smtClean="0"/>
              <a:t>pomoć </a:t>
            </a:r>
            <a:r>
              <a:rPr lang="hr-HR" dirty="0"/>
              <a:t>Vladi Republike </a:t>
            </a:r>
            <a:r>
              <a:rPr lang="hr-HR" dirty="0" smtClean="0"/>
              <a:t>Hrvatske u brzoj i efikasnoj izradi </a:t>
            </a:r>
            <a:r>
              <a:rPr lang="hr-HR" dirty="0" smtClean="0"/>
              <a:t>Territorial Just Transition </a:t>
            </a:r>
            <a:r>
              <a:rPr lang="hr-HR" dirty="0" smtClean="0"/>
              <a:t>Plana te da imenuje predstavnike ZVNPGE koji bi mogli sudjelovati u ime HAZU u tom procesu</a:t>
            </a:r>
            <a:r>
              <a:rPr lang="hr-HR" dirty="0" smtClean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Predaju Plana u EK radi osiguranja sredstava namjenjenih energetskoj tranziciji u RH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dirty="0" smtClean="0"/>
              <a:t>U roku pripremljenu projektnu i drugu dokummentaciju za realizaciju prihvaćenih projekata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67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51" y="276726"/>
            <a:ext cx="10383253" cy="5895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	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4580" y="2297134"/>
            <a:ext cx="3016156" cy="541601"/>
          </a:xfrm>
        </p:spPr>
        <p:txBody>
          <a:bodyPr/>
          <a:lstStyle/>
          <a:p>
            <a:pPr algn="l"/>
            <a:r>
              <a:rPr lang="hr-HR" sz="2800" dirty="0" smtClean="0"/>
              <a:t>HVALA NA PAŽNJI</a:t>
            </a:r>
          </a:p>
          <a:p>
            <a:pPr algn="l"/>
            <a:endParaRPr lang="hr-HR" dirty="0"/>
          </a:p>
          <a:p>
            <a:pPr algn="l"/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endParaRPr lang="hr-HR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hr-H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48031" y="3944292"/>
            <a:ext cx="5045873" cy="223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/>
              <a:t>mr. sc. Ivan </a:t>
            </a:r>
            <a:r>
              <a:rPr lang="hr-HR" dirty="0" smtClean="0"/>
              <a:t>Medarac, dipl. ing.</a:t>
            </a:r>
            <a:endParaRPr lang="hr-HR" dirty="0"/>
          </a:p>
          <a:p>
            <a:pPr algn="l"/>
            <a:r>
              <a:rPr lang="hr-HR" sz="2000" dirty="0"/>
              <a:t>Pročelnik Sekcije za preradu </a:t>
            </a:r>
            <a:r>
              <a:rPr lang="hr-HR" sz="2000" dirty="0" smtClean="0"/>
              <a:t>nafte i </a:t>
            </a:r>
            <a:r>
              <a:rPr lang="hr-HR" sz="2000" dirty="0"/>
              <a:t>član </a:t>
            </a:r>
            <a:r>
              <a:rPr lang="hr-HR" sz="2000" dirty="0" smtClean="0"/>
              <a:t>Izvršnog odbora Znanstvenog </a:t>
            </a:r>
            <a:r>
              <a:rPr lang="hr-HR" sz="2000" dirty="0"/>
              <a:t>vijeća za </a:t>
            </a:r>
            <a:r>
              <a:rPr lang="hr-HR" sz="2000" dirty="0" smtClean="0"/>
              <a:t>naftno-plinsko gospodarstvo </a:t>
            </a:r>
            <a:r>
              <a:rPr lang="hr-HR" sz="2000" dirty="0"/>
              <a:t>i energetiku HAZU</a:t>
            </a:r>
          </a:p>
          <a:p>
            <a:pPr algn="l"/>
            <a:r>
              <a:rPr lang="hr-HR" sz="2000" dirty="0"/>
              <a:t>E-mail: </a:t>
            </a:r>
            <a:r>
              <a:rPr lang="hr-HR" sz="2000" dirty="0" smtClean="0">
                <a:hlinkClick r:id="rId2"/>
              </a:rPr>
              <a:t>imedarac@lega.hr</a:t>
            </a:r>
            <a:r>
              <a:rPr lang="hr-HR" sz="2000" dirty="0" smtClean="0"/>
              <a:t> </a:t>
            </a:r>
            <a:endParaRPr lang="hr-HR" sz="2000" dirty="0"/>
          </a:p>
          <a:p>
            <a:pPr algn="l"/>
            <a:r>
              <a:rPr lang="hr-HR" sz="2000" dirty="0" smtClean="0"/>
              <a:t>Mob:    </a:t>
            </a:r>
            <a:r>
              <a:rPr lang="hr-HR" sz="2000" dirty="0" smtClean="0">
                <a:solidFill>
                  <a:srgbClr val="0000FF"/>
                </a:solidFill>
              </a:rPr>
              <a:t>098 22 99 28</a:t>
            </a:r>
            <a:endParaRPr lang="hr-HR" sz="2000" dirty="0">
              <a:solidFill>
                <a:srgbClr val="0000FF"/>
              </a:solidFill>
            </a:endParaRPr>
          </a:p>
          <a:p>
            <a:pPr algn="l"/>
            <a:endParaRPr lang="hr-HR" dirty="0" smtClean="0"/>
          </a:p>
          <a:p>
            <a:pPr algn="l"/>
            <a:endParaRPr lang="hr-HR" dirty="0" smtClean="0"/>
          </a:p>
          <a:p>
            <a:pPr marL="457200" indent="-457200" algn="l">
              <a:buFont typeface="+mj-lt"/>
              <a:buAutoNum type="arabicPeriod"/>
            </a:pPr>
            <a:endParaRPr lang="hr-HR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55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661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JUST TRANSITION FUND I KAKO GA ISKORISTITI U RH  </vt:lpstr>
      <vt:lpstr>JUST TRANSITION FUND I KAKO GA ISKORISTITI U RH  </vt:lpstr>
      <vt:lpstr>KLJUČNE AKTIVNOSTI TERRITORIAL JUST TRANSITION PLANA ZA RH </vt:lpstr>
      <vt:lpstr>POTENCIJALNI PRIJEDLOZI ZA TERRITORIAL JUST TRANSITION PLAN U RH ISTARSKA ŽUPANIJA</vt:lpstr>
      <vt:lpstr>POTENCIJALNI PRIJEDLOZI ZA TERRITORIAL JUST TRANSITION PLAN U RH SISAČKO-MOSLAVAČKA ŽUPANIJA</vt:lpstr>
      <vt:lpstr>ŠTO JE DO SADA UČINJENO</vt:lpstr>
      <vt:lpstr>ŠTO OČEKUJEMO OD PROJEKTA JUST RTANSITION FUND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U REPUBLICI HRVATSKOJ ISKORISTITI JUST TRANSITION FUND, OLAKŠATI ENERGETSKU TRANZICIJU I OSTVARITI CILJ KLIMATSKE NEUTRALNOSTI DO 2050. GODINE - INICIJATIVA ČLANOVA ZVNPGE HAZU -</dc:title>
  <dc:creator>Ivan Medarac</dc:creator>
  <cp:lastModifiedBy>Ivan Medarac</cp:lastModifiedBy>
  <cp:revision>72</cp:revision>
  <dcterms:created xsi:type="dcterms:W3CDTF">2021-02-17T11:33:57Z</dcterms:created>
  <dcterms:modified xsi:type="dcterms:W3CDTF">2021-04-21T07:38:20Z</dcterms:modified>
</cp:coreProperties>
</file>