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12"/>
  </p:notesMasterIdLst>
  <p:sldIdLst>
    <p:sldId id="256" r:id="rId2"/>
    <p:sldId id="276" r:id="rId3"/>
    <p:sldId id="277" r:id="rId4"/>
    <p:sldId id="281" r:id="rId5"/>
    <p:sldId id="266" r:id="rId6"/>
    <p:sldId id="267" r:id="rId7"/>
    <p:sldId id="270" r:id="rId8"/>
    <p:sldId id="269" r:id="rId9"/>
    <p:sldId id="286" r:id="rId10"/>
    <p:sldId id="285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Tamni stil 2 - Isticanje 1/Isticanj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Srednji stil 3 - Isticanj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ijetli stil 2 - Isticanj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Srednji stil 1 - Isticanj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F8F7E-B35A-455B-B079-2E31B06FED1B}" type="datetimeFigureOut">
              <a:rPr lang="hr-HR" smtClean="0"/>
              <a:pPr/>
              <a:t>22.4.2021.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F6F3E2-7D95-4C28-B0E7-9D187247B32A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1601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73C25-F3EF-4299-BAA7-44D6EC7D8C07}" type="datetime1">
              <a:rPr lang="hr-HR" smtClean="0"/>
              <a:pPr/>
              <a:t>22.4.2021.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F0C04D0-B6B9-4943-B70D-33151E968F2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04225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5C2C0-B430-4490-8B71-2D51D790CCA0}" type="datetime1">
              <a:rPr lang="hr-HR" smtClean="0"/>
              <a:pPr/>
              <a:t>22.4.2021.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F0C04D0-B6B9-4943-B70D-33151E968F2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61539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CF301-D31B-4897-BBB6-0E25A8EB70D7}" type="datetime1">
              <a:rPr lang="hr-HR" smtClean="0"/>
              <a:pPr/>
              <a:t>22.4.2021.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F0C04D0-B6B9-4943-B70D-33151E968F24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14318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37C5B-D9A0-46A6-9234-56046E35ACA2}" type="datetime1">
              <a:rPr lang="hr-HR" smtClean="0"/>
              <a:pPr/>
              <a:t>22.4.2021.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0C04D0-B6B9-4943-B70D-33151E968F2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902654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35739-F331-4E83-8031-64222F79F03B}" type="datetime1">
              <a:rPr lang="hr-HR" smtClean="0"/>
              <a:pPr/>
              <a:t>22.4.2021.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0C04D0-B6B9-4943-B70D-33151E968F24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18090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AE0D9-B432-437E-997F-0032D45144D7}" type="datetime1">
              <a:rPr lang="hr-HR" smtClean="0"/>
              <a:pPr/>
              <a:t>22.4.2021.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0C04D0-B6B9-4943-B70D-33151E968F2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935310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2010-D441-48E2-A146-BE7DA6C3FBCC}" type="datetime1">
              <a:rPr lang="hr-HR" smtClean="0"/>
              <a:pPr/>
              <a:t>22.4.2021.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04D0-B6B9-4943-B70D-33151E968F2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817328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5433F-7EAF-4382-BF75-BF192E3BFB44}" type="datetime1">
              <a:rPr lang="hr-HR" smtClean="0"/>
              <a:pPr/>
              <a:t>22.4.2021.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04D0-B6B9-4943-B70D-33151E968F2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80815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7004E-73AE-4FBE-82F0-AA96BEDC3DA2}" type="datetime1">
              <a:rPr lang="hr-HR" smtClean="0"/>
              <a:pPr/>
              <a:t>22.4.2021.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04D0-B6B9-4943-B70D-33151E968F2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02055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FC38B-84D8-4F99-9945-1496EF798041}" type="datetime1">
              <a:rPr lang="hr-HR" smtClean="0"/>
              <a:pPr/>
              <a:t>22.4.2021.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F0C04D0-B6B9-4943-B70D-33151E968F2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11109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FB69-BCEC-45B7-A019-F6533DDE6CF8}" type="datetime1">
              <a:rPr lang="hr-HR" smtClean="0"/>
              <a:pPr/>
              <a:t>22.4.2021.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F0C04D0-B6B9-4943-B70D-33151E968F2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92357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FBFB1-DF7A-4602-90EC-15435FBA3CAB}" type="datetime1">
              <a:rPr lang="hr-HR" smtClean="0"/>
              <a:pPr/>
              <a:t>22.4.2021.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F0C04D0-B6B9-4943-B70D-33151E968F2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32340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88872-1D3E-4224-BE56-A3ABA3C08480}" type="datetime1">
              <a:rPr lang="hr-HR" smtClean="0"/>
              <a:pPr/>
              <a:t>22.4.2021.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04D0-B6B9-4943-B70D-33151E968F2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0930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B815D-D29D-4951-A616-B1B7BC18CAC5}" type="datetime1">
              <a:rPr lang="hr-HR" smtClean="0"/>
              <a:pPr/>
              <a:t>22.4.2021.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04D0-B6B9-4943-B70D-33151E968F2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3647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97DFF-B70E-4030-9AFE-BB6CBD7AC08F}" type="datetime1">
              <a:rPr lang="hr-HR" smtClean="0"/>
              <a:pPr/>
              <a:t>22.4.2021.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04D0-B6B9-4943-B70D-33151E968F2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99002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F40DA-3EB6-4419-A6AF-8BA18F64EC87}" type="datetime1">
              <a:rPr lang="hr-HR" smtClean="0"/>
              <a:pPr/>
              <a:t>22.4.2021.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F0C04D0-B6B9-4943-B70D-33151E968F2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54663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0C1FF-43B2-40E3-B5A7-5970B66932CB}" type="datetime1">
              <a:rPr lang="hr-HR" smtClean="0"/>
              <a:pPr/>
              <a:t>22.4.2021.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F0C04D0-B6B9-4943-B70D-33151E968F24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32320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  <p:sldLayoutId id="2147483844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mailto:igor.dekanic@rgn.h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hyperlink" Target="https://mingor.gov.hr/UserDocsImages/UPRAVA%20ZA%20ENERGETIKU/Energija_u_Hrvatskoj/Energija_u_Hrvatskoj_2019-2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ingor.gov.hr/UserDocsImages/UPRAVA%20ZA%20ENERGETIKU/Energija_u_Hrvatskoj/Energija_u_Hrvatskoj_2019-2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eurostat/databrowser/view/sdg_07_10/default/table?lang=en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8877" y="2615327"/>
            <a:ext cx="8072982" cy="2162342"/>
          </a:xfrm>
        </p:spPr>
        <p:txBody>
          <a:bodyPr>
            <a:noAutofit/>
          </a:bodyPr>
          <a:lstStyle/>
          <a:p>
            <a:r>
              <a:rPr lang="hr-HR" sz="4800" b="1" i="1" dirty="0"/>
              <a:t>Izazovi tržišta, </a:t>
            </a:r>
            <a:br>
              <a:rPr lang="hr-HR" sz="4800" b="1" i="1" dirty="0"/>
            </a:br>
            <a:r>
              <a:rPr lang="hr-HR" sz="4800" b="1" i="1" dirty="0"/>
              <a:t>energetska tranzicija i novi tehnološki projekti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5816906"/>
            <a:ext cx="8915399" cy="473939"/>
          </a:xfrm>
        </p:spPr>
        <p:txBody>
          <a:bodyPr>
            <a:normAutofit/>
          </a:bodyPr>
          <a:lstStyle/>
          <a:p>
            <a:pPr algn="r"/>
            <a:r>
              <a:rPr lang="hr-HR" dirty="0"/>
              <a:t>Prof. dr. sc. Igor Dekanić, </a:t>
            </a:r>
            <a:r>
              <a:rPr lang="hr-HR" dirty="0">
                <a:hlinkClick r:id="rId2"/>
              </a:rPr>
              <a:t>igor.dekanic@rgn.hr</a:t>
            </a:r>
            <a:r>
              <a:rPr lang="hr-HR" dirty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2368877" y="360431"/>
            <a:ext cx="935307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i="0" u="none" strike="noStrike" baseline="0" dirty="0">
                <a:solidFill>
                  <a:srgbClr val="000000"/>
                </a:solidFill>
                <a:latin typeface="+mj-lt"/>
              </a:rPr>
              <a:t>ZNANSTVENO VIJEĆE ZA NAFTNO-PLINSKO GOSPODARSTVO I ENERGETIKU </a:t>
            </a:r>
          </a:p>
          <a:p>
            <a:r>
              <a:rPr lang="pl-PL" sz="2000" i="0" u="none" strike="noStrike" baseline="0" dirty="0">
                <a:solidFill>
                  <a:srgbClr val="000000"/>
                </a:solidFill>
                <a:latin typeface="+mj-lt"/>
              </a:rPr>
              <a:t>HRVATSKE AKADEMIJE ZNANOSTI I UMJETNOSTI </a:t>
            </a:r>
          </a:p>
          <a:p>
            <a:endParaRPr lang="pl-PL" sz="1200" b="1" i="0" u="none" strike="noStrike" baseline="0" dirty="0">
              <a:solidFill>
                <a:srgbClr val="000000"/>
              </a:solidFill>
              <a:latin typeface="+mj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925" y="360431"/>
            <a:ext cx="1509676" cy="1668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201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0833" y="213388"/>
            <a:ext cx="8638448" cy="922114"/>
          </a:xfrm>
        </p:spPr>
        <p:txBody>
          <a:bodyPr>
            <a:normAutofit/>
          </a:bodyPr>
          <a:lstStyle/>
          <a:p>
            <a:r>
              <a:rPr lang="hr-HR" sz="4000" b="1" dirty="0"/>
              <a:t>ZAKLJUČNO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0833" y="1152907"/>
            <a:ext cx="9912080" cy="5253082"/>
          </a:xfrm>
        </p:spPr>
        <p:txBody>
          <a:bodyPr>
            <a:normAutofit fontScale="92500" lnSpcReduction="10000"/>
          </a:bodyPr>
          <a:lstStyle/>
          <a:p>
            <a:r>
              <a:rPr lang="hr-HR" sz="2800" dirty="0"/>
              <a:t>Uspostavljena je </a:t>
            </a:r>
            <a:r>
              <a:rPr lang="hr-HR" sz="2800" b="1" dirty="0"/>
              <a:t>globalna suglasnost </a:t>
            </a:r>
            <a:r>
              <a:rPr lang="hr-HR" sz="2800" dirty="0"/>
              <a:t>o nužnosti energetska tranzicije</a:t>
            </a:r>
          </a:p>
          <a:p>
            <a:r>
              <a:rPr lang="hr-HR" sz="2800" dirty="0"/>
              <a:t>Ekonomski interesi u uvjetima niskih cijena energije ne motiviraju brze promjene – neke susjedne zemlje su </a:t>
            </a:r>
            <a:r>
              <a:rPr lang="hr-HR" sz="2800" b="1" dirty="0"/>
              <a:t>uspješnije na politici spore energetske tranzicije</a:t>
            </a:r>
          </a:p>
          <a:p>
            <a:r>
              <a:rPr lang="hr-HR" sz="2800" dirty="0"/>
              <a:t>U uvjetima tržišnog gospodarstva i nižih cijena energije isplati se </a:t>
            </a:r>
            <a:r>
              <a:rPr lang="hr-HR" sz="2800" b="1" dirty="0"/>
              <a:t>politika minimalnog energetskog troška</a:t>
            </a:r>
          </a:p>
          <a:p>
            <a:r>
              <a:rPr lang="hr-HR" sz="2800" dirty="0"/>
              <a:t>Prema Strategiji energetskog razvoja usvojenoj 2020. Hrvatska se opredijelila </a:t>
            </a:r>
            <a:r>
              <a:rPr lang="hr-HR" sz="2800" b="1" dirty="0"/>
              <a:t>za energetsku tranziciju </a:t>
            </a:r>
            <a:r>
              <a:rPr lang="hr-HR" sz="2800" dirty="0"/>
              <a:t>u dvije varijante – umjerena i ubrzana tranzicija</a:t>
            </a:r>
          </a:p>
          <a:p>
            <a:r>
              <a:rPr lang="hr-HR" sz="2800" dirty="0"/>
              <a:t>Za Hrvatsku je bitna politika gospodarskog rasta, jačanja vlastite konkurentnosti te poticanja razvoja </a:t>
            </a:r>
            <a:r>
              <a:rPr lang="hr-HR" sz="2800" b="1" dirty="0"/>
              <a:t>tranzicijskih proizvoda i tehnologija – energetski projekti u nastavku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281CB3-D1F5-431B-A429-E9DDFB756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9D5D5-4B27-434E-A7D8-F3F8C7B92A31}" type="slidenum">
              <a:rPr lang="hr-HR" smtClean="0"/>
              <a:pPr/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54457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0700" y="147337"/>
            <a:ext cx="8911687" cy="1280890"/>
          </a:xfrm>
        </p:spPr>
        <p:txBody>
          <a:bodyPr/>
          <a:lstStyle/>
          <a:p>
            <a:r>
              <a:rPr lang="hr-HR" dirty="0"/>
              <a:t>Ekonomske činjenice i stanje na energetskim tržištima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0700" y="1677172"/>
            <a:ext cx="9998554" cy="4620109"/>
          </a:xfrm>
        </p:spPr>
        <p:txBody>
          <a:bodyPr>
            <a:normAutofit fontScale="92500" lnSpcReduction="20000"/>
          </a:bodyPr>
          <a:lstStyle/>
          <a:p>
            <a:r>
              <a:rPr lang="hr-HR" sz="3000" dirty="0"/>
              <a:t>Poslije Pariškog sporazuma globalna potrošnja energije raste uz </a:t>
            </a:r>
            <a:r>
              <a:rPr lang="hr-HR" sz="3000" b="1" dirty="0"/>
              <a:t>vrlo umjerenu energetsku tranziciju</a:t>
            </a:r>
            <a:r>
              <a:rPr lang="hr-HR" sz="3000" dirty="0"/>
              <a:t> i porast korištenja obnovljivih izvora energije</a:t>
            </a:r>
          </a:p>
          <a:p>
            <a:r>
              <a:rPr lang="hr-HR" sz="3000" dirty="0"/>
              <a:t>Ekonomske činjenice:</a:t>
            </a:r>
          </a:p>
          <a:p>
            <a:pPr lvl="1"/>
            <a:r>
              <a:rPr lang="hr-HR" sz="2800" dirty="0"/>
              <a:t>Fosilna energetika je </a:t>
            </a:r>
            <a:r>
              <a:rPr lang="hr-HR" sz="2800" b="1" dirty="0"/>
              <a:t>štetna ali jeftinija</a:t>
            </a:r>
          </a:p>
          <a:p>
            <a:pPr lvl="1"/>
            <a:r>
              <a:rPr lang="hr-HR" sz="3000" dirty="0"/>
              <a:t>Energija iz obnovljivih izvora je </a:t>
            </a:r>
            <a:r>
              <a:rPr lang="hr-HR" sz="3000" b="1" dirty="0"/>
              <a:t>skuplja </a:t>
            </a:r>
            <a:r>
              <a:rPr lang="hr-HR" sz="3000" dirty="0"/>
              <a:t>i zahtijeva pričuvu u fosilnim izvorima radi energetske sigurnosti</a:t>
            </a:r>
          </a:p>
          <a:p>
            <a:r>
              <a:rPr lang="hr-HR" sz="3000" dirty="0"/>
              <a:t>Energetska tranzicija u EU:</a:t>
            </a:r>
          </a:p>
          <a:p>
            <a:pPr lvl="1"/>
            <a:r>
              <a:rPr lang="hr-HR" sz="2200" dirty="0"/>
              <a:t>Pariški sporazum, 2015. g.</a:t>
            </a:r>
          </a:p>
          <a:p>
            <a:pPr lvl="1"/>
            <a:r>
              <a:rPr lang="hr-HR" sz="2200" dirty="0"/>
              <a:t>Ugljično neutralna energetika do 2050. g., 2019. g.</a:t>
            </a:r>
          </a:p>
          <a:p>
            <a:pPr lvl="1"/>
            <a:r>
              <a:rPr lang="hr-HR" sz="2200" dirty="0"/>
              <a:t>Nova energetska strategija – EU Green Deal, 2020. g</a:t>
            </a:r>
          </a:p>
          <a:p>
            <a:endParaRPr lang="hr-H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361095-A551-4B13-A795-0FBAEE141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9D5D5-4B27-434E-A7D8-F3F8C7B92A31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06722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4147" y="127382"/>
            <a:ext cx="9966041" cy="1320800"/>
          </a:xfrm>
        </p:spPr>
        <p:txBody>
          <a:bodyPr/>
          <a:lstStyle/>
          <a:p>
            <a:r>
              <a:rPr lang="hr-HR" dirty="0"/>
              <a:t>Cijene energenata, energetska tranzicija i najnoviji izazovi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4147" y="1630745"/>
            <a:ext cx="9966042" cy="4689744"/>
          </a:xfrm>
        </p:spPr>
        <p:txBody>
          <a:bodyPr>
            <a:normAutofit lnSpcReduction="10000"/>
          </a:bodyPr>
          <a:lstStyle/>
          <a:p>
            <a:r>
              <a:rPr lang="hr-HR" sz="2800" dirty="0"/>
              <a:t>Cijene nafte su još uvijek mjerilo za tržište energenata (zbog udjela u potrošnji i „izdašne oporezivosti” nafte)</a:t>
            </a:r>
          </a:p>
          <a:p>
            <a:r>
              <a:rPr lang="hr-HR" sz="2800" dirty="0"/>
              <a:t>Maloprodajne cijene energenata presudno utječu na potrošnju energije – neelastičnost potražnje energije</a:t>
            </a:r>
          </a:p>
          <a:p>
            <a:r>
              <a:rPr lang="hr-HR" sz="2800" dirty="0"/>
              <a:t>Najnoviji izazovi – </a:t>
            </a:r>
            <a:r>
              <a:rPr lang="hr-HR" sz="2800" b="1" dirty="0"/>
              <a:t>pandemija virusa Covid-19 i recesija</a:t>
            </a:r>
          </a:p>
          <a:p>
            <a:r>
              <a:rPr lang="hr-HR" sz="2800" dirty="0"/>
              <a:t>Gospodarska recesija kao posljedica pandemije:</a:t>
            </a:r>
            <a:endParaRPr lang="hr-HR" sz="2600" i="1" dirty="0"/>
          </a:p>
          <a:p>
            <a:pPr lvl="1"/>
            <a:r>
              <a:rPr lang="hr-HR" sz="2200" dirty="0"/>
              <a:t>Globalni pad BDP-a u 2020. oko 4,4%., u SAD-u 4%, u EU oko 8,3%</a:t>
            </a:r>
          </a:p>
          <a:p>
            <a:pPr lvl="1"/>
            <a:r>
              <a:rPr lang="hr-HR" sz="2200" dirty="0"/>
              <a:t>Potražnja za energijom u svijetu u 2020. za 4% manja nego 2019. </a:t>
            </a:r>
          </a:p>
          <a:p>
            <a:pPr lvl="1"/>
            <a:r>
              <a:rPr lang="hr-HR" sz="2200" dirty="0"/>
              <a:t>Emisija CO2 manja za 5,8% ili za 2 milijarde tona nego 2019.</a:t>
            </a:r>
          </a:p>
          <a:p>
            <a:pPr marL="457200" lvl="1" indent="0">
              <a:buNone/>
            </a:pPr>
            <a:r>
              <a:rPr lang="hr-HR" sz="2400" i="1" dirty="0"/>
              <a:t>	(prema podacima IEA)</a:t>
            </a:r>
            <a:endParaRPr lang="hr-HR" sz="22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44384E-134D-405A-AA34-59B313749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9D5D5-4B27-434E-A7D8-F3F8C7B92A31}" type="slidenum">
              <a:rPr lang="hr-HR" smtClean="0"/>
              <a:pPr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56969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203" y="72940"/>
            <a:ext cx="9956800" cy="939784"/>
          </a:xfrm>
        </p:spPr>
        <p:txBody>
          <a:bodyPr>
            <a:normAutofit/>
          </a:bodyPr>
          <a:lstStyle/>
          <a:p>
            <a:r>
              <a:rPr lang="hr-HR" sz="4000" dirty="0"/>
              <a:t>Energetska politika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6203" y="1023358"/>
            <a:ext cx="10078259" cy="5761702"/>
          </a:xfrm>
        </p:spPr>
        <p:txBody>
          <a:bodyPr>
            <a:normAutofit fontScale="92500" lnSpcReduction="20000"/>
          </a:bodyPr>
          <a:lstStyle/>
          <a:p>
            <a:r>
              <a:rPr lang="hr-HR" sz="2800" dirty="0"/>
              <a:t>Energetska strategija – skup ciljeva, namjera i načina za primjenu željene energetske politike</a:t>
            </a:r>
          </a:p>
          <a:p>
            <a:r>
              <a:rPr lang="hr-HR" sz="2800" dirty="0"/>
              <a:t>Fiskalna načela i mjere za promjenu strukture potrošnje – porezi i subvencije za razvoj nisko ugljične energetike</a:t>
            </a:r>
          </a:p>
          <a:p>
            <a:endParaRPr lang="hr-HR" sz="2800" dirty="0"/>
          </a:p>
          <a:p>
            <a:endParaRPr lang="hr-HR" sz="2800" dirty="0"/>
          </a:p>
          <a:p>
            <a:endParaRPr lang="hr-HR" sz="2800" dirty="0"/>
          </a:p>
          <a:p>
            <a:endParaRPr lang="hr-HR" sz="2800" dirty="0"/>
          </a:p>
          <a:p>
            <a:endParaRPr lang="hr-HR" sz="2800" dirty="0"/>
          </a:p>
          <a:p>
            <a:endParaRPr lang="hr-HR" sz="2800" dirty="0"/>
          </a:p>
          <a:p>
            <a:r>
              <a:rPr lang="hr-HR" sz="2800" dirty="0"/>
              <a:t>Granice fiskalne intervencije</a:t>
            </a:r>
          </a:p>
          <a:p>
            <a:pPr lvl="1"/>
            <a:r>
              <a:rPr lang="hr-HR" sz="2000" dirty="0"/>
              <a:t>Između tržišta i razumnih subvencija</a:t>
            </a:r>
            <a:endParaRPr lang="hr-HR" sz="2000" i="1" dirty="0"/>
          </a:p>
          <a:p>
            <a:pPr lvl="1"/>
            <a:r>
              <a:rPr lang="hr-HR" sz="2000" i="1" dirty="0"/>
              <a:t>Prekomjerno oporezivanje može izazvati p</a:t>
            </a:r>
            <a:r>
              <a:rPr lang="hr-HR" sz="2000" dirty="0"/>
              <a:t>oremećaje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7C0D58-6177-4CE4-AAFD-306C2351E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9D5D5-4B27-434E-A7D8-F3F8C7B92A31}" type="slidenum">
              <a:rPr lang="hr-HR" smtClean="0"/>
              <a:pPr/>
              <a:t>4</a:t>
            </a:fld>
            <a:endParaRPr lang="hr-HR"/>
          </a:p>
        </p:txBody>
      </p:sp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2205FF7D-2FF2-47B2-A9A9-3E5D07B1ABAD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5097" y="2585883"/>
            <a:ext cx="5260258" cy="32593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6872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2879" y="12489"/>
            <a:ext cx="10230447" cy="675770"/>
          </a:xfrm>
        </p:spPr>
        <p:txBody>
          <a:bodyPr>
            <a:normAutofit/>
          </a:bodyPr>
          <a:lstStyle/>
          <a:p>
            <a:r>
              <a:rPr lang="hr-HR" sz="3200" dirty="0"/>
              <a:t>Hrvatsko gospodarstvo – </a:t>
            </a:r>
            <a:r>
              <a:rPr lang="hr-HR" sz="3200" i="1" dirty="0"/>
              <a:t>BDP: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04D0-B6B9-4943-B70D-33151E968F24}" type="slidenum">
              <a:rPr lang="hr-HR" smtClean="0"/>
              <a:pPr/>
              <a:t>5</a:t>
            </a:fld>
            <a:endParaRPr lang="hr-HR"/>
          </a:p>
        </p:txBody>
      </p:sp>
      <p:sp>
        <p:nvSpPr>
          <p:cNvPr id="5" name="Rectangle 4"/>
          <p:cNvSpPr/>
          <p:nvPr/>
        </p:nvSpPr>
        <p:spPr>
          <a:xfrm>
            <a:off x="3223825" y="6346403"/>
            <a:ext cx="714855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1000" dirty="0"/>
              <a:t>Izvor:  Ministarstvo zaštite okoliša i energetike RH: ENERGIJA U HRVATSKOJ 2019., Zagreb: 2020. EIHP; dostupno na:</a:t>
            </a:r>
          </a:p>
          <a:p>
            <a:pPr algn="ctr"/>
            <a:r>
              <a:rPr lang="hr-HR" sz="1000" dirty="0">
                <a:hlinkClick r:id="rId2"/>
              </a:rPr>
              <a:t>Energija_u_Hrvatskoj_2019-2.pdf (gov.hr) </a:t>
            </a:r>
            <a:r>
              <a:rPr lang="hr-HR" sz="1000" dirty="0"/>
              <a:t>(19.04.2021.)</a:t>
            </a:r>
          </a:p>
        </p:txBody>
      </p:sp>
      <p:pic>
        <p:nvPicPr>
          <p:cNvPr id="21" name="Slika 20">
            <a:extLst>
              <a:ext uri="{FF2B5EF4-FFF2-40B4-BE49-F238E27FC236}">
                <a16:creationId xmlns:a16="http://schemas.microsoft.com/office/drawing/2014/main" id="{9CBDB728-265E-4D88-AD60-C640D58652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0271" y="602223"/>
            <a:ext cx="9949778" cy="572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024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04D0-B6B9-4943-B70D-33151E968F24}" type="slidenum">
              <a:rPr lang="hr-HR" smtClean="0"/>
              <a:pPr/>
              <a:t>6</a:t>
            </a:fld>
            <a:endParaRPr lang="hr-HR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500326" y="99419"/>
            <a:ext cx="10691674" cy="16022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r-HR" sz="3200" dirty="0"/>
              <a:t>Potrošnja i proizvodnja primarne energije u RH 	</a:t>
            </a:r>
          </a:p>
          <a:p>
            <a:endParaRPr lang="hr-HR" sz="3200" i="1" dirty="0"/>
          </a:p>
          <a:p>
            <a:r>
              <a:rPr lang="hr-HR" sz="2400" i="1" dirty="0"/>
              <a:t>																					PJ</a:t>
            </a:r>
          </a:p>
        </p:txBody>
      </p:sp>
      <p:pic>
        <p:nvPicPr>
          <p:cNvPr id="3" name="Slika 2">
            <a:extLst>
              <a:ext uri="{FF2B5EF4-FFF2-40B4-BE49-F238E27FC236}">
                <a16:creationId xmlns:a16="http://schemas.microsoft.com/office/drawing/2014/main" id="{827CE076-D2CB-4B41-B0DB-5125F75BBC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326" y="817259"/>
            <a:ext cx="9637266" cy="5470975"/>
          </a:xfrm>
          <a:prstGeom prst="rect">
            <a:avLst/>
          </a:prstGeom>
        </p:spPr>
      </p:pic>
      <p:pic>
        <p:nvPicPr>
          <p:cNvPr id="12" name="Slika 11">
            <a:extLst>
              <a:ext uri="{FF2B5EF4-FFF2-40B4-BE49-F238E27FC236}">
                <a16:creationId xmlns:a16="http://schemas.microsoft.com/office/drawing/2014/main" id="{DAEB4EF4-6691-4548-A734-872FC2E603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8624" y="2352583"/>
            <a:ext cx="7231295" cy="3319822"/>
          </a:xfrm>
          <a:prstGeom prst="rect">
            <a:avLst/>
          </a:prstGeom>
        </p:spPr>
      </p:pic>
      <p:sp>
        <p:nvSpPr>
          <p:cNvPr id="13" name="Rectangle 4">
            <a:extLst>
              <a:ext uri="{FF2B5EF4-FFF2-40B4-BE49-F238E27FC236}">
                <a16:creationId xmlns:a16="http://schemas.microsoft.com/office/drawing/2014/main" id="{861AE379-B55F-4631-A277-23D6CFC85B5E}"/>
              </a:ext>
            </a:extLst>
          </p:cNvPr>
          <p:cNvSpPr/>
          <p:nvPr/>
        </p:nvSpPr>
        <p:spPr>
          <a:xfrm>
            <a:off x="3223825" y="6346403"/>
            <a:ext cx="714855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1000" dirty="0"/>
              <a:t>Izvor:  Ministarstvo zaštite okoliša i energetike RH: ENERGIJA U HRVATSKOJ 2019., Zagreb: 2020. EIHP; dostupno na:</a:t>
            </a:r>
          </a:p>
          <a:p>
            <a:pPr algn="ctr"/>
            <a:r>
              <a:rPr lang="hr-HR" sz="1000" dirty="0">
                <a:hlinkClick r:id="rId4"/>
              </a:rPr>
              <a:t>Energija_u_Hrvatskoj_2019-2.pdf (gov.hr) </a:t>
            </a:r>
            <a:r>
              <a:rPr lang="hr-HR" sz="1000" dirty="0"/>
              <a:t>(19.04.2021.)</a:t>
            </a:r>
          </a:p>
        </p:txBody>
      </p:sp>
    </p:spTree>
    <p:extLst>
      <p:ext uri="{BB962C8B-B14F-4D97-AF65-F5344CB8AC3E}">
        <p14:creationId xmlns:p14="http://schemas.microsoft.com/office/powerpoint/2010/main" val="745444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7136" y="145790"/>
            <a:ext cx="9321611" cy="1007117"/>
          </a:xfrm>
        </p:spPr>
        <p:txBody>
          <a:bodyPr>
            <a:normAutofit fontScale="90000"/>
          </a:bodyPr>
          <a:lstStyle/>
          <a:p>
            <a:r>
              <a:rPr lang="hr-HR" dirty="0"/>
              <a:t>Potrošnja primarne energije u Hrvatskoj i u EU</a:t>
            </a:r>
            <a:br>
              <a:rPr lang="hr-HR" dirty="0"/>
            </a:br>
            <a:br>
              <a:rPr lang="hr-HR" dirty="0"/>
            </a:br>
            <a:r>
              <a:rPr lang="hr-HR" dirty="0"/>
              <a:t>										</a:t>
            </a:r>
            <a:r>
              <a:rPr lang="hr-HR" sz="2200" i="1" dirty="0"/>
              <a:t>u milijunima tona ekvivalentne nafte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04D0-B6B9-4943-B70D-33151E968F24}" type="slidenum">
              <a:rPr lang="hr-HR" smtClean="0"/>
              <a:pPr/>
              <a:t>7</a:t>
            </a:fld>
            <a:endParaRPr lang="hr-HR"/>
          </a:p>
        </p:txBody>
      </p:sp>
      <p:sp>
        <p:nvSpPr>
          <p:cNvPr id="6" name="TextBox 5"/>
          <p:cNvSpPr txBox="1"/>
          <p:nvPr/>
        </p:nvSpPr>
        <p:spPr>
          <a:xfrm>
            <a:off x="3959439" y="5810731"/>
            <a:ext cx="53887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000" dirty="0"/>
              <a:t>Izvor: EUROSTAT. Dostupno na: </a:t>
            </a:r>
            <a:r>
              <a:rPr lang="hr-HR" sz="1000" dirty="0">
                <a:hlinkClick r:id="rId2"/>
              </a:rPr>
              <a:t>Statistics | Eurostat (europa.eu)</a:t>
            </a:r>
            <a:r>
              <a:rPr lang="hr-HR" sz="1000" dirty="0"/>
              <a:t>(22.04.2021.)</a:t>
            </a:r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ACCF74FE-9AF1-494B-A274-C734EB3E47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3735430"/>
              </p:ext>
            </p:extLst>
          </p:nvPr>
        </p:nvGraphicFramePr>
        <p:xfrm>
          <a:off x="1657136" y="1935338"/>
          <a:ext cx="9931581" cy="298732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447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52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96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38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52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28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80730">
                  <a:extLst>
                    <a:ext uri="{9D8B030D-6E8A-4147-A177-3AD203B41FA5}">
                      <a16:colId xmlns:a16="http://schemas.microsoft.com/office/drawing/2014/main" val="787744254"/>
                    </a:ext>
                  </a:extLst>
                </a:gridCol>
                <a:gridCol w="1266918">
                  <a:extLst>
                    <a:ext uri="{9D8B030D-6E8A-4147-A177-3AD203B41FA5}">
                      <a16:colId xmlns:a16="http://schemas.microsoft.com/office/drawing/2014/main" val="2007501516"/>
                    </a:ext>
                  </a:extLst>
                </a:gridCol>
              </a:tblGrid>
              <a:tr h="791432">
                <a:tc>
                  <a:txBody>
                    <a:bodyPr/>
                    <a:lstStyle/>
                    <a:p>
                      <a:endParaRPr lang="hr-HR" sz="1000" dirty="0"/>
                    </a:p>
                    <a:p>
                      <a:r>
                        <a:rPr lang="hr-HR" dirty="0"/>
                        <a:t>Godina</a:t>
                      </a:r>
                    </a:p>
                    <a:p>
                      <a:endParaRPr lang="hr-H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1000" dirty="0"/>
                    </a:p>
                    <a:p>
                      <a:pPr algn="ctr"/>
                      <a:r>
                        <a:rPr lang="hr-HR" dirty="0"/>
                        <a:t>Hrvatska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1000" dirty="0"/>
                    </a:p>
                    <a:p>
                      <a:pPr algn="ctr"/>
                      <a:r>
                        <a:rPr lang="hr-HR" dirty="0"/>
                        <a:t>Slovenija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1000" dirty="0"/>
                    </a:p>
                    <a:p>
                      <a:pPr algn="ctr"/>
                      <a:r>
                        <a:rPr lang="hr-HR" dirty="0"/>
                        <a:t>Mađarska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1000" dirty="0"/>
                    </a:p>
                    <a:p>
                      <a:pPr algn="ctr"/>
                      <a:r>
                        <a:rPr lang="hr-HR" dirty="0"/>
                        <a:t>Austrija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r-H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entury Gothic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Slovačka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1000" dirty="0"/>
                    </a:p>
                    <a:p>
                      <a:pPr algn="ctr"/>
                      <a:r>
                        <a:rPr lang="hr-HR" dirty="0"/>
                        <a:t>EU 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sz="1000" dirty="0"/>
                    </a:p>
                    <a:p>
                      <a:pPr algn="ctr"/>
                      <a:r>
                        <a:rPr lang="hr-HR" sz="1800" dirty="0"/>
                        <a:t>EU 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168">
                <a:tc>
                  <a:txBody>
                    <a:bodyPr/>
                    <a:lstStyle/>
                    <a:p>
                      <a:r>
                        <a:rPr lang="hr-HR" dirty="0"/>
                        <a:t>2010.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9,3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7,2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26,4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34,1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17,7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1 729,5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0" dirty="0"/>
                        <a:t>1 527,3</a:t>
                      </a:r>
                      <a:endParaRPr lang="hr-HR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4412">
                <a:tc>
                  <a:txBody>
                    <a:bodyPr/>
                    <a:lstStyle/>
                    <a:p>
                      <a:r>
                        <a:rPr lang="hr-HR" dirty="0"/>
                        <a:t>2015.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8,4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6,5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25,0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33,0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+mn-lt"/>
                        </a:rPr>
                        <a:t>16,2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1 594,7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0" dirty="0"/>
                        <a:t>1 414,7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023">
                <a:tc>
                  <a:txBody>
                    <a:bodyPr/>
                    <a:lstStyle/>
                    <a:p>
                      <a:r>
                        <a:rPr lang="hr-HR" dirty="0"/>
                        <a:t>2019.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8,6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6,7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26,4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33,7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+mn-lt"/>
                        </a:rPr>
                        <a:t>17,0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1 582,9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0" dirty="0"/>
                        <a:t>1 412,3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2289">
                <a:tc>
                  <a:txBody>
                    <a:bodyPr/>
                    <a:lstStyle/>
                    <a:p>
                      <a:r>
                        <a:rPr lang="hr-HR" dirty="0"/>
                        <a:t>Potrošnja 2019./2010.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  <a:p>
                      <a:pPr algn="ctr"/>
                      <a:r>
                        <a:rPr lang="hr-HR" dirty="0"/>
                        <a:t>92,5 %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  <a:p>
                      <a:pPr algn="ctr"/>
                      <a:r>
                        <a:rPr lang="hr-HR" dirty="0"/>
                        <a:t>93,1 %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  <a:p>
                      <a:pPr algn="ctr"/>
                      <a:r>
                        <a:rPr lang="hr-HR" dirty="0"/>
                        <a:t>100,0 %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  <a:p>
                      <a:pPr algn="ctr"/>
                      <a:r>
                        <a:rPr lang="hr-HR" dirty="0"/>
                        <a:t>98,8 %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>
                        <a:latin typeface="+mn-lt"/>
                      </a:endParaRPr>
                    </a:p>
                    <a:p>
                      <a:pPr algn="ctr"/>
                      <a:r>
                        <a:rPr lang="hr-HR" dirty="0">
                          <a:latin typeface="+mn-lt"/>
                        </a:rPr>
                        <a:t>96,0 %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/>
                    </a:p>
                    <a:p>
                      <a:pPr algn="ctr"/>
                      <a:r>
                        <a:rPr lang="hr-HR" dirty="0"/>
                        <a:t>91,5 %</a:t>
                      </a:r>
                      <a:endParaRPr lang="hr-H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b="0" dirty="0"/>
                    </a:p>
                    <a:p>
                      <a:pPr algn="ctr"/>
                      <a:r>
                        <a:rPr lang="hr-HR" b="0" dirty="0"/>
                        <a:t>92,5 %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132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8490" y="147337"/>
            <a:ext cx="8911687" cy="1005570"/>
          </a:xfrm>
        </p:spPr>
        <p:txBody>
          <a:bodyPr>
            <a:normAutofit/>
          </a:bodyPr>
          <a:lstStyle/>
          <a:p>
            <a:r>
              <a:rPr lang="hr-HR" dirty="0"/>
              <a:t>Stanje hrvatskog gospodarstva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8490" y="1268318"/>
            <a:ext cx="9348775" cy="5061462"/>
          </a:xfrm>
        </p:spPr>
        <p:txBody>
          <a:bodyPr>
            <a:normAutofit/>
          </a:bodyPr>
          <a:lstStyle/>
          <a:p>
            <a:r>
              <a:rPr lang="hr-HR" sz="2400" dirty="0"/>
              <a:t>Recesija i stagnacija poslije 2008. – BDP u 2019. otprilike je dostigao razinu iz 2008. g.</a:t>
            </a:r>
          </a:p>
          <a:p>
            <a:r>
              <a:rPr lang="hr-HR" sz="2400" dirty="0"/>
              <a:t>Relativno niska gospodarska konkurentnost </a:t>
            </a:r>
          </a:p>
          <a:p>
            <a:r>
              <a:rPr lang="hr-HR" sz="2400" dirty="0"/>
              <a:t>Prema glavnim parametrima (smanjenje potrošnje energije i udio obnovljivih izvora) </a:t>
            </a:r>
            <a:r>
              <a:rPr lang="hr-HR" sz="2400" b="1" dirty="0"/>
              <a:t>RH je ostvarila ciljeve EU strategije 20-20-20 i Kyotskog protokola</a:t>
            </a:r>
          </a:p>
          <a:p>
            <a:r>
              <a:rPr lang="hr-HR" sz="2400" dirty="0"/>
              <a:t>Hrvatska </a:t>
            </a:r>
            <a:r>
              <a:rPr lang="hr-HR" sz="2400" b="1" dirty="0"/>
              <a:t>mora svladati najnoviju recesiju iz 2020./2021. g. </a:t>
            </a:r>
          </a:p>
          <a:p>
            <a:r>
              <a:rPr lang="hr-HR" sz="2400" dirty="0"/>
              <a:t>Hrvatska u budućnosti treba forsirati </a:t>
            </a:r>
            <a:r>
              <a:rPr lang="hr-HR" sz="2400" b="1" dirty="0"/>
              <a:t>gospodarski rast</a:t>
            </a:r>
            <a:r>
              <a:rPr lang="hr-HR" sz="2400" dirty="0"/>
              <a:t>, tehnološki razvitak i gospodarsku konkurentnost te razvitak projekata s </a:t>
            </a:r>
            <a:r>
              <a:rPr lang="hr-HR" sz="2400" b="1" dirty="0"/>
              <a:t>višom dodanom vrijednošću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04D0-B6B9-4943-B70D-33151E968F24}" type="slidenum">
              <a:rPr lang="hr-HR" smtClean="0"/>
              <a:pPr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98227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846" y="147337"/>
            <a:ext cx="9801058" cy="1005570"/>
          </a:xfrm>
        </p:spPr>
        <p:txBody>
          <a:bodyPr>
            <a:normAutofit/>
          </a:bodyPr>
          <a:lstStyle/>
          <a:p>
            <a:r>
              <a:rPr lang="hr-HR" dirty="0"/>
              <a:t>Stanje energetskih sektora i razvojni projekti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1846" y="1152907"/>
            <a:ext cx="9908342" cy="5464203"/>
          </a:xfrm>
        </p:spPr>
        <p:txBody>
          <a:bodyPr>
            <a:normAutofit/>
          </a:bodyPr>
          <a:lstStyle/>
          <a:p>
            <a:r>
              <a:rPr lang="hr-HR" sz="2400" dirty="0"/>
              <a:t>Prema glavnim parametrima (smanjenje potrošnje energije i udio obnovljivih izvora) RH je ostvarila ciljeve EU strat. 20-20-20 i Kyotskog protokola</a:t>
            </a:r>
          </a:p>
          <a:p>
            <a:r>
              <a:rPr lang="hr-HR" sz="2400" dirty="0"/>
              <a:t>Ekonomska razvijenost i potrošnja energije znatno ispod prosjeka EU (BDP i potrošnja energije po stanovniku oko 2/3 prosjeka EU)</a:t>
            </a:r>
          </a:p>
          <a:p>
            <a:r>
              <a:rPr lang="hr-HR" sz="2400" dirty="0"/>
              <a:t>Hrvatska u budućnosti treba forsirati gospodarski rast, </a:t>
            </a:r>
            <a:r>
              <a:rPr lang="hr-HR" sz="2400" b="1" dirty="0"/>
              <a:t>tehnološki razvitak i gospodarsku konkurentnost</a:t>
            </a:r>
          </a:p>
          <a:p>
            <a:r>
              <a:rPr lang="hr-HR" sz="2400" dirty="0"/>
              <a:t>Hrvatska u svladavanju recesije treba početi razvoj novih energetskih tehnologija i nove energetske projekte (</a:t>
            </a:r>
            <a:r>
              <a:rPr lang="hr-HR" sz="2400" b="1" dirty="0"/>
              <a:t>obnovljivi izvori: solar, energija vjetra, geotermalna energija, biogoriva, pohrana CO2 u podzemlje, razvitak vodikove energetike </a:t>
            </a:r>
            <a:r>
              <a:rPr lang="hr-HR" sz="2400" dirty="0"/>
              <a:t>i dr.)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0C04D0-B6B9-4943-B70D-33151E968F24}" type="slidenum">
              <a:rPr lang="hr-HR" smtClean="0"/>
              <a:pPr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487364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932</TotalTime>
  <Words>776</Words>
  <Application>Microsoft Office PowerPoint</Application>
  <PresentationFormat>Široki zaslon</PresentationFormat>
  <Paragraphs>125</Paragraphs>
  <Slides>10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Wisp</vt:lpstr>
      <vt:lpstr>Izazovi tržišta,  energetska tranzicija i novi tehnološki projekti</vt:lpstr>
      <vt:lpstr>Ekonomske činjenice i stanje na energetskim tržištima</vt:lpstr>
      <vt:lpstr>Cijene energenata, energetska tranzicija i najnoviji izazovi</vt:lpstr>
      <vt:lpstr>Energetska politika</vt:lpstr>
      <vt:lpstr>Hrvatsko gospodarstvo – BDP:</vt:lpstr>
      <vt:lpstr>PowerPoint prezentacija</vt:lpstr>
      <vt:lpstr>Potrošnja primarne energije u Hrvatskoj i u EU            u milijunima tona ekvivalentne nafte</vt:lpstr>
      <vt:lpstr>Stanje hrvatskog gospodarstva </vt:lpstr>
      <vt:lpstr>Stanje energetskih sektora i razvojni projekti</vt:lpstr>
      <vt:lpstr>ZAKLJUČNO</vt:lpstr>
    </vt:vector>
  </TitlesOfParts>
  <Company>RGN fakultet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Igor Dekanić</dc:creator>
  <cp:lastModifiedBy>Igor Dekanić</cp:lastModifiedBy>
  <cp:revision>111</cp:revision>
  <dcterms:created xsi:type="dcterms:W3CDTF">2019-01-19T11:16:45Z</dcterms:created>
  <dcterms:modified xsi:type="dcterms:W3CDTF">2021-04-22T10:57:16Z</dcterms:modified>
</cp:coreProperties>
</file>