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1101" r:id="rId3"/>
    <p:sldId id="1114" r:id="rId4"/>
    <p:sldId id="1117" r:id="rId5"/>
    <p:sldId id="1105" r:id="rId6"/>
    <p:sldId id="1099" r:id="rId7"/>
    <p:sldId id="1116" r:id="rId8"/>
    <p:sldId id="1201" r:id="rId9"/>
    <p:sldId id="1202" r:id="rId10"/>
    <p:sldId id="1199" r:id="rId11"/>
    <p:sldId id="1120" r:id="rId12"/>
    <p:sldId id="1190" r:id="rId13"/>
    <p:sldId id="1197" r:id="rId14"/>
    <p:sldId id="1163" r:id="rId15"/>
    <p:sldId id="1167" r:id="rId16"/>
    <p:sldId id="1184" r:id="rId17"/>
    <p:sldId id="1186" r:id="rId18"/>
    <p:sldId id="1187" r:id="rId19"/>
    <p:sldId id="1194" r:id="rId20"/>
    <p:sldId id="1189" r:id="rId21"/>
    <p:sldId id="1203" r:id="rId22"/>
    <p:sldId id="1183" r:id="rId23"/>
    <p:sldId id="1185" r:id="rId24"/>
    <p:sldId id="1196" r:id="rId25"/>
    <p:sldId id="1191" r:id="rId26"/>
    <p:sldId id="1195" r:id="rId27"/>
    <p:sldId id="1198" r:id="rId28"/>
    <p:sldId id="1124" r:id="rId29"/>
    <p:sldId id="1192" r:id="rId30"/>
    <p:sldId id="1127" r:id="rId31"/>
    <p:sldId id="1200" r:id="rId32"/>
    <p:sldId id="1165" r:id="rId33"/>
    <p:sldId id="1166" r:id="rId34"/>
    <p:sldId id="1168" r:id="rId35"/>
    <p:sldId id="1169" r:id="rId36"/>
    <p:sldId id="1170" r:id="rId37"/>
    <p:sldId id="1171" r:id="rId38"/>
    <p:sldId id="1172" r:id="rId39"/>
    <p:sldId id="1173" r:id="rId40"/>
    <p:sldId id="1174" r:id="rId41"/>
    <p:sldId id="1175" r:id="rId42"/>
    <p:sldId id="1176" r:id="rId43"/>
    <p:sldId id="1177" r:id="rId44"/>
    <p:sldId id="1178" r:id="rId45"/>
    <p:sldId id="1179" r:id="rId46"/>
    <p:sldId id="1180" r:id="rId47"/>
    <p:sldId id="1181" r:id="rId48"/>
    <p:sldId id="1182" r:id="rId49"/>
  </p:sldIdLst>
  <p:sldSz cx="9144000" cy="6858000" type="screen4x3"/>
  <p:notesSz cx="6731000" cy="98552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3">
          <p15:clr>
            <a:srgbClr val="A4A3A4"/>
          </p15:clr>
        </p15:guide>
        <p15:guide id="2" orient="horz" pos="2969">
          <p15:clr>
            <a:srgbClr val="A4A3A4"/>
          </p15:clr>
        </p15:guide>
        <p15:guide id="3" pos="2880">
          <p15:clr>
            <a:srgbClr val="A4A3A4"/>
          </p15:clr>
        </p15:guide>
        <p15:guide id="4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33CC33"/>
    <a:srgbClr val="0000FF"/>
    <a:srgbClr val="CCECFF"/>
    <a:srgbClr val="CCFFFF"/>
    <a:srgbClr val="E1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095" autoAdjust="0"/>
  </p:normalViewPr>
  <p:slideViewPr>
    <p:cSldViewPr snapToGrid="0">
      <p:cViewPr varScale="1">
        <p:scale>
          <a:sx n="64" d="100"/>
          <a:sy n="64" d="100"/>
        </p:scale>
        <p:origin x="-102" y="-90"/>
      </p:cViewPr>
      <p:guideLst>
        <p:guide orient="horz" pos="2163"/>
        <p:guide orient="horz" pos="2969"/>
        <p:guide pos="288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-3036" y="-102"/>
      </p:cViewPr>
      <p:guideLst>
        <p:guide orient="horz" pos="3104"/>
        <p:guide pos="212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342907C-2891-4B2E-940B-4B067CA2E52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31346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1538"/>
            <a:ext cx="53848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61488"/>
            <a:ext cx="29162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10C7D4-967A-4DA6-BB7D-212110C9BB6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78579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2CED0A-C0F2-4FA4-8E81-848D26516598}" type="slidenum">
              <a:rPr lang="en-US" altLang="de-DE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24425" cy="3694113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79950"/>
            <a:ext cx="4933950" cy="44354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e-DE" smtClean="0"/>
              <a:t>The immune system of all vertebrates is able to adapt to its environment and form immunological memories. &lt;CLICK&gt; Therefore, our immune system “remembers” previously encountered germs, and is able to counter them efficiently if we get reinfected by them. The cells that perform this function are called lymphocytes &lt;CLICK&gt;, which are divided into B-lymphocytes &lt;CLICK&gt;, which make antibodies, and the T-lymphocytes &lt;CLICK&gt;, which are able to recognize and kill the infected cells, while sparing the uninfected bystanders. </a:t>
            </a:r>
          </a:p>
          <a:p>
            <a:r>
              <a:rPr lang="en-US" altLang="de-DE" smtClean="0"/>
              <a:t>When we are born, our lymphocytes have a very broad repertoire &lt;CLICK&gt;, which allows them to recognize literally billions of potential pathogens. However, as we age, &lt;CLICK&gt; the cumulative history of previous encounters with germs shapes our personal repertoire, selecting for the cell clones that were specific for encountered virus or bacteria. </a:t>
            </a:r>
          </a:p>
          <a:p>
            <a:r>
              <a:rPr lang="en-US" altLang="de-DE" smtClean="0"/>
              <a:t>At the same time &lt;CLICK&gt;, our repertoire diversity diminishes, making it increasingly more difficult to control novel pathogens.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C7D4-967A-4DA6-BB7D-212110C9BB6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31543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820738"/>
            <a:ext cx="5481637" cy="4111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3933614" y="9590141"/>
            <a:ext cx="3010253" cy="5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22EF0-E899-4E6F-9873-5E6A1BC1CC1D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Geneva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951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820738"/>
            <a:ext cx="5481637" cy="4111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3933614" y="9590141"/>
            <a:ext cx="3010253" cy="5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defTabSz="931774" eaLnBrk="1" hangingPunct="1">
              <a:spcBef>
                <a:spcPct val="0"/>
              </a:spcBef>
              <a:defRPr/>
            </a:pPr>
            <a:fld id="{D1B22EF0-E899-4E6F-9873-5E6A1BC1CC1D}" type="slidenum">
              <a:rPr lang="de-DE" altLang="de-DE">
                <a:solidFill>
                  <a:srgbClr val="000000"/>
                </a:solidFill>
              </a:rPr>
              <a:pPr algn="r" defTabSz="931774" eaLnBrk="1" hangingPunct="1">
                <a:spcBef>
                  <a:spcPct val="0"/>
                </a:spcBef>
                <a:defRPr/>
              </a:pPr>
              <a:t>47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97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00088" y="820738"/>
            <a:ext cx="5481637" cy="4111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 bwMode="auto">
          <a:xfrm>
            <a:off x="3933614" y="9590141"/>
            <a:ext cx="3010253" cy="5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pPr algn="r" defTabSz="931774" eaLnBrk="1" hangingPunct="1">
              <a:spcBef>
                <a:spcPct val="0"/>
              </a:spcBef>
              <a:defRPr/>
            </a:pPr>
            <a:fld id="{D1B22EF0-E899-4E6F-9873-5E6A1BC1CC1D}" type="slidenum">
              <a:rPr lang="de-DE" altLang="de-DE">
                <a:solidFill>
                  <a:srgbClr val="000000"/>
                </a:solidFill>
              </a:rPr>
              <a:pPr algn="r" defTabSz="931774" eaLnBrk="1" hangingPunct="1">
                <a:spcBef>
                  <a:spcPct val="0"/>
                </a:spcBef>
                <a:defRPr/>
              </a:pPr>
              <a:t>48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02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ul-Ehrlich-Institut - Dossier Coronavirus SARS-CoV-2 and COVID-19Coronavirus  and COVID-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5469" cy="55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4724400"/>
            <a:ext cx="9144000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de-DE" smtClean="0"/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4608513"/>
            <a:ext cx="6156325" cy="11588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de-DE" smtClean="0"/>
          </a:p>
        </p:txBody>
      </p:sp>
      <p:sp>
        <p:nvSpPr>
          <p:cNvPr id="7" name="Rectangle 13"/>
          <p:cNvSpPr>
            <a:spLocks noChangeArrowheads="1"/>
          </p:cNvSpPr>
          <p:nvPr userDrawn="1"/>
        </p:nvSpPr>
        <p:spPr bwMode="auto">
          <a:xfrm>
            <a:off x="6118225" y="4608513"/>
            <a:ext cx="3025775" cy="11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de-DE" smtClean="0"/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2411413" y="6626225"/>
            <a:ext cx="3646487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de-DE" smtClean="0"/>
          </a:p>
        </p:txBody>
      </p:sp>
      <p:pic>
        <p:nvPicPr>
          <p:cNvPr id="9" name="Picture 16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953125"/>
            <a:ext cx="20939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0" y="6626225"/>
            <a:ext cx="3025775" cy="115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de-DE" smtClean="0"/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auto">
          <a:xfrm>
            <a:off x="2771775" y="6742113"/>
            <a:ext cx="6372225" cy="1158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de-DE" smtClean="0"/>
          </a:p>
        </p:txBody>
      </p:sp>
      <p:sp>
        <p:nvSpPr>
          <p:cNvPr id="12" name="Rectangle 16"/>
          <p:cNvSpPr>
            <a:spLocks noChangeArrowheads="1"/>
          </p:cNvSpPr>
          <p:nvPr userDrawn="1"/>
        </p:nvSpPr>
        <p:spPr bwMode="auto">
          <a:xfrm>
            <a:off x="0" y="6742113"/>
            <a:ext cx="3025775" cy="11588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de-DE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5084763"/>
            <a:ext cx="7772400" cy="9366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932488"/>
            <a:ext cx="5184775" cy="43180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99881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56683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973763" y="414338"/>
            <a:ext cx="1838325" cy="50307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5364163" cy="503078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8706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6130925" cy="9271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773238"/>
            <a:ext cx="3600450" cy="3671887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210050" y="1773238"/>
            <a:ext cx="3602038" cy="36718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63804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414338"/>
            <a:ext cx="7354888" cy="50307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3444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13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2555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3600450" cy="367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10050" y="1773238"/>
            <a:ext cx="3602038" cy="36718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1358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6715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2499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6700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3897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38213" y="6632575"/>
            <a:ext cx="2895600" cy="1365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MALP-2: promising adjuvant for vaccines against HIV/AIDS – 2007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87180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61309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73548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" y="6504000"/>
            <a:ext cx="9143987" cy="361949"/>
          </a:xfrm>
          <a:prstGeom prst="rect">
            <a:avLst/>
          </a:prstGeom>
        </p:spPr>
      </p:pic>
      <p:pic>
        <p:nvPicPr>
          <p:cNvPr id="11" name="Bild 1" descr="HZI_Logo_NEG_2017_engl.eps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5384" y="6405207"/>
            <a:ext cx="2218616" cy="5595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FF00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74638" indent="-27305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276225" indent="638175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</a:defRPr>
      </a:lvl3pPr>
      <a:lvl4pPr marL="525463" indent="-24765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527050" indent="1301750" algn="l" rtl="0" eaLnBrk="0" fontAlgn="base" hangingPunct="0">
        <a:lnSpc>
          <a:spcPts val="24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98425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144145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189865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2355850" algn="l" rtl="0" fontAlgn="base">
        <a:lnSpc>
          <a:spcPts val="24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ka.cicin-sain@helmholtz-hz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ki.de/DE/Content/Infekt/EpidBull/Archiv/2021/Ausgaben/05_21.pdf?__blob=publicationFile" TargetMode="Externa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2275" y="4832350"/>
            <a:ext cx="8507413" cy="1081088"/>
          </a:xfrm>
        </p:spPr>
        <p:txBody>
          <a:bodyPr/>
          <a:lstStyle/>
          <a:p>
            <a:pPr eaLnBrk="1" hangingPunct="1">
              <a:tabLst>
                <a:tab pos="5524500" algn="l"/>
              </a:tabLst>
            </a:pPr>
            <a:r>
              <a:rPr lang="hr-HR" altLang="de-DE" dirty="0" smtClean="0"/>
              <a:t>Molekularni mehanizmi cijepljenja protiv COVID-19</a:t>
            </a:r>
            <a:r>
              <a:rPr lang="en-US" altLang="de-DE" dirty="0" smtClean="0"/>
              <a:t/>
            </a:r>
            <a:br>
              <a:rPr lang="en-US" altLang="de-DE" dirty="0" smtClean="0"/>
            </a:br>
            <a:r>
              <a:rPr lang="de-DE" altLang="de-DE" sz="1600" i="1" dirty="0" smtClean="0"/>
              <a:t>Luka </a:t>
            </a:r>
            <a:r>
              <a:rPr lang="hr-HR" altLang="de-DE" sz="1600" i="1" dirty="0" smtClean="0"/>
              <a:t>Č</a:t>
            </a:r>
            <a:r>
              <a:rPr lang="de-DE" altLang="de-DE" sz="1600" i="1" dirty="0" smtClean="0"/>
              <a:t>i</a:t>
            </a:r>
            <a:r>
              <a:rPr lang="hr-HR" altLang="de-DE" sz="1600" i="1" dirty="0" smtClean="0"/>
              <a:t>č</a:t>
            </a:r>
            <a:r>
              <a:rPr lang="de-DE" altLang="de-DE" sz="1600" i="1" dirty="0" smtClean="0"/>
              <a:t>in-</a:t>
            </a:r>
            <a:r>
              <a:rPr lang="hr-HR" altLang="de-DE" sz="1600" i="1" dirty="0" smtClean="0"/>
              <a:t>Š</a:t>
            </a:r>
            <a:r>
              <a:rPr lang="de-DE" altLang="de-DE" sz="1600" i="1" dirty="0" err="1" smtClean="0"/>
              <a:t>ain</a:t>
            </a:r>
            <a:r>
              <a:rPr lang="de-DE" altLang="de-DE" sz="1600" i="1" dirty="0" smtClean="0"/>
              <a:t>, HZI </a:t>
            </a:r>
            <a:r>
              <a:rPr lang="hr-HR" altLang="de-DE" sz="1600" i="1" dirty="0"/>
              <a:t/>
            </a:r>
            <a:br>
              <a:rPr lang="hr-HR" altLang="de-DE" sz="1600" i="1" dirty="0"/>
            </a:br>
            <a:r>
              <a:rPr lang="hr-HR" altLang="de-DE" sz="1600" i="1" dirty="0" smtClean="0"/>
              <a:t/>
            </a:r>
            <a:br>
              <a:rPr lang="hr-HR" altLang="de-DE" sz="1600" i="1" dirty="0" smtClean="0"/>
            </a:br>
            <a:r>
              <a:rPr lang="en-US" altLang="de-DE" sz="1600" dirty="0" smtClean="0"/>
              <a:t>Research group: Immune Aging and Chronic Infections</a:t>
            </a:r>
            <a:endParaRPr lang="de-DE" altLang="de-DE" sz="1600" i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2275" y="5927725"/>
            <a:ext cx="5880100" cy="431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altLang="de-DE" b="1" dirty="0" smtClean="0"/>
              <a:t>HZI </a:t>
            </a:r>
            <a:r>
              <a:rPr lang="hr-HR" altLang="de-DE" b="1" dirty="0" smtClean="0"/>
              <a:t>Braunschweig</a:t>
            </a:r>
            <a:r>
              <a:rPr lang="de-DE" altLang="de-DE" b="1" dirty="0" smtClean="0"/>
              <a:t>, </a:t>
            </a:r>
            <a:r>
              <a:rPr lang="hr-HR" altLang="de-DE" b="1" dirty="0" smtClean="0"/>
              <a:t>26</a:t>
            </a:r>
            <a:r>
              <a:rPr lang="de-DE" altLang="de-DE" b="1" dirty="0" smtClean="0"/>
              <a:t>.4.2021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b="1" i="1" dirty="0" err="1" smtClean="0"/>
              <a:t>E-mail</a:t>
            </a:r>
            <a:r>
              <a:rPr lang="de-DE" altLang="de-DE" b="1" i="1" dirty="0" smtClean="0"/>
              <a:t>:</a:t>
            </a:r>
            <a:r>
              <a:rPr lang="de-DE" altLang="de-DE" b="1" dirty="0" smtClean="0"/>
              <a:t> </a:t>
            </a:r>
            <a:r>
              <a:rPr lang="de-DE" altLang="de-DE" sz="1200" b="1" i="1" dirty="0" smtClean="0">
                <a:hlinkClick r:id="rId3"/>
              </a:rPr>
              <a:t>luka.cicin-sain@helmholtz-hzi.de</a:t>
            </a:r>
            <a:r>
              <a:rPr lang="de-DE" altLang="de-DE" sz="1200" b="1" i="1" dirty="0" smtClean="0"/>
              <a:t> </a:t>
            </a:r>
          </a:p>
        </p:txBody>
      </p:sp>
      <p:sp>
        <p:nvSpPr>
          <p:cNvPr id="4101" name="AutoShape 6" descr="data:image/jpeg;base64,/9j/4AAQSkZJRgABAQAAAQABAAD/2wCEAAkGBhQSERQTExMWFRUWGRsYGRgYGRobGhgdHBgcIB8aGB8dHyYeHB0jIBwcHy8hIycqLSwsGx4xNTAqNSYtLCkBCQoKBQUFDQUFDSkYEhgpKSkpKSkpKSkpKSkpKSkpKSkpKSkpKSkpKSkpKSkpKSkpKSkpKSkpKSkpKSkpKSkpKf/AABEIAMIBAwMBIgACEQEDEQH/xAAcAAACAgMBAQAAAAAAAAAAAAAEBQMGAAECBwj/xABGEAACAQIEBAQDBQUHAQYHAAABAhEDIQAEEjEFIkFRBhNhcTKBkSNCobHRFFLB4fAHFTNicoLxkhYkU5OisiU0Q1Rjc4P/xAAUAQEAAAAAAAAAAAAAAAAAAAAA/8QAFBEBAAAAAAAAAAAAAAAAAAAAAP/aAAwDAQACEQMRAD8ACp8DRtMDkLNJJAGqJGo/CFG946d8DN4MLFijJAtAvE9BAue1z72xZ34VTVaoWnZSH5iV0k2kXMlSEHrFumADlKdY1NR+0YrylZ1mQCSfzPvc74Cv/wDZJ5JmOUXvJi0AHuAJn1mcCPwSrEaWsOWCIuZJ9N4t2xeKNAJu6ORuvmAm4uuhm3M+mmd5FtccplgfLFMUHnVqCsBzRcbkmwjvHcYCh0OHVdUVQwSykqBudrfDE+l8Sf8AZ+ohY06hKNeYElemkmFB+c+lsX/gfDqDu41hSsNUVEI2UAliraR03m2JM2KCoFolWWeYaB5nxSSeUgSBbV3tucBQ2yiANBZ5imwD2YhBAMdIHTck4xvCJWhVqvFIBXXSQUfWCIWSBa/4RB3wxz3Esg2davQqw6XpnTpGoR8QFiBe8A3n1wx4qHzKsKlUtTbQ08rLaJ+C5a5AUe/SQFLq5b7MFSSJ0QRqILGw3tJmD6dIxBVYpq+zFujTeJuZm1u9+2L7k+H06dqKVNWgTqUxpsTUBAgj5mANjGA8xwvzAA1KFnTqEGmxIkyVusR2vIOAolGqVYxCMO4kTNoj88MCzOmpfiBk6ZG+0XsN/TB+X4YCoVNfmS0CFVGKDm+LlgCBBJPbcDBz8PahZkeozCAtMcotszMYmDuARgEmRzug86OwW4I2FwZYfjYnfBOerIzk6GBOx0gi/RryJ3tgh+Dg1BUemqU9JtLMXYXOqAAVXc94jrgLONUQBkB0MQRPKTO4gmJ6xff0wEqZsOyppUqBeVjTuZE2xsZshwVlACbLfTHU3gbkb98DVspUAVgOVhyyVmYmLSehgnt7YynlxUoMwRzVpkSVAZVANy5m0C84BnW8QDRC1LgnUTLysWhCYBmep98cV+MCoFdk13IHmdOohDyAXibn164RUDPMp+GZME7ADpf+FxjeaWo4kUy5juSRHUKDdb7SQJ2wFnpcbeIRgxKQSyoFpmfcLEGCIG4udsQ0c7l18x2QnWADTWAhgCfMgdu0H1wp4VxGg3+MSrawAXmJi+q3y+u2GPiKtRsKQWo8XCfEFjra3TfvgOOIcfKoESiVghtNI6VsTdLkiQL7m/Uk4eV815VFRTLMzFi9OFVZN5LmCxEiDtAb2xSf2ojmXWqneVlFNoAJtPyHbBXCuJBVepAn70KVWBBBNiSSesgD1jAMMsuY5VNROUzp1sGH/lgz7fnGHmXryKb1VUE621DUXBgAaAYBbmDQSvLJ6xipPxJmeHb4DPlrqCvN9L2hp6HmJxNxfiVGqFgPTAEgAqCpAiLiQfnsY7jAWyvSShRVnAddlqVQoekQ0MWAElJBiALE74T8N4mtU1F5kcLFIqqmQDqM+WdOoKLD93pscK6HiA6hqreYFQAMQCwlpOnlgiYnpIJwfQzlNiKxZtazPlL8QboVIJMelx0jAN83xRigFOmmqmZBa4qKxPJuADIbSbKZvFpDr55YDmk1KQSwVmfQdRH3pANp0yLMBE7h5nOCqjnLiHp7mm06k3KOkqfaZFiOwwbmsiGJNDnJUBmBiDcQ8sNarEbkgEgHZSGstUV6NUishZ7omiAhUEOYPUa50p2E9gKXq02bV5NeXGkAMrQAZSBLIRIP/XvAOIuFUqdGC9TzSvOqyRqAHMELKA4BgHVcafh2xNwsvmFNSm6VGRossFRuS0MANpC6b9zeA3x7z6dRjCFzTQoKRkQ8HaQYBBB1ARyxtgEcWrM32vmUwqsHc2KyOlgxa4PKSdpi+CeL8RpBqTM4puEMBdamxYRYSpJUwCsSBPVsD8U49RrItY8tYmRcXbaAildLbGTN9MxGAsPDcxRNJf8AvC0wBAWpoZwAYBYyJJAn54zFSo8fpBQGNAt1mmGP1IP5nGYC/cPrLVRkq02p6qem5A1jmuCPgIIJ7kAmME5vhYMU8vWqLsBSGk3gXJkF7zqLG0+kCu+Q5gNXaNYGp6hCtrBhIQCYiSAo33JgFpUzdenUmlTLpSEMKYRYaCAD8TSSTy20iJJYXAutwKpRpFWJqMXB1OFTmkEEQGIHKIF79rxxnuFllLoVpwRrpNqHxaW0sSWAk81ovcgwIA4L4iarqXOVdL69QUA6U0nTJM6il5uSTAG2rBWcoNNl1SVadjpGlUUASFDhdUFT8Q32ITZKCGVEp0qTSDpV41Np1kFtJH3QBIkb43T4YhqGojVFY6tyVsCBEg3A6ahJknGVs7lQ2oqS4RTUp1GCAWDRTRRDk9ABYwI7TJ43olTTbSrfBJBUAiCIIE7evp1wFW454KRqRenVc1SSWDMqqTpkkAizGN+p9MI+FDNUZ8tHpMATH3SoSTY9YUmLhtVoxbqviGm0pWcOEuLghTbmgG5n97YA98BVsoj0ldZaodZLNV5iulReIgaQqqP85npgLDwDxwcxSC1Sq1I3iQebSDbYarWtfDDNZqCSiCS8urAAP8IF1sbkiTqMA3tir+H+HslZmRGKsCg1MgCeYQWMACwZVYgXAjtJtyZLVQ0qxaoJhCVhyBdJBBA6/wDOARZrLuVbT5ZqmyaNMK03F1BUR0tsZmYxAvDSVovV0hglwWIBLbq3lmxE2MdN74Z1s3WZwhSkZpaqoHwghrFWMypIYXMn33FyVRNZjzE1jSuxImT+7HoN5iZwEefypTlAWQADEtA1iIJkk7Xm8McLmoaars6MYAD6SCIBnlCyNVjMSAAT7N6oc+Z5b2UkjW2mAQDc8pciwttecDcUpGqlKomYCyWV/tCSXVXOhVYTzAAL339gU0MgGPnlVIZwkgAP5Z1ayaanZQAomWk2uL5mcqphQdICAvBCkIxMmwIa5FiZuovsJqtSuH01l1QzhlZdDxIFnFjAIMKY39scmrqSsKSQGbR1imqgKrNp6CTZRBIa1sBBn+C0ajg0qYAXSlQtVAY9GVQrAX5YDQTbA44Ci1WPnCShdFeFeI1KdKnaIsBc9MN8sKNbK00p5hnqLqDEGHAB5WsBNhAU9NUydxuMVNYLCk2sA2fTqRSCbTaZsCskA74BHxFSYfW6uwIqCrynQxBAViOx7gkEY03htGFMipULFbS8FhMyo3jpbFq4zl8us/bU6yMFVtMEhu7FmEkwexFjbAXCchTzFRMua1lYhRCMSuoGzXABieUnZj6EKZxPKVqB0mqSGBIUdQD135vc4hWsyqSkTsylBe5Fwesd7X+WPRvEHgryVDq3LUqaQGfVG+kKRuYGzdiZtiuZrKQQEKlVE6TDCY2kwVY9Rc9YGAr/AJzqqs+gpIEEsGBG09Z7Xt88F1KTMC06QCWZCw5Setxs0+gBPqMMsvwVFgVWdHclipVdIgwBqJlp9VNoBPfv+7181vK0u4jQFB1EiN3K6FRbzaJAE3EhXzS+KzBjHUEdZldRO0ARtERiZeGsg8zWqDlUkFhBN1GmYPY+uDauVYMHCwwMalUltQB2UgDSBPMYmLRacpZumKK0eXWLAQQZjoRN+plTcHAArnXZtUqzDZpBc/8ARfpGJGzWp2fyYcaSQSYPqpBu1tpPpcY1l8w+WLeZTVUPTSkyevNcWvEDDSnnA+pR5FO3xOEUb+0k+g98AqbiTBQzURUVl2+7K7jT0I+HWtxFiLjEmWqlvtKBqCoBdQdDwLguAAHAvLLvMkKTePPKNVNKdVKpvJpEqFNoO0Sf8u8bY5oVFlh5i6gQOVTFhuG1DYmx+YnfASZnIBqdNlr8yllUMx1SAjaZIvdmgEbEe+FuTPlsx0h4uxCavi3ExAPv/LD5MgXps1RClMyyVXYUSzXBZQf8a24UCSAS2NNwvSVpioCGIUOphSCbGCVbSPQt1wAfkURby6Z/1AA/Mah7bYzAeYQU2KaEEHqrz85g41gPRaFVaKg020lgkOEDMgDXE7g72kbwDaMRNntATy9FRmLa2BcSAIUBTt6qWYSJk2GEnDcxVoEMzCG9DqIMm9h1vvb5AYJ4nlt3CFRIuG6kfeESCLH1wBh4gBTBm6EK8KeSWggjuJiZIBPScN8rmLHmemhADQRuRznlBcnT3OxUDa1bDDRqYVJLSBBAUkklQN9BJPS8ekY6o8WmrqDaqZfUBF7BVvJGwn333wDzLUxU1DU0VCxLbtpIPYRO56CSPn3xzKlqVQmkCxMkESBY/ABJJEkSbel5wvzedSnUamzook3MmxJMi0aSSB2AjBPA+MCop1SGUQRIfUptKkQDBt7NeIEgNwrhOW0szIqMYY2Yi6wFPMA15gATctOD85w6lVRhUBIn4iAHUmO4AjSRAFgEUXscBZ1nemlLVoRH1HSADUGk8xuNIPYkxFpwK+YqoysrKUJkU51EmfgBswgXt6dbYCw8G4Siyq60U8t1kAmQYNxN4nYatsF5jJvSTStTl06QJA5diFLfD1PeQTfoiyPipxRFHSaiEFtZYl1uSRMGO2/QRFgGWS8TUaiqN1mGDHnDAgm25EFZsfinvgMyvC5dyzgvp1hHOgMAjKDAgQBrJ6mSRBYHEdJ85pCpQNU2YuCvKoJGmmDp5FiAWMnsNsKKGdipBPmNTDDVUaAjF7XiNQGkELeT6YZ5jiWimysNS9CiKCpAMEqGHUkAARYwJwAWd8SURUIrqaTSQ0aAS0C5MXsQYJgyO+Ck4mjVlVarLBLMzIgIABJ1C/00xGq4xrKZNKNNPPQOatQMHuCS3w8hErpG+5Ji4my6tDhWej5jFm+BpdGIBMPvqIIteTgLLS4hVR1dvL0ayuos4IWCwLKuoBAIG63ttcieLvEWVZ0LUkNIKwNUAhtU8qrBEKyrcWkMsxJGEA8QBiJquTRgtSrKDyEQY1X1BiFMmRpI7Yl8+rWXWWo0+cyaaFgq2KqxDC5OqewP0DrVVFGnXy9MaKy1S5FEM9I6TpVnEzTqEAajy2x3nOHZh1PmbpSBL+aAoME3VfuxfVI2xDwTjCUGqGtpCVYBem66hM86GZMXBVvjk7ROJ+E5GmhzD0uWm2qmaikNSrJInlMttYCCQSb7yAfCsq+YXM01VPNlG54dWp0yxOkXBM6YE/vH0wPU4TTylXLiqEdyUbRl5QBSAT5lSdWqSpAECJvGLBns+q5jSGuFYVPKfmBZbtrUEFomQDEg3vgRMr+3NTpBlLAELWYaHGjSCGUcjg8xAsRqiAQSQkqcWpgOW06ErCNdTVanU0leVZBGoHUBbSbGbk5jxZl6YRct5NMktrfMmGKqTDIokEn/AHRaxBkceKqKrUdKx1stH/EpimagcCmIggKoY6XlpYgHmXSMVThHhV6rpUzC6g7bl1RWC96lQkSNop67H0jAWqlTTM1G+wWvXI0vVUmmiyPhQa9IDTqN55rjsvqcAenUOXSisIRUJVkY1CsHSXF5MgcsBRciAZfU+PUKVMrqSkAjLSTSVpIOhveZAJLANBHthNnhUfIVfJSkYdY0B1Y6oVm1xplg0Rq2idRtgK75EMzVHCio7gaGBixIEkwixtP7u1oxzkctULMpMOJeQ12vEMC3xA/u/jtgnNcKYr5epxTMNpqFSQ4EGTCtIIi0e+DcpWUUkDU0Z6ak6lL8+mdPmhlam4MLfUpKqLnTcKtxR1LF50LNwyAksBFlYwDA29enTnJZVKlNqrKquI0iQQe5IN4tsDb52u9bgSVESrUppQB1tzw4ddWoaEB1NpkLq1KsbkzOBmahQHl5anSUrM1nC6ixEjUjAgAXIBnve2AQ0eHGppzFYJllqGfMcwXB3FFRzP8A7RAm7A46zebp0HBy4R3ZZ86rDPq/yIZRLCZ52v8AEMCZ+jmahqVKrMzEiXDKxP8AuZtXsLewx3mcrmogUzVBHKVSmVI9SOchgAw5pHuTgIqnExZqlTVmGHNUcFnCxtqK7iDcjYjsQQUy9MrrJUtIBVSRTeTc8t0MQCNIHbsXnhzhL6z5tDRIaalYM9ih5VWCNUiVJIuRcThX/dYcsGV6TKCV1Iz694BdVB1myzEGZlYwD3Icapimo/Zmt+7VeN+nMMZiqA105dNVfRS4W97AMBeZtjeAsNLMgc/mkMOl5G2/XYz12xta4gqGa8hZLG51HrdjBN4iJvbCtM7rebQLEqDffY+h6bnt2nq1DEAEwZ1MAT+Ue04Ak1KhRxUN2jnkxAva92sBPacc5DN0ta8pe8w8aLiSDJ+H0uDGxkjAFfNHSssQNjqUyOoIG+284jr5t9gORR1AE9yQepnAWfPZlWrhQ8nSCQphb7KAgAMC5AIEb4gojSEC0gtToSpJlrcov3sT3wp4bUYlNoEmQSIv1jpbTa97YY5viDgX5WBhjaX5QSGG4Meu56YAnO1KhXTUltQJTmI2YyJ3tzG/Ye2OcvXV8qVZVWoeWm8wQtoE6Z1E9hYR1wvpO5aVErI6AAcvSYuJAj2OOPMUzIZRptygEmxBOqeXrEz2jAO+EZw5ajVeutUuyjy76wWvymBIAhTff8MDUs2VfUlJg5UuajQzjUAJUEAKTBA1CxBJ74DbNjSxJaYDEgAgxMBgBqA9Y2HTHNHNM4dkYskaQATICxy7wygG3p6zgC+BZtQdbgsaZIXSvmbwQVUkFmJiSb2m9sMXDvAr01UwftKbaWGuSQ8kSJsQQVsIGwIXh7hFatmqYp0XUm+pgV0qBLMLfCB2AnbeMei5D+zGkCatRjWciRqLIFtblAkxteT+Mh5wM9mqNVhl0YgwAE1c6/F8JglbXGG+WyHEHYVFy1OmQbioVUXBkaBqkHqCBj0zhXhxgXWkUQbA6Y6DoBsDIwUOEFAWZg0GLdfptN99t++Ap/h/gv7OKgrUaemuIKpqJUN93U4kgTYXvt0wPmvDqFixqcx5eVBAUSALG4EzJnbaYItuYylwwBcC++/S3tJvhLnZQjVMx+JPrYxgEXFfCSVGBFeoDAAhQSvNMjmtbSsG1gd8HcY8OZqrTppQq0UCuahZkcVGZgQSHWYBB+EAbDtgyABBtsQe1re/47DDijmQQVBHYGbT8vlgKxxDwrUqhBUrVJAglWWZ2YUwQIB5dzvML0PLscoGermFo0lNkCB3JAGqo7VEGuqZAlQQLDTAw+4rWKbydRi0WG1xE2Me9vXEVR0uXlkIEqYZfxsfXAUav4vpu5qBEcgzOa1MFJgStPVoUgQTEE9Fm2Aa1enWKmqtStUAUXclCEmXplpN5AlSFUCYMzi2Z7L5cro06F1B28oKuozPONJ1TsYiZ9LAZDworurCspFI6kKghkLVCWbQtwBJMKXUE2XfAVfM8dIhKlJVoyTpCxCsPjViswfh1GRy9trJ4XzxrrXylD/DIE02Ok6SImAOa1mEkSARviDh9HLJRC6jX0Hy9FUgE82rVoQEgCBLGoBKILGMEZHNDyXQIKeiWKKuimVkwNKlNZEA6mLTJsd8BDxzwlSDNVasqsun/DBaopA+FbqDIiNbjpEgRjil4mrqNFOkNCS4erVFWqBpCjy1YRSBKIbLI3mTJa5SqPLCoQiCUCFFDSSDr1AKlOxgaV1e9xjEyoDGsXVSNJjZxFgObl1STNjEKRBtgEnEeM1ldvOp840+afMVoV9J8xpEjQDBP/5ImNh8o5qVkyyZYB2MfauygiTDoNIOllhhIG5tacO6SIEISihdSpgyahhwwUsukRI1FDM9pxDxXiNV6gFZKeYKqxOpKgqMNfwIb6Z1WYjTMrfAJ+KVHr1alBKqNWRjSQJ5qaxT1waW1P4R8THofST+B8OFXTSDBi5nUCxJKxzqxJYsALGZEdOhudyYXLNUhaU00qL5ia3qa4OiopUhYgrYyQE6RiqZioaLBso70SsjQoZHDc2p7wgiQhk6gIlQdw3m8i2VNY0cwHKE6lClgoLQfMYqQSCZIiQOs7V/L8RrUiYrVVDWLIzwQTt3F/ywZwzixptpYkQQdQAJixaSzCZjqDsbXMnZNkdgq0U1Eyis5IUDYvIEgAFhO0XGkgYBEvHc1/8AcVT/AP0b9cZjH1A/cX0kiPkTOMwBNXNskMo1AiZAM/8ASZAHWYwTVzyBohpIAOqACGUEBY+s9YG2A8vQKgNBldyZIEteO59ekfSejQJBerUXSsEqzFS21l0i8Arb1wHI4jpioys4M+v1v02xosrMWUTTgnnsCYmBa8R1MfgMD1KhJMDkv3mxFomQdup2xLmSigaVYRtz6gw9R0v0mN98Bqgp0kBYAgiIvcbzJJG/y6Yko06xbmae5uSfcgwLd8ZlKALXL81gWFvrG3fb8MNsrw/SwLQJE6QSZA2IMgb22PQ2nABtkiWA82JExqJi337QPcHbGZilU0IHYKVkEhiS4C7FfTfUbXGHCVqVOzGxIEWKx+8fzjAvEqqG/ITO0EgXIiOggde30DjgHCP2qqtMFkdvYKALliYmwHzOPWPD/gahlFlh5rTMkCBckQosOp7z6Y8/8A5f/wCI0SX1oyVBa29NhZVHSenp8/XKOZS9ojlBsAeaZN579O/bAHx98y7bCeomb/Ux74nZNQgEgm0j7tp/hgagYHUgmZPr/DEpzmm0dJMRIvEid8BxwnKvTqOoYEAdSSb3n9ca4imxblgNIm5JBhRH17WxlZgXDJZTEkTJsRJtbpiHjFMKSwPQA/UROABylUKNLWMzEdDt06977/RbxXMAkLpECb7nbp29/nG2DGqcpJ0qP/U36x/HCvOpLMwPy+W/9djgBXVmAMSJFo7DYD9NsG5WsWIKrEnrYLa/Tb5euAXBm14sOv8AXXHDsdIiQReQe3/G+AdcVzQ0Kpg1QsNsYveZ6i9uk4rtStA0qx0T1jf26xAvtgijW1fFO9ybwB/H37jthZnGljbuCe/8ttvTAR5nNFgBO38T+G/4Y2tSCGSwAUNPWQd/S04CrOADYSZ6nf0j0xsUophjIn85sR3tgCuM5enWoPXbkq0WUmqgGojWqkOOo5t2E8ttyMJaOcR6rS+oi5klWBGnSytMTcEGJ233wzqGaGZWAZpC3SQ6GLbixGK1XpU0GmqdLAaZMA97HUBpk7djaIwD1uI0qbaT97nsl1IJPMxiZloHZ8EP4j+zDU1EiCFDHzAwbUJG5TmI1/K0waAC6ky4RYEtBIJOojSp+IkdT8ztLnIB6hlBqlQAxkkiWYwCSQxkAxYA77Eg7yfiSC711BCKz2tLagDTFuaebefhI5QxiWlx8pTOZ8upV1sFIpSCoAG8HSogwqgRZp3GKnnTVJRnawAJWzXvGoHdtt+hHpgjgdTyqYJOkOT0sW1KQGNoAKgdjqAOAf8AGai+c9fJ1fsl0JUpNrgvzEsRABQhb737SCK/nP2mmC5LAaQ0mouogDSXUE6o9CDYHa+BKvET5pIJhyByzYrsRNxG5j97pOHPG+I065bXTSRsQ2l6oldzp1NpvyyREgbDAdeHK1L9rywqizNSJqEATIBIkQCCTsTIFsZ4gpUKWbzgpUpokvpcMQDL0yeYGYUzEdB1wDYVAUq+XSL6XqMw0MFGkuUkrU5SwEd4mZOFmYIoAgHXq1K2oMOscoHw7A32jYxgOaZAABZSR+85n5xbGYnoupALUQ521GSSBYSQp6R1OMwElUyGLXDAiwBaIsdx1Bk+uBMrm6eqyuYXUdVlJlfhUbQsxfeLYKyObaEUUyTc2uT2kRMEzO+xtGMfL6yZJAEyqxJYyJe0T8th02wA9HIDcluY8vfc3MAiTbf13wanDUVIqQi2gM4FQWFiEBIHW57bYFXMBoALSPvCw2gmPSw37DrgLOUmgjUCT6bnYgRsADud5N9sBOrqjQplRzSJsP3gN4t0nBOSzxLcukkkhdZAVja14g37dfngGnwZeXVqUEAFiPvEEwL7gQY62OJcvT8pZRwy6pXUQs3N9N/rPT6Aezggg2dW0SSAeWBEQTJjpcz1wPmE0SdGpryzDlA3IUdRG3ttjvLcUKPLIpJBJIECSp72JEwb9r9tVYqeYAJJN4U7dIH036HvOAceAX1cUpkCSwfck8ppkgDpb02Ptj2apQKfF1jYdhfuRM9Os+2PGfAJannEOlkYCoomRE026kz1n3O0Y9gUM2nUzECBN7fOD0j8tr4BjTqgzeIEX9fT2GOqWULqSPQX7WmD9PpgY1wOYCOu8W7b+mJsrmQDtA3aOvrEwT6/nAwDLLBZYKQWA6i1wenuPxwl4pUYuVvMC3a1/fDdCupQhBWpJk9Yn2Pv8sIuKqRUcEBRM9b6pg9rX3wAVUSsfM7bf1GOKyHRa9xJ6g/1FsaqZixEGII2uff3B/DEeYa2q+0EdLdvX9MACV3XcwOu3T+h74x6do6x8htidqfNvBNh2G9v69cC5uuBP09sAKradQ6HAbRv17fP+hiczMTM9vnIPf8ArfAjp16X/PAcvQUgamOqbgL9CDIvMY4ZuTTeBP8AIHeDvb37YkNgZ+u/9dcc1XkWt/xabb9MBHXY+TX0m4ovv02Prt+lugoueYmqCzMxMBuw3gGRfpv/ABxf0y6slRSTBpVAT1A0X+X64qvEMjrLZhXs7QqkcxO2hRNtIEewMxtgOBkKOgATpX96+ljuQCAPXb9cT0c8FKoXD1aQBGpSQFEAAGRsCIgkiwvhWXKsUaxbYzKuBbSexE9d/pidNAZCVYaXAuFI6kX1AQSIP064A/ieZUZdXYRzAKNrEy0gwdut9sIszxBqjHdYGlV2OiICatg3WIuT7DBteUfVSAYixD/CQZEEta1ux9cCCrpJJAJeV1HWU0wF0Agc1uu215GA02ZXzCxCST3IMEWGmL23O5nE1dxTBRNLJFhUW5sdgZtN7fui18AVc0BqWQZgkssuYnvtt6EiJ645qZZIDLqn5m5G9ukmPYTgCqNWstOQoemDDBiGUFp+Fuki0GdvXGV8yoRSEBtcsxKrcxoFiWuDf8pONU+G1gESk0M0seYdNjIsQRtv+BxG9fWkkmNiLXabyN5PfASvnCDEqfU1KYPzBuMZgapngpIKsfUnTM32iwxmAsQqOF0KAvdVvYmLkiXOwvO53xEEF1UAASYJNyLT+PtiM0ypAaQxmDtquDMe1vy2jEVDMSJHLJJPoCCBf3g3P5nAFVhKi42ERtPQtPs3QTOANADVAkM25U9B2BiCQOhOOqmYN+bTEHbqANPptf8ADriLMVBEMbbEkRJ7x36+mA4zOWdlGpgSokAGNANyRMDp36eklQ9EyOaeg6WHvhs1RQCZYkDYEwbAbTFuvuLYgbMgWChoEBjBE94sO/fvgJMhSasxp6tIMmWMCAZAAvFyBbB1XgRpuFqVQqVAdLrdbX0mSCJjf6eiOk6rJIm9o2tB9/WQcFZniBqC9+ik6oUb94n8fe2Af/2dav22kY31oW7aqTAg/nfvj2LUy6lViVFxvcx0Hpb6R648j8A0VOaojXJGsqkXM0nljc+v0kxOPVcuZPrBA/r5zHWO+A64hmiuX8ymJZNNRwRvT1DWPeLz6dMMMzXc5jK0qRAFQVi1hLaAsaSdjJP0wFlQG1i8NTemxtI1i5UCZAEdegwdlMm4r5R006MujoZJIIdVA2kg8sxfci0XDjjXEamV8usFGhKg85QBJVpBYfuwx6d/TAue4j5tdnnksAJPNAgsdpBuB/lVTgvxLz0q9EnmqakJ/dg2aI5jF8LOHGNAboFUgHbSqib7SZwEHifiK01y6rINbMBGMfCBJMSTBNvkfpJUofZ5hx92i7Ku5DLTa89Za9/bpgfxFkPNVQWE0qi1ENrQLyO0GPQ47pglK1h9ohp/6U0kAyNzJJ2i4+YJquaZeEtWDk1dCHXNwTUAt2kNgjjFYjIZiqkhgispNyCWEm/eT0/LB2X4HqyIyZYFSoXWBzCG1bG2479PWRzxjLM9GpQMQ66dQHQEG29+/QxIGASsjfsFaorHWEUhpuNRTUw6zB6evXHfCKvNTBAIIgyJHwAz6b7+tt8TJlWbLvlhYMqqW2IA0kHsTO894xFVpEVEIjVTTQFvBIIOo33MAWgQBgK7laztkcy5dtSMxB6iGXb/ANQ9J9cM6FJyisQZZVb5Eb/n/PHfD+BgUq1DVC13lmO+4Olem47dMMOJcHhaTBmDUwyqt9JEAbjqI2ntgBmSErGJBo1gI7+Ux6k2kd8ed5aoaQVhOpiSpBLBDuRHeQAQfe4jHovD6DFmE2KsD/5ZFvy9xigZLMIwWgaUtJgXlWIEgmQy9+04CDM55KyhmU+YF5mlQCxJAblFwBcg7x23FVVfVDc140g/aR1FwST2N8FjJBfMRyBJDaZGprEAk72k9O2IK1JWCwBuBOonawO9j0/4wBuXyjGmCzVFMSskwGizGRvttER1wraqVJFUHWCCDyHbaTF+3bBVXOvS0rqNQdJ6euMq5+UkG/wt3AifxiP1wD7ggFUakq6aonUzIjB4/cnoPQCe1pwJxCVYmtVUzyyUA33ACwe3fbHGTZFFMkFdLa7WE9L7n5+vQxgTxFxGnVZNAhkBZiGlWuLAd/ngOqmcpIFDkVAkkC8rJG097G59umF7hQAQYuTEC4sYMOet/n0x1VRCCSZU3Gx0iARpG/cEbQBtY4E/uvdpGm20km02G4gXM7SL3wHbVk6OQPWmpP164zESM4ECmrDuVBP1xmAsWXYGoqQWKsJJ3VdQE9x0F+4xBmKiqSGJJ3hZJK23OxZt9XT12J2WqU3NNniWWFLwSVkyrRc6YILADqI2hXmss4XWV5ZgMIbSADpVo+8IiDE2jAboZkMRyBSWJAkn337gRiKrV0OoKEsRZSCTfuCIJO/59sd5ek5EQZImVMt6bAx1tgSrUcBUWdKzcjfv7D0+uA5TQkmSCZ+EatHpuATuN7D1xCWCgEBtrapix6d99uknfBFCvDFmUy0TDaQPXf8AO2O6qq50swUADSFOvT6EgX7b/XAD086yVNTAaYMqANMR22+ffG2q3lWGmZAMD5d7Y1USkGAkkfetHtpB7euC6tfLsEVJlYkaY1x3IO5vgLP/AGW0yeL0GYGQzhpuZNKpuSB+XaMe08R4PrLMsmSsRt0B/L8ceH/2YZkf3vQJgkvU6XvTe5Pf2x9AKoA9/wDiN8ApTJMqgCxtvuD2nt+sYdcJy4K3uCZt6d/xGOBRDEHVHaOvr/XfB+VpW5fuWHtG0f1tgFZ4Uz1G1EE7i0dAI3vsMKqXASXaAQB1Pt0J7z+OLflqI3/rbGkUQxiN/wDnAUfi3DmWA2xFj7Db+f64BpoVAB6/wMfz+WLtmKZNIix6zaQJ27z/ACwAOHLGrSNW/a42/jgK5lqJ8xVEk9ANz6W77YGztFn5iT2G+3f67n3xd/7lCw6FdZuZFm297dPngXP0QfMlYEX7n5bf11wFGFiFEBiBa9z+vz7HBn7GTR+zMTGq86v4iPpg6vw8SdgbNJ/r8PfHdLKRvbrt13v39cBXqFPRU+u+03+vXY9cNM3xPUFRhYkCwHTY+/z+hwRXyQLQN4HW9v53wsNRUIGqI7ydv4e/rgJMuqlgUkX2MwRBt6e2PFBnyIViSNNxJurL7gSO/wBZjHvnDMuHdbzJG1oPysf5nvjwLiOTK6QwhwBEXUj36dZntgCqfCfNZUB1F2gEIYUA/euNIHX+ONZvw/XoVQgpKzbqoOsMtuZVNyLGTFvSJDXwxxmgAUZSjgSagJab31EfCJjpG07XsuczOXqKA9ShykFdTiQdwQemAodHhVZAzOjIEvzA9JsOnT164H/vAlWCwCxBPc7iAOgue+5w48R0GfUy5ilVG4Aq0zbrAJEG33Zm2KrU2Hft+vrgHGUptUJFRlWxP2hhSei7ysx7dfTEeboLCqy+WYiZlWvuWW0gQNvU4X5fMv8ACLg9DecGUqyhwHDjSDYEwJHqCR0wErU20pSUSq8xba95E9AJ6/zxwuXqsSq3VjpkC0mwUHuYA9behxytAkoZESBIMQO8g2Hvhu3CnanNN2cNeGYAETbVJ5tt8APRyqlR9nV26VQo9babe2N47NLRy9u209YmeuMwHfHs/WeqjAajt5rC7QCCJ/chj7zPoGvB6LtSZyCApFHziSELsDAqheZhpAMEETAm8Yi8urmKjDSKNGlzVHMbSJksQAYaQo3sOsYn8TKEQJRgUGRZZWDTzWqVVkFXYmFkWWQLloAnP5hctVfLUKRKsU5qcU2lxZFI1QxLCF3g8wBBhFW4XlwFdahpQ7J5dVCSWQKWBYTB5wIIG2HmS4oJo00bWyhKqGpGmoRMoxQ6wPWxDDrEknxjw9BTWrTQUqqNqqHU2mWCiKZOmWEAtA2FzvgKXWpg0yFIIJJMAG56khbfhgJ8tTUGWJYQRC227Hf5x88N8zwVnqBkBDPdQWHOWPRl2YSJW1laMdZ3hjUCX0JUphRDxYjqzLuNRuCRtOARHMjRpi82ab9OUgb+5/hjhaBUS0TtE3HvG2JAmskhlUC7dBE9N7+mMoeTLapiOXvPc/p6bzgHv9mNWOK5QyfjO3+hsfQtWsi1CLib/Lobes/jj5y8AV9PEss86YqDYE9Dtj39s/qGqJEQAdyR1YzAB2774B2+YBgAgSJmLG/6YZ5SoALG5viprnujGPaJv27Thjkcyrgwfhi3X9f+cBYKL73xFmByk/hMf17+uF/D8ybsZCwYBgTHXv1x3V4gIWPUEAgxB2wHbWEd5Mi0Rt7kd/8AnAGXrG/5fSLdIj8TgjMZ8aYkEkwBImOuFtfiKqZX2+Q7fp74B1l82WVRBPeTtEXOAuI1JBMd+kQO+BctxD95tIAM39dr7Y5q8UQwAQNQsDv+kfxwCyjmN5U6Rcz07H0MW+uNtck/n8v6+WIq2VaJaAARsDvP6nf1xLQXla4+e3t7YAukilTMyJgevce18JeK8LBefqZ9Nz6icB8QqUE/w6i06inUOa0+omI+WEtXxLTquoqUSejaGYNN4jTG1uve98BaeDcUCPIBYqVJAubtYG8SSNpx41mHq1VMUgSmoNpvB2YQJMFfQdexx6RwzM1lqKaBqUuYGKzLVG/3gQan/rGPO61VqFetAIcvqZl0MCCWMpqHLfqNVwAO+AWZUplnLghiVIWSYuBcxEiLXA3kQRglc9Rdagq0xMCIsN79SQdrzfb3jKUIOiYN4JFtoU2FpJ2N5FrCYszwkErBDawCAhLMB7EAgyI2/C+AlHCVKa1GpDtLqWW8Tp+IruDbsdsC5isihGFMfEZkbjpE9LzhvkuCvSAlUWCSHrAIRsw+8GNxt8o76z3BVBmq1aozktKKoWYkiXi3svTbACZzJ0dRpry1NIAj4Q0TpLTN+8dcKEQBGO5tBANp31WHth/lc2ZJpUEjTDPUY1CARF9Onm+U40CyJIamk/5VpgeojncjpffAKhwyq0MgYkqpkCALDc7b9z64PymRrKsACqp3CMJB7H162nf6dDMq9NAxDt3a5n5y3y9sJa1W8qFPSYtPpI/hgLjlaVREC/s9S3ZG639cZivUvDtdwGlBqvzOim/oTI74zAW3+8qrqUWkkUgWemhqLIgajUgrUc3ncb2sDifiOWX9m01AgRkLKlM0KR9IpQajGREnU+998SZThVamRXZhkaJAANWoGLjsU+I2tE/LsxzfHcuiirRVXYaprmmIS+ksim7sdJgksQL7bgu4P4Zy9FFqV9dJ7utM8zBB8LNohg14JtMWiTiHOZLLZnW54jSqE2AqK1PSYgaYMEARYgz1nCbxPxU1ix1l2d0KkCOSDKiQCwDRBi8Yr5qrpcOv3YTluSGuSTf3M+npgPQ8ll8rRilTzuX/AHhrLFgxsQjKIgDUy21SUBnSJh4VlkfMV/OqeZRFN6rIVZXChWJKI8eYAYGnUSSQe5FPyvDKrUGrC0cpYmLHTGmSJ3iwPXAtPKkg0SzVCt0FMFgGMelhvPqMBYON+DdVH9qy5QUhpijrXXpgCbkMxmZOkT0xVqXBqr06lZKZNOnGtgJCSevWNr9JE74sNPjLUFNGurowWCGBB27EDCjIcQrUQ2ksNSkar2DDmkdQQQL22nYQEvhKkBnsr/8AtQGLxff5fwOPc14ii21ajZdJMew79veceJ8HztGnWFSrTFSnfVT16WYEHYqNxFp/jIu/BPFWVMUHGg6YSq1TS+2mJKnmJJbcjYbKJC11OJ09UrsR+9Pz9vX9MC/9rqVFoJAmQ1jBM7Dv022xX6WYRtK0yBUmxCswlgGMFBs1khpABvsCSOI8XbLvUpGlIqiIZQKYNQ6gx0xqKqtZQyED4TeLBa63iPVSL0qisCVUKrCSzsAABuDJ7dD74qC51/23zHBBD6CNSiB8MEgxbqdpxSMk321MecyKTC1SLErHwxBmSpme2+L5xTMUXX9pzTA2IqFCUaobLqsI1XVjpH3jYwwwF0REIVlqJAtIKwSeg6d/rtjM0GRCdaioOa6ghR3knYRvbrEY8b4Txymr1QoYqSdJIAMW0sYkD1E9d8Kz4nqOZruzkzJJOr5zMQYPre22Av1D+0EL53mU1bSITRqKsxbZtQMrEmLE22uQJw3xw9FRSdtdNlkauYU5J+zbckDfVcQw6705s6sgyBy8gLfCJsCBcsZk+tyZxPRDPSZw6qRcIbW6kkWHpPfoIkGfF+MZh3C1H0LcJpupFyApm+8XviKrxJlnVVqtZzLk30dgSPi2EgHYQNgTw2qlGh9rTVkcw2onSCCoBUESvxC5tYkTIAG4hx7LqXVsqxI5TDxfsDvb0wA/FPEC8n7PUqFQFBdlWkZgyAFYyAIEySTN8Q8G49U1tpIho1BnCFwdwrXOom29+o6YYVsjk8vTUZmgTXaD5SN/hhtlc9GO+k3HUYUZvjWWX/CySgg71WLbTsFi/rOAuGd8S05ouhqIKak1xSGtQZGiNYIUgzLAX1AXxXuFcUep59chKS6l8xytjIsigdWIJKrY3MALhTU8S1CuimlGlqGk6FMkEgkHUSACQDbsMTcK4s9JXqEBqQ0qUdQ61CSZMMCA2nUdVtgOuA7zfGaGtopBjqLa3JAYwLsqG5JEwTALe+CKHFKrKR5nljcIgWkCL/EEgE7b4ZZVcvXGrydM9VBX8BYbg7Y0OB02Vlp1heSFqExNr6l+FrROmO8YBG+YQHmYEi/S/wBMOF43lKtPyqjtptCtqEEWlGUGNz6e+Kvxjg1bLkeamkHYhg6n/cpIPfAdDLlwxCsQBJKiQDf4uwsfocBZxwRAx0HWOhi7C5uO42+Xyx3V4KHy1SCoKkETuDqAgf6lJMf5PbCfhHE2SA2zbGb+2PRuE8Lp1ssQ5hyysY30seX3JQk/7h8wrvD/AA9RWnDpX1gcrKCPaYi098cUOFEkGois2nUlIwSIBOup10wJAb4uvLE2jgnhjPeSKrUwyuS1IQgEf+LUE6iW3G8zLSOUrK9A0W11qdQtU1TqFShVINyNNkrQTPKWPpfAVyvmaisRUpnXuSGsZvPzmcZhq+byJMgx6GowP0O2NYAfMZDzmeo9cKzAHU8EISJjrv0PbC7NcFelT1aqZBMTTaQRFiAOb5egwd+3yaQqM9FDy1TTAkBieQhunLIBtva2CvFPhBMn5brUNUVgWpsqIo0yYYkndgCYUQB62wCLL15U6gFCG5YfDK2Cj3i2+BDnFDciSRuzCJ62USMGCutZyKzDQnaZYgAWI/Q9fTAmaGWBPl6oPcke8fzwHNTiDExCmepAJuLn12xFRfRD0ywZbg7bEEd5vg/hi00qh6gGhZgkSWadz3A7kRjrxLxlarqQdYAjeYv0OAlbxRUYqrlWA1fEisBqF9MrKk/mcCPmpaIlWAUACAY9Plt162nC5q472j4dvWNuuGHDc6FcGJAtA30kEEe5WRa97XvgLrw3wnQr5R6tIBaqleYMSIgM3XTdZ+7YxfpifxH4IyMU0pakqEaiz1JJBBI+IhSAATA0k6el4izVKpTy9JVdi1WrqcIdI8tgGVZHwKvM0bSSb4Z1k1VxlRS15fLIiAka2DkK5ufQxpAg6QL4DnMePqNGktBabJVNEUlrU6Y+zlRZdR1MoYSR3nDzinDAyjXBamQisWDgEpuQpAIBabRH+XCPi3DPKdTRp0kqVHgMiryU0D84NrkDVERZT7j5zi2XqU0y9KoFcLAOozIRp1kbtcE3u2A7yWbOWU5QOtanqKhWpqWD1CBBZlYkajv0J6Hau5inFRRUVSjVP8UsdS/CWDrzSDvHUEW2GO+E5RstRJqAeTVuKmgshemTZRbWpEH10ta0jdDNs6grUV7gGIBIZVJCywIIaOaQAbHVOATvnNdUwzUvNkMAFFpgTpAFioMG4jczi28e4I/DUoNRrHNNUUkgk6k+GDYyUMxHcdQcIq2WpipVWr9pplRUaDBeQxQ6vtCCZBJgQDJEKWHDMyTk2pkBqSVVX9ydTHWzTq1HVoiekiMBQs2SzFm3vYWj5dBPp6Yly1dkQ6arKd4AsfnO8fni18ey4WQxXytQCktL9jqJ+IQfukC14iMU+pTC1FDKdIIJFgxUwdwIkg2PqMB6j4Y8PpX4SK75g0qlWo4aqx1MCjAqBMBVKhixnUxVADErh7wzIZfMELSyKVVIPm1WaqqWAlhJuTchbHmF13HmtXjCPSFGhqFNCxSmZaNbSxJsCehNpCjthlwjxC3LlquYanQRWASjAZr/AAD7q6ix5n9SYwDbjHBstRQZanlf2zM1lqMGUGm2XBny2aJBAueY3CmSBbFXqeEqdBQ9ar5jxqFKhDQP81RpQewDm0YI8QcTr+U5C0qeXd9AphzqBAB11F1AuSI5qgIEiAs4jzuaqsJgFwEVyZOoheYntHKvyJ64Cs1AGqBgmkEiBMj1k99vrhnTpL5Nak1iOdP9StdTB306o9YxxQygDqXCwTY6jeCZ+7I+YtifieWLVK7llRS7kAsJuxPTc+vptgEVPNaTIGn/AEswP54ccLyuYZeUMFAsWAj/AGyML6dMs2kFR6gRv02knpA74vHA839nTvARdMlYllifYqIP+4HAK6PCM0Rp1gg3KSpB/wBpn8sM8lmsxQ0O9QfZOKioBCgqZBPft0tI64QeJM+czUOkLpH/ANQgS3zOw/PAWXpVYcFy2rlUFpBMbm/QdPUYBhxmi2ZzKB9CmqdbOsAEMxY1LQoAWbRbScN+B+M2SrWqUlVfNOmmpEhPuoYm5URv2xBwvg4aiX1EOtHyYsYZqhuNt6YYfPAeU8OlagAeSoDaosJmJ+nbAekv/aPWFNbUp+EiCIgDa9hhRxXxU2dpNRrKr09QOlREEbEGZGKrn/N1KRohQZuQP93uYAPf54dZam27FVgfCBYe5wCKtwIydOvT0labn/qNz88ZhjVLgmLjuWv+RxvAa47laYzL1TmNNQMVZPKkEqzGfj+HVEdyBBwHm86K1U1XzgqM4CFq4qBr3EwpJW1ogCRtInjiCypBRpVlVQUCG4uYvpWFiJ0wRYEYiHBWqnmNTUQNNNYdRAjSZMxboCAO0QAhp5JZceZTMyFNMNBMDlEqrTNz02kRhz4d8AjMLBzBm8KFmG6apIt3i/XHSeEDl1SpmRLkiEBNpLXAALEtpI2IUkTuCA8n4iqZWuwSnUUO2lFYqXJkiGOx6CfT1wAHiTg9XJ1Dl66amA1KymVdJOlvabEQDbCrN5MGgtSYfVpdew6MLWG+Lb4r45XzQVa1FkqUwYgKDDRueoPp2B6CUnGcxlWpHQCtQ6bB5UQBqEEdbnexge4VvTacT5JylRSpv7T7i/0xLRyepJ1QJOlSPiPS+3z9MdCWqFYi3QQLCJ22MDAeneEs0gapUFTy6JVRT80FkXyqf2jgG4ZSdtSrLmAbYceHOPDMq9aivlp5wLLbUy6FQxY8x0A9hKLNiced1PEwbIfszIxl0m4CoFN2XqurTf1uek6yXjM0EemqhFLAg01VSu06CQTzBQJMwIN4AIOfHudIpMjBVaq9MtoMK0Algq35RKXJ+6BtGOaXkGhS+zJpU9DsA0FpU6tJ0yqy0WMkCTvI34ZanVermMxSWq55aa1JZKY/0tOphsJm8kyTIYZHIKKzBh9m0k+hFyB7iT8j1OAry8clczVy5CIKzDy30srU3LFAVaRqUiJ35pBESUGfzzEKSYaCAigDeJLdDPbe2wAxaMxl6dKprp0UIBmHgcvrHp2wFU4ma7qqguTsqqAB8gIHbAGZuvkG4ermq5zRVdS6dWh508xIEGFkQT0wq4XxR0ouENmhAVBBErUJaQNViFNzG46nBfHcn+yJFcjzXH+ACC2n96rHwjsDzdYi+GPgSWSroWnrVNSlxKLp3mR2M7dDgNcafzyreTVFBKdOkhqulNRpF9J0OwDGSea/XYQDR4GnmBKjZagAQCW1OIZSQxdiY7RYyNsLM/xXMZjMquaqMbkKshghkiAoYDf6iDfDbiNSnQV0WkteDCmogHlKwvUNJQqlzFtTGFAn0DninAaCrC5mrmqk3FNQtMD1ZiJ9IHfAeX8OVgJSmEHUhgzevoLeuFPDc7VGuKkQCblY+UzN4274Y8LzmdepRFKuylnCcrBSCW3cLB09ZMgAHAC8Oyo86pTq3tOrcggiIJHqR62x3mnQVDLsthpuebpG1vc9hth7xbh9RdNUoygCQzKdBVjBkxEGO/tiw5LhHDM3TVXUqyqNVQVGksYGzEg9TEdD3wHnFWVZLzvc+k9RjdXiMgqCCIIKwTI9ukG/vfoMX3iP9kzgk5esHEDkYQQW2EgkE9DHoe2KFnvC+ZpMS1MmDEoQ1/YX/DADpRB3Fp6Kf+YxfPBXBqWbptlXepGvzeTTts2pjzCRCW7gnbFCq57TAUknrIWJ+WLHws1KOWdkYh6mnWVOnkJuvTqF974C68T/ALtySVFoZWjmKoImmQa2m+7F9UATspnae+POc1VrVqjVAKaFiTpCBQJOwAEAegwxy9XRdeQ22/q/446qVpuADe4/iB29P5YCDi1Ty8pl7MlRy7E6xJZDp1DSLAy0D0OJ+H550o/aMZaILWv1X09Mb4rpaqAWXTlwE9NQEEjvLamwk4rmfNSEDFdUTFien8cBa8yFWlpA1Mw6XJn8hhRUrO40s1uxMGRPQ7/Ofljnheb8txaQBDRv02/rrg3iBpNpqLEtYmLz6+v8BgBf2pun/uj+FsZjnSOkfJZGMwDfM0wKedYAAjMCDFxNRxY+1sPeECEyMW8xn1x9+JjV+9EDfGYzAb8bOQhIJB579f8AExR+PVStTK6SRBkQYghtx2OMxmA3xCqWqAkkkkSSZJv1xX8xdiT1qGfW/XGYzAP8uJVQbgu4I6QIgfKT9TjfE1ArGBEUEiOn2a4zGYBjwOipqoCoP2pFx/ot+J+uDfHCAVKYAEeZt03p/qfqcZjMBB/Z/VbymMmQtSDNxdf1P1w14vmXLPLMbjqf/EAxmMwAXEjyVD1At6e2LH4NoqmSrOgCvpB1KIaY3kXxmMwHlFVizuzHUxMkm5N+pxcP7MFl6oNwWUR0iNvbGYzAAeBqY/vCtYWAi2016QMdrEj2Jwf4kQeXRMXZkVj1ZdUaT3EWg4zGYBD4sX/v2fHRarqo6AByAB2AAAjC+jTBzVIEAzUUG241AQcZjMB9K1lHk0ljleNS9GkmdQ2Pzx8+eIqQpZ1RSApiTZBpHxHtjMZgLRw/PVNAHmPE7ajF7Hr2w44GoJckSfNoi/ZvMkexgSOsYzGYCkeLsqgpSEUGRcATvgKgZpEG4lBHp5lO34n64zGYAOg32kdJNvnh5wT/AOcyw6GvTB9ROx9MZjMAj4mbOe9Rp/6WxPkv8JfcYzGYCLInlJ66j/7sMqfw+4n8B+p+uNYzATJSEbD6YzGYzAf/2Q=="/>
          <p:cNvSpPr>
            <a:spLocks noChangeAspect="1" noChangeArrowheads="1"/>
          </p:cNvSpPr>
          <p:nvPr/>
        </p:nvSpPr>
        <p:spPr bwMode="auto">
          <a:xfrm>
            <a:off x="4362450" y="-8969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102" name="AutoShape 8" descr="data:image/jpeg;base64,/9j/4AAQSkZJRgABAQAAAQABAAD/2wCEAAkGBhQSERQTExMWFRUWGRsYGRgYGRobGhgdHBgcIB8aGB8dHyYeHB0jIBwcHy8hIycqLSwsGx4xNTAqNSYtLCkBCQoKBQUFDQUFDSkYEhgpKSkpKSkpKSkpKSkpKSkpKSkpKSkpKSkpKSkpKSkpKSkpKSkpKSkpKSkpKSkpKSkpKf/AABEIAMIBAwMBIgACEQEDEQH/xAAcAAACAgMBAQAAAAAAAAAAAAAEBQMGAAECBwj/xABGEAACAQIEBAQDBQUHAQYHAAABAhEDIQAEEjEFIkFRBhNhcTKBkSNCobHRFFLB4fAHFTNicoLxkhYkU5OisiU0Q1Rjc4P/xAAUAQEAAAAAAAAAAAAAAAAAAAAA/8QAFBEBAAAAAAAAAAAAAAAAAAAAAP/aAAwDAQACEQMRAD8ACp8DRtMDkLNJJAGqJGo/CFG946d8DN4MLFijJAtAvE9BAue1z72xZ34VTVaoWnZSH5iV0k2kXMlSEHrFumADlKdY1NR+0YrylZ1mQCSfzPvc74Cv/wDZJ5JmOUXvJi0AHuAJn1mcCPwSrEaWsOWCIuZJ9N4t2xeKNAJu6ORuvmAm4uuhm3M+mmd5FtccplgfLFMUHnVqCsBzRcbkmwjvHcYCh0OHVdUVQwSykqBudrfDE+l8Sf8AZ+ohY06hKNeYElemkmFB+c+lsX/gfDqDu41hSsNUVEI2UAliraR03m2JM2KCoFolWWeYaB5nxSSeUgSBbV3tucBQ2yiANBZ5imwD2YhBAMdIHTck4xvCJWhVqvFIBXXSQUfWCIWSBa/4RB3wxz3Esg2davQqw6XpnTpGoR8QFiBe8A3n1wx4qHzKsKlUtTbQ08rLaJ+C5a5AUe/SQFLq5b7MFSSJ0QRqILGw3tJmD6dIxBVYpq+zFujTeJuZm1u9+2L7k+H06dqKVNWgTqUxpsTUBAgj5mANjGA8xwvzAA1KFnTqEGmxIkyVusR2vIOAolGqVYxCMO4kTNoj88MCzOmpfiBk6ZG+0XsN/TB+X4YCoVNfmS0CFVGKDm+LlgCBBJPbcDBz8PahZkeozCAtMcotszMYmDuARgEmRzug86OwW4I2FwZYfjYnfBOerIzk6GBOx0gi/RryJ3tgh+Dg1BUemqU9JtLMXYXOqAAVXc94jrgLONUQBkB0MQRPKTO4gmJ6xff0wEqZsOyppUqBeVjTuZE2xsZshwVlACbLfTHU3gbkb98DVspUAVgOVhyyVmYmLSehgnt7YynlxUoMwRzVpkSVAZVANy5m0C84BnW8QDRC1LgnUTLysWhCYBmep98cV+MCoFdk13IHmdOohDyAXibn164RUDPMp+GZME7ADpf+FxjeaWo4kUy5juSRHUKDdb7SQJ2wFnpcbeIRgxKQSyoFpmfcLEGCIG4udsQ0c7l18x2QnWADTWAhgCfMgdu0H1wp4VxGg3+MSrawAXmJi+q3y+u2GPiKtRsKQWo8XCfEFjra3TfvgOOIcfKoESiVghtNI6VsTdLkiQL7m/Uk4eV815VFRTLMzFi9OFVZN5LmCxEiDtAb2xSf2ojmXWqneVlFNoAJtPyHbBXCuJBVepAn70KVWBBBNiSSesgD1jAMMsuY5VNROUzp1sGH/lgz7fnGHmXryKb1VUE621DUXBgAaAYBbmDQSvLJ6xipPxJmeHb4DPlrqCvN9L2hp6HmJxNxfiVGqFgPTAEgAqCpAiLiQfnsY7jAWyvSShRVnAddlqVQoekQ0MWAElJBiALE74T8N4mtU1F5kcLFIqqmQDqM+WdOoKLD93pscK6HiA6hqreYFQAMQCwlpOnlgiYnpIJwfQzlNiKxZtazPlL8QboVIJMelx0jAN83xRigFOmmqmZBa4qKxPJuADIbSbKZvFpDr55YDmk1KQSwVmfQdRH3pANp0yLMBE7h5nOCqjnLiHp7mm06k3KOkqfaZFiOwwbmsiGJNDnJUBmBiDcQ8sNarEbkgEgHZSGstUV6NUishZ7omiAhUEOYPUa50p2E9gKXq02bV5NeXGkAMrQAZSBLIRIP/XvAOIuFUqdGC9TzSvOqyRqAHMELKA4BgHVcafh2xNwsvmFNSm6VGRossFRuS0MANpC6b9zeA3x7z6dRjCFzTQoKRkQ8HaQYBBB1ARyxtgEcWrM32vmUwqsHc2KyOlgxa4PKSdpi+CeL8RpBqTM4puEMBdamxYRYSpJUwCsSBPVsD8U49RrItY8tYmRcXbaAildLbGTN9MxGAsPDcxRNJf8AvC0wBAWpoZwAYBYyJJAn54zFSo8fpBQGNAt1mmGP1IP5nGYC/cPrLVRkq02p6qem5A1jmuCPgIIJ7kAmME5vhYMU8vWqLsBSGk3gXJkF7zqLG0+kCu+Q5gNXaNYGp6hCtrBhIQCYiSAo33JgFpUzdenUmlTLpSEMKYRYaCAD8TSSTy20iJJYXAutwKpRpFWJqMXB1OFTmkEEQGIHKIF79rxxnuFllLoVpwRrpNqHxaW0sSWAk81ovcgwIA4L4iarqXOVdL69QUA6U0nTJM6il5uSTAG2rBWcoNNl1SVadjpGlUUASFDhdUFT8Q32ITZKCGVEp0qTSDpV41Np1kFtJH3QBIkb43T4YhqGojVFY6tyVsCBEg3A6ahJknGVs7lQ2oqS4RTUp1GCAWDRTRRDk9ABYwI7TJ43olTTbSrfBJBUAiCIIE7evp1wFW454KRqRenVc1SSWDMqqTpkkAizGN+p9MI+FDNUZ8tHpMATH3SoSTY9YUmLhtVoxbqviGm0pWcOEuLghTbmgG5n97YA98BVsoj0ldZaodZLNV5iulReIgaQqqP85npgLDwDxwcxSC1Sq1I3iQebSDbYarWtfDDNZqCSiCS8urAAP8IF1sbkiTqMA3tir+H+HslZmRGKsCg1MgCeYQWMACwZVYgXAjtJtyZLVQ0qxaoJhCVhyBdJBBA6/wDOARZrLuVbT5ZqmyaNMK03F1BUR0tsZmYxAvDSVovV0hglwWIBLbq3lmxE2MdN74Z1s3WZwhSkZpaqoHwghrFWMypIYXMn33FyVRNZjzE1jSuxImT+7HoN5iZwEefypTlAWQADEtA1iIJkk7Xm8McLmoaars6MYAD6SCIBnlCyNVjMSAAT7N6oc+Z5b2UkjW2mAQDc8pciwttecDcUpGqlKomYCyWV/tCSXVXOhVYTzAAL339gU0MgGPnlVIZwkgAP5Z1ayaanZQAomWk2uL5mcqphQdICAvBCkIxMmwIa5FiZuovsJqtSuH01l1QzhlZdDxIFnFjAIMKY39scmrqSsKSQGbR1imqgKrNp6CTZRBIa1sBBn+C0ajg0qYAXSlQtVAY9GVQrAX5YDQTbA44Ci1WPnCShdFeFeI1KdKnaIsBc9MN8sKNbK00p5hnqLqDEGHAB5WsBNhAU9NUydxuMVNYLCk2sA2fTqRSCbTaZsCskA74BHxFSYfW6uwIqCrynQxBAViOx7gkEY03htGFMipULFbS8FhMyo3jpbFq4zl8us/bU6yMFVtMEhu7FmEkwexFjbAXCchTzFRMua1lYhRCMSuoGzXABieUnZj6EKZxPKVqB0mqSGBIUdQD135vc4hWsyqSkTsylBe5Fwesd7X+WPRvEHgryVDq3LUqaQGfVG+kKRuYGzdiZtiuZrKQQEKlVE6TDCY2kwVY9Rc9YGAr/AJzqqs+gpIEEsGBG09Z7Xt88F1KTMC06QCWZCw5Setxs0+gBPqMMsvwVFgVWdHclipVdIgwBqJlp9VNoBPfv+7181vK0u4jQFB1EiN3K6FRbzaJAE3EhXzS+KzBjHUEdZldRO0ARtERiZeGsg8zWqDlUkFhBN1GmYPY+uDauVYMHCwwMalUltQB2UgDSBPMYmLRacpZumKK0eXWLAQQZjoRN+plTcHAArnXZtUqzDZpBc/8ARfpGJGzWp2fyYcaSQSYPqpBu1tpPpcY1l8w+WLeZTVUPTSkyevNcWvEDDSnnA+pR5FO3xOEUb+0k+g98AqbiTBQzURUVl2+7K7jT0I+HWtxFiLjEmWqlvtKBqCoBdQdDwLguAAHAvLLvMkKTePPKNVNKdVKpvJpEqFNoO0Sf8u8bY5oVFlh5i6gQOVTFhuG1DYmx+YnfASZnIBqdNlr8yllUMx1SAjaZIvdmgEbEe+FuTPlsx0h4uxCavi3ExAPv/LD5MgXps1RClMyyVXYUSzXBZQf8a24UCSAS2NNwvSVpioCGIUOphSCbGCVbSPQt1wAfkURby6Z/1AA/Mah7bYzAeYQU2KaEEHqrz85g41gPRaFVaKg020lgkOEDMgDXE7g72kbwDaMRNntATy9FRmLa2BcSAIUBTt6qWYSJk2GEnDcxVoEMzCG9DqIMm9h1vvb5AYJ4nlt3CFRIuG6kfeESCLH1wBh4gBTBm6EK8KeSWggjuJiZIBPScN8rmLHmemhADQRuRznlBcnT3OxUDa1bDDRqYVJLSBBAUkklQN9BJPS8ekY6o8WmrqDaqZfUBF7BVvJGwn333wDzLUxU1DU0VCxLbtpIPYRO56CSPn3xzKlqVQmkCxMkESBY/ABJJEkSbel5wvzedSnUamzook3MmxJMi0aSSB2AjBPA+MCop1SGUQRIfUptKkQDBt7NeIEgNwrhOW0szIqMYY2Yi6wFPMA15gATctOD85w6lVRhUBIn4iAHUmO4AjSRAFgEUXscBZ1nemlLVoRH1HSADUGk8xuNIPYkxFpwK+YqoysrKUJkU51EmfgBswgXt6dbYCw8G4Siyq60U8t1kAmQYNxN4nYatsF5jJvSTStTl06QJA5diFLfD1PeQTfoiyPipxRFHSaiEFtZYl1uSRMGO2/QRFgGWS8TUaiqN1mGDHnDAgm25EFZsfinvgMyvC5dyzgvp1hHOgMAjKDAgQBrJ6mSRBYHEdJ85pCpQNU2YuCvKoJGmmDp5FiAWMnsNsKKGdipBPmNTDDVUaAjF7XiNQGkELeT6YZ5jiWimysNS9CiKCpAMEqGHUkAARYwJwAWd8SURUIrqaTSQ0aAS0C5MXsQYJgyO+Ck4mjVlVarLBLMzIgIABJ1C/00xGq4xrKZNKNNPPQOatQMHuCS3w8hErpG+5Ji4my6tDhWej5jFm+BpdGIBMPvqIIteTgLLS4hVR1dvL0ayuos4IWCwLKuoBAIG63ttcieLvEWVZ0LUkNIKwNUAhtU8qrBEKyrcWkMsxJGEA8QBiJquTRgtSrKDyEQY1X1BiFMmRpI7Yl8+rWXWWo0+cyaaFgq2KqxDC5OqewP0DrVVFGnXy9MaKy1S5FEM9I6TpVnEzTqEAajy2x3nOHZh1PmbpSBL+aAoME3VfuxfVI2xDwTjCUGqGtpCVYBem66hM86GZMXBVvjk7ROJ+E5GmhzD0uWm2qmaikNSrJInlMttYCCQSb7yAfCsq+YXM01VPNlG54dWp0yxOkXBM6YE/vH0wPU4TTylXLiqEdyUbRl5QBSAT5lSdWqSpAECJvGLBns+q5jSGuFYVPKfmBZbtrUEFomQDEg3vgRMr+3NTpBlLAELWYaHGjSCGUcjg8xAsRqiAQSQkqcWpgOW06ErCNdTVanU0leVZBGoHUBbSbGbk5jxZl6YRct5NMktrfMmGKqTDIokEn/AHRaxBkceKqKrUdKx1stH/EpimagcCmIggKoY6XlpYgHmXSMVThHhV6rpUzC6g7bl1RWC96lQkSNop67H0jAWqlTTM1G+wWvXI0vVUmmiyPhQa9IDTqN55rjsvqcAenUOXSisIRUJVkY1CsHSXF5MgcsBRciAZfU+PUKVMrqSkAjLSTSVpIOhveZAJLANBHthNnhUfIVfJSkYdY0B1Y6oVm1xplg0Rq2idRtgK75EMzVHCio7gaGBixIEkwixtP7u1oxzkctULMpMOJeQ12vEMC3xA/u/jtgnNcKYr5epxTMNpqFSQ4EGTCtIIi0e+DcpWUUkDU0Z6ak6lL8+mdPmhlam4MLfUpKqLnTcKtxR1LF50LNwyAksBFlYwDA29enTnJZVKlNqrKquI0iQQe5IN4tsDb52u9bgSVESrUppQB1tzw4ddWoaEB1NpkLq1KsbkzOBmahQHl5anSUrM1nC6ixEjUjAgAXIBnve2AQ0eHGppzFYJllqGfMcwXB3FFRzP8A7RAm7A46zebp0HBy4R3ZZ86rDPq/yIZRLCZ52v8AEMCZ+jmahqVKrMzEiXDKxP8AuZtXsLewx3mcrmogUzVBHKVSmVI9SOchgAw5pHuTgIqnExZqlTVmGHNUcFnCxtqK7iDcjYjsQQUy9MrrJUtIBVSRTeTc8t0MQCNIHbsXnhzhL6z5tDRIaalYM9ih5VWCNUiVJIuRcThX/dYcsGV6TKCV1Iz694BdVB1myzEGZlYwD3Icapimo/Zmt+7VeN+nMMZiqA105dNVfRS4W97AMBeZtjeAsNLMgc/mkMOl5G2/XYz12xta4gqGa8hZLG51HrdjBN4iJvbCtM7rebQLEqDffY+h6bnt2nq1DEAEwZ1MAT+Ue04Ak1KhRxUN2jnkxAva92sBPacc5DN0ta8pe8w8aLiSDJ+H0uDGxkjAFfNHSssQNjqUyOoIG+284jr5t9gORR1AE9yQepnAWfPZlWrhQ8nSCQphb7KAgAMC5AIEb4gojSEC0gtToSpJlrcov3sT3wp4bUYlNoEmQSIv1jpbTa97YY5viDgX5WBhjaX5QSGG4Meu56YAnO1KhXTUltQJTmI2YyJ3tzG/Ye2OcvXV8qVZVWoeWm8wQtoE6Z1E9hYR1wvpO5aVErI6AAcvSYuJAj2OOPMUzIZRptygEmxBOqeXrEz2jAO+EZw5ajVeutUuyjy76wWvymBIAhTff8MDUs2VfUlJg5UuajQzjUAJUEAKTBA1CxBJ74DbNjSxJaYDEgAgxMBgBqA9Y2HTHNHNM4dkYskaQATICxy7wygG3p6zgC+BZtQdbgsaZIXSvmbwQVUkFmJiSb2m9sMXDvAr01UwftKbaWGuSQ8kSJsQQVsIGwIXh7hFatmqYp0XUm+pgV0qBLMLfCB2AnbeMei5D+zGkCatRjWciRqLIFtblAkxteT+Mh5wM9mqNVhl0YgwAE1c6/F8JglbXGG+WyHEHYVFy1OmQbioVUXBkaBqkHqCBj0zhXhxgXWkUQbA6Y6DoBsDIwUOEFAWZg0GLdfptN99t++Ap/h/gv7OKgrUaemuIKpqJUN93U4kgTYXvt0wPmvDqFixqcx5eVBAUSALG4EzJnbaYItuYylwwBcC++/S3tJvhLnZQjVMx+JPrYxgEXFfCSVGBFeoDAAhQSvNMjmtbSsG1gd8HcY8OZqrTppQq0UCuahZkcVGZgQSHWYBB+EAbDtgyABBtsQe1re/47DDijmQQVBHYGbT8vlgKxxDwrUqhBUrVJAglWWZ2YUwQIB5dzvML0PLscoGermFo0lNkCB3JAGqo7VEGuqZAlQQLDTAw+4rWKbydRi0WG1xE2Me9vXEVR0uXlkIEqYZfxsfXAUav4vpu5qBEcgzOa1MFJgStPVoUgQTEE9Fm2Aa1enWKmqtStUAUXclCEmXplpN5AlSFUCYMzi2Z7L5cro06F1B28oKuozPONJ1TsYiZ9LAZDworurCspFI6kKghkLVCWbQtwBJMKXUE2XfAVfM8dIhKlJVoyTpCxCsPjViswfh1GRy9trJ4XzxrrXylD/DIE02Ok6SImAOa1mEkSARviDh9HLJRC6jX0Hy9FUgE82rVoQEgCBLGoBKILGMEZHNDyXQIKeiWKKuimVkwNKlNZEA6mLTJsd8BDxzwlSDNVasqsun/DBaopA+FbqDIiNbjpEgRjil4mrqNFOkNCS4erVFWqBpCjy1YRSBKIbLI3mTJa5SqPLCoQiCUCFFDSSDr1AKlOxgaV1e9xjEyoDGsXVSNJjZxFgObl1STNjEKRBtgEnEeM1ldvOp840+afMVoV9J8xpEjQDBP/5ImNh8o5qVkyyZYB2MfauygiTDoNIOllhhIG5tacO6SIEISihdSpgyahhwwUsukRI1FDM9pxDxXiNV6gFZKeYKqxOpKgqMNfwIb6Z1WYjTMrfAJ+KVHr1alBKqNWRjSQJ5qaxT1waW1P4R8THofST+B8OFXTSDBi5nUCxJKxzqxJYsALGZEdOhudyYXLNUhaU00qL5ia3qa4OiopUhYgrYyQE6RiqZioaLBso70SsjQoZHDc2p7wgiQhk6gIlQdw3m8i2VNY0cwHKE6lClgoLQfMYqQSCZIiQOs7V/L8RrUiYrVVDWLIzwQTt3F/ywZwzixptpYkQQdQAJixaSzCZjqDsbXMnZNkdgq0U1Eyis5IUDYvIEgAFhO0XGkgYBEvHc1/8AcVT/AP0b9cZjH1A/cX0kiPkTOMwBNXNskMo1AiZAM/8ASZAHWYwTVzyBohpIAOqACGUEBY+s9YG2A8vQKgNBldyZIEteO59ekfSejQJBerUXSsEqzFS21l0i8Arb1wHI4jpioys4M+v1v02xosrMWUTTgnnsCYmBa8R1MfgMD1KhJMDkv3mxFomQdup2xLmSigaVYRtz6gw9R0v0mN98Bqgp0kBYAgiIvcbzJJG/y6Yko06xbmae5uSfcgwLd8ZlKALXL81gWFvrG3fb8MNsrw/SwLQJE6QSZA2IMgb22PQ2nABtkiWA82JExqJi337QPcHbGZilU0IHYKVkEhiS4C7FfTfUbXGHCVqVOzGxIEWKx+8fzjAvEqqG/ITO0EgXIiOggde30DjgHCP2qqtMFkdvYKALliYmwHzOPWPD/gahlFlh5rTMkCBckQosOp7z6Y8/8A5f/wCI0SX1oyVBa29NhZVHSenp8/XKOZS9ojlBsAeaZN579O/bAHx98y7bCeomb/Ux74nZNQgEgm0j7tp/hgagYHUgmZPr/DEpzmm0dJMRIvEid8BxwnKvTqOoYEAdSSb3n9ca4imxblgNIm5JBhRH17WxlZgXDJZTEkTJsRJtbpiHjFMKSwPQA/UROABylUKNLWMzEdDt06977/RbxXMAkLpECb7nbp29/nG2DGqcpJ0qP/U36x/HCvOpLMwPy+W/9djgBXVmAMSJFo7DYD9NsG5WsWIKrEnrYLa/Tb5euAXBm14sOv8AXXHDsdIiQReQe3/G+AdcVzQ0Kpg1QsNsYveZ6i9uk4rtStA0qx0T1jf26xAvtgijW1fFO9ybwB/H37jthZnGljbuCe/8ttvTAR5nNFgBO38T+G/4Y2tSCGSwAUNPWQd/S04CrOADYSZ6nf0j0xsUophjIn85sR3tgCuM5enWoPXbkq0WUmqgGojWqkOOo5t2E8ttyMJaOcR6rS+oi5klWBGnSytMTcEGJ233wzqGaGZWAZpC3SQ6GLbixGK1XpU0GmqdLAaZMA97HUBpk7djaIwD1uI0qbaT97nsl1IJPMxiZloHZ8EP4j+zDU1EiCFDHzAwbUJG5TmI1/K0waAC6ky4RYEtBIJOojSp+IkdT8ztLnIB6hlBqlQAxkkiWYwCSQxkAxYA77Eg7yfiSC711BCKz2tLagDTFuaebefhI5QxiWlx8pTOZ8upV1sFIpSCoAG8HSogwqgRZp3GKnnTVJRnawAJWzXvGoHdtt+hHpgjgdTyqYJOkOT0sW1KQGNoAKgdjqAOAf8AGai+c9fJ1fsl0JUpNrgvzEsRABQhb737SCK/nP2mmC5LAaQ0mouogDSXUE6o9CDYHa+BKvET5pIJhyByzYrsRNxG5j97pOHPG+I065bXTSRsQ2l6oldzp1NpvyyREgbDAdeHK1L9rywqizNSJqEATIBIkQCCTsTIFsZ4gpUKWbzgpUpokvpcMQDL0yeYGYUzEdB1wDYVAUq+XSL6XqMw0MFGkuUkrU5SwEd4mZOFmYIoAgHXq1K2oMOscoHw7A32jYxgOaZAABZSR+85n5xbGYnoupALUQ521GSSBYSQp6R1OMwElUyGLXDAiwBaIsdx1Bk+uBMrm6eqyuYXUdVlJlfhUbQsxfeLYKyObaEUUyTc2uT2kRMEzO+xtGMfL6yZJAEyqxJYyJe0T8th02wA9HIDcluY8vfc3MAiTbf13wanDUVIqQi2gM4FQWFiEBIHW57bYFXMBoALSPvCw2gmPSw37DrgLOUmgjUCT6bnYgRsADud5N9sBOrqjQplRzSJsP3gN4t0nBOSzxLcukkkhdZAVja14g37dfngGnwZeXVqUEAFiPvEEwL7gQY62OJcvT8pZRwy6pXUQs3N9N/rPT6Aezggg2dW0SSAeWBEQTJjpcz1wPmE0SdGpryzDlA3IUdRG3ttjvLcUKPLIpJBJIECSp72JEwb9r9tVYqeYAJJN4U7dIH036HvOAceAX1cUpkCSwfck8ppkgDpb02Ptj2apQKfF1jYdhfuRM9Os+2PGfAJannEOlkYCoomRE026kz1n3O0Y9gUM2nUzECBN7fOD0j8tr4BjTqgzeIEX9fT2GOqWULqSPQX7WmD9PpgY1wOYCOu8W7b+mJsrmQDtA3aOvrEwT6/nAwDLLBZYKQWA6i1wenuPxwl4pUYuVvMC3a1/fDdCupQhBWpJk9Yn2Pv8sIuKqRUcEBRM9b6pg9rX3wAVUSsfM7bf1GOKyHRa9xJ6g/1FsaqZixEGII2uff3B/DEeYa2q+0EdLdvX9MACV3XcwOu3T+h74x6do6x8htidqfNvBNh2G9v69cC5uuBP09sAKradQ6HAbRv17fP+hiczMTM9vnIPf8ArfAjp16X/PAcvQUgamOqbgL9CDIvMY4ZuTTeBP8AIHeDvb37YkNgZ+u/9dcc1XkWt/xabb9MBHXY+TX0m4ovv02Prt+lugoueYmqCzMxMBuw3gGRfpv/ABxf0y6slRSTBpVAT1A0X+X64qvEMjrLZhXs7QqkcxO2hRNtIEewMxtgOBkKOgATpX96+ljuQCAPXb9cT0c8FKoXD1aQBGpSQFEAAGRsCIgkiwvhWXKsUaxbYzKuBbSexE9d/pidNAZCVYaXAuFI6kX1AQSIP064A/ieZUZdXYRzAKNrEy0gwdut9sIszxBqjHdYGlV2OiICatg3WIuT7DBteUfVSAYixD/CQZEEta1ux9cCCrpJJAJeV1HWU0wF0Agc1uu215GA02ZXzCxCST3IMEWGmL23O5nE1dxTBRNLJFhUW5sdgZtN7fui18AVc0BqWQZgkssuYnvtt6EiJ645qZZIDLqn5m5G9ukmPYTgCqNWstOQoemDDBiGUFp+Fuki0GdvXGV8yoRSEBtcsxKrcxoFiWuDf8pONU+G1gESk0M0seYdNjIsQRtv+BxG9fWkkmNiLXabyN5PfASvnCDEqfU1KYPzBuMZgapngpIKsfUnTM32iwxmAsQqOF0KAvdVvYmLkiXOwvO53xEEF1UAASYJNyLT+PtiM0ypAaQxmDtquDMe1vy2jEVDMSJHLJJPoCCBf3g3P5nAFVhKi42ERtPQtPs3QTOANADVAkM25U9B2BiCQOhOOqmYN+bTEHbqANPptf8ADriLMVBEMbbEkRJ7x36+mA4zOWdlGpgSokAGNANyRMDp36eklQ9EyOaeg6WHvhs1RQCZYkDYEwbAbTFuvuLYgbMgWChoEBjBE94sO/fvgJMhSasxp6tIMmWMCAZAAvFyBbB1XgRpuFqVQqVAdLrdbX0mSCJjf6eiOk6rJIm9o2tB9/WQcFZniBqC9+ik6oUb94n8fe2Af/2dav22kY31oW7aqTAg/nfvj2LUy6lViVFxvcx0Hpb6R648j8A0VOaojXJGsqkXM0nljc+v0kxOPVcuZPrBA/r5zHWO+A64hmiuX8ymJZNNRwRvT1DWPeLz6dMMMzXc5jK0qRAFQVi1hLaAsaSdjJP0wFlQG1i8NTemxtI1i5UCZAEdegwdlMm4r5R006MujoZJIIdVA2kg8sxfci0XDjjXEamV8usFGhKg85QBJVpBYfuwx6d/TAue4j5tdnnksAJPNAgsdpBuB/lVTgvxLz0q9EnmqakJ/dg2aI5jF8LOHGNAboFUgHbSqib7SZwEHifiK01y6rINbMBGMfCBJMSTBNvkfpJUofZ5hx92i7Ku5DLTa89Za9/bpgfxFkPNVQWE0qi1ENrQLyO0GPQ47pglK1h9ohp/6U0kAyNzJJ2i4+YJquaZeEtWDk1dCHXNwTUAt2kNgjjFYjIZiqkhgispNyCWEm/eT0/LB2X4HqyIyZYFSoXWBzCG1bG2479PWRzxjLM9GpQMQ66dQHQEG29+/QxIGASsjfsFaorHWEUhpuNRTUw6zB6evXHfCKvNTBAIIgyJHwAz6b7+tt8TJlWbLvlhYMqqW2IA0kHsTO894xFVpEVEIjVTTQFvBIIOo33MAWgQBgK7laztkcy5dtSMxB6iGXb/ANQ9J9cM6FJyisQZZVb5Eb/n/PHfD+BgUq1DVC13lmO+4Olem47dMMOJcHhaTBmDUwyqt9JEAbjqI2ntgBmSErGJBo1gI7+Ux6k2kd8ed5aoaQVhOpiSpBLBDuRHeQAQfe4jHovD6DFmE2KsD/5ZFvy9xigZLMIwWgaUtJgXlWIEgmQy9+04CDM55KyhmU+YF5mlQCxJAblFwBcg7x23FVVfVDc140g/aR1FwST2N8FjJBfMRyBJDaZGprEAk72k9O2IK1JWCwBuBOonawO9j0/4wBuXyjGmCzVFMSskwGizGRvttER1wraqVJFUHWCCDyHbaTF+3bBVXOvS0rqNQdJ6euMq5+UkG/wt3AifxiP1wD7ggFUakq6aonUzIjB4/cnoPQCe1pwJxCVYmtVUzyyUA33ACwe3fbHGTZFFMkFdLa7WE9L7n5+vQxgTxFxGnVZNAhkBZiGlWuLAd/ngOqmcpIFDkVAkkC8rJG097G59umF7hQAQYuTEC4sYMOet/n0x1VRCCSZU3Gx0iARpG/cEbQBtY4E/uvdpGm20km02G4gXM7SL3wHbVk6OQPWmpP164zESM4ECmrDuVBP1xmAsWXYGoqQWKsJJ3VdQE9x0F+4xBmKiqSGJJ3hZJK23OxZt9XT12J2WqU3NNniWWFLwSVkyrRc6YILADqI2hXmss4XWV5ZgMIbSADpVo+8IiDE2jAboZkMRyBSWJAkn337gRiKrV0OoKEsRZSCTfuCIJO/59sd5ek5EQZImVMt6bAx1tgSrUcBUWdKzcjfv7D0+uA5TQkmSCZ+EatHpuATuN7D1xCWCgEBtrapix6d99uknfBFCvDFmUy0TDaQPXf8AO2O6qq50swUADSFOvT6EgX7b/XAD086yVNTAaYMqANMR22+ffG2q3lWGmZAMD5d7Y1USkGAkkfetHtpB7euC6tfLsEVJlYkaY1x3IO5vgLP/AGW0yeL0GYGQzhpuZNKpuSB+XaMe08R4PrLMsmSsRt0B/L8ceH/2YZkf3vQJgkvU6XvTe5Pf2x9AKoA9/wDiN8ApTJMqgCxtvuD2nt+sYdcJy4K3uCZt6d/xGOBRDEHVHaOvr/XfB+VpW5fuWHtG0f1tgFZ4Uz1G1EE7i0dAI3vsMKqXASXaAQB1Pt0J7z+OLflqI3/rbGkUQxiN/wDnAUfi3DmWA2xFj7Db+f64BpoVAB6/wMfz+WLtmKZNIix6zaQJ27z/ACwAOHLGrSNW/a42/jgK5lqJ8xVEk9ANz6W77YGztFn5iT2G+3f67n3xd/7lCw6FdZuZFm297dPngXP0QfMlYEX7n5bf11wFGFiFEBiBa9z+vz7HBn7GTR+zMTGq86v4iPpg6vw8SdgbNJ/r8PfHdLKRvbrt13v39cBXqFPRU+u+03+vXY9cNM3xPUFRhYkCwHTY+/z+hwRXyQLQN4HW9v53wsNRUIGqI7ydv4e/rgJMuqlgUkX2MwRBt6e2PFBnyIViSNNxJurL7gSO/wBZjHvnDMuHdbzJG1oPysf5nvjwLiOTK6QwhwBEXUj36dZntgCqfCfNZUB1F2gEIYUA/euNIHX+ONZvw/XoVQgpKzbqoOsMtuZVNyLGTFvSJDXwxxmgAUZSjgSagJab31EfCJjpG07XsuczOXqKA9ShykFdTiQdwQemAodHhVZAzOjIEvzA9JsOnT164H/vAlWCwCxBPc7iAOgue+5w48R0GfUy5ilVG4Aq0zbrAJEG33Zm2KrU2Hft+vrgHGUptUJFRlWxP2hhSei7ysx7dfTEeboLCqy+WYiZlWvuWW0gQNvU4X5fMv8ACLg9DecGUqyhwHDjSDYEwJHqCR0wErU20pSUSq8xba95E9AJ6/zxwuXqsSq3VjpkC0mwUHuYA9behxytAkoZESBIMQO8g2Hvhu3CnanNN2cNeGYAETbVJ5tt8APRyqlR9nV26VQo9babe2N47NLRy9u209YmeuMwHfHs/WeqjAajt5rC7QCCJ/chj7zPoGvB6LtSZyCApFHziSELsDAqheZhpAMEETAm8Yi8urmKjDSKNGlzVHMbSJksQAYaQo3sOsYn8TKEQJRgUGRZZWDTzWqVVkFXYmFkWWQLloAnP5hctVfLUKRKsU5qcU2lxZFI1QxLCF3g8wBBhFW4XlwFdahpQ7J5dVCSWQKWBYTB5wIIG2HmS4oJo00bWyhKqGpGmoRMoxQ6wPWxDDrEknxjw9BTWrTQUqqNqqHU2mWCiKZOmWEAtA2FzvgKXWpg0yFIIJJMAG56khbfhgJ8tTUGWJYQRC227Hf5x88N8zwVnqBkBDPdQWHOWPRl2YSJW1laMdZ3hjUCX0JUphRDxYjqzLuNRuCRtOARHMjRpi82ab9OUgb+5/hjhaBUS0TtE3HvG2JAmskhlUC7dBE9N7+mMoeTLapiOXvPc/p6bzgHv9mNWOK5QyfjO3+hsfQtWsi1CLib/Lobes/jj5y8AV9PEss86YqDYE9Dtj39s/qGqJEQAdyR1YzAB2774B2+YBgAgSJmLG/6YZ5SoALG5viprnujGPaJv27Thjkcyrgwfhi3X9f+cBYKL73xFmByk/hMf17+uF/D8ybsZCwYBgTHXv1x3V4gIWPUEAgxB2wHbWEd5Mi0Rt7kd/8AnAGXrG/5fSLdIj8TgjMZ8aYkEkwBImOuFtfiKqZX2+Q7fp74B1l82WVRBPeTtEXOAuI1JBMd+kQO+BctxD95tIAM39dr7Y5q8UQwAQNQsDv+kfxwCyjmN5U6Rcz07H0MW+uNtck/n8v6+WIq2VaJaAARsDvP6nf1xLQXla4+e3t7YAukilTMyJgevce18JeK8LBefqZ9Nz6icB8QqUE/w6i06inUOa0+omI+WEtXxLTquoqUSejaGYNN4jTG1uve98BaeDcUCPIBYqVJAubtYG8SSNpx41mHq1VMUgSmoNpvB2YQJMFfQdexx6RwzM1lqKaBqUuYGKzLVG/3gQan/rGPO61VqFetAIcvqZl0MCCWMpqHLfqNVwAO+AWZUplnLghiVIWSYuBcxEiLXA3kQRglc9Rdagq0xMCIsN79SQdrzfb3jKUIOiYN4JFtoU2FpJ2N5FrCYszwkErBDawCAhLMB7EAgyI2/C+AlHCVKa1GpDtLqWW8Tp+IruDbsdsC5isihGFMfEZkbjpE9LzhvkuCvSAlUWCSHrAIRsw+8GNxt8o76z3BVBmq1aozktKKoWYkiXi3svTbACZzJ0dRpry1NIAj4Q0TpLTN+8dcKEQBGO5tBANp31WHth/lc2ZJpUEjTDPUY1CARF9Onm+U40CyJIamk/5VpgeojncjpffAKhwyq0MgYkqpkCALDc7b9z64PymRrKsACqp3CMJB7H162nf6dDMq9NAxDt3a5n5y3y9sJa1W8qFPSYtPpI/hgLjlaVREC/s9S3ZG639cZivUvDtdwGlBqvzOim/oTI74zAW3+8qrqUWkkUgWemhqLIgajUgrUc3ncb2sDifiOWX9m01AgRkLKlM0KR9IpQajGREnU+998SZThVamRXZhkaJAANWoGLjsU+I2tE/LsxzfHcuiirRVXYaprmmIS+ksim7sdJgksQL7bgu4P4Zy9FFqV9dJ7utM8zBB8LNohg14JtMWiTiHOZLLZnW54jSqE2AqK1PSYgaYMEARYgz1nCbxPxU1ix1l2d0KkCOSDKiQCwDRBi8Yr5qrpcOv3YTluSGuSTf3M+npgPQ8ll8rRilTzuX/AHhrLFgxsQjKIgDUy21SUBnSJh4VlkfMV/OqeZRFN6rIVZXChWJKI8eYAYGnUSSQe5FPyvDKrUGrC0cpYmLHTGmSJ3iwPXAtPKkg0SzVCt0FMFgGMelhvPqMBYON+DdVH9qy5QUhpijrXXpgCbkMxmZOkT0xVqXBqr06lZKZNOnGtgJCSevWNr9JE74sNPjLUFNGurowWCGBB27EDCjIcQrUQ2ksNSkar2DDmkdQQQL22nYQEvhKkBnsr/8AtQGLxff5fwOPc14ii21ajZdJMew79veceJ8HztGnWFSrTFSnfVT16WYEHYqNxFp/jIu/BPFWVMUHGg6YSq1TS+2mJKnmJJbcjYbKJC11OJ09UrsR+9Pz9vX9MC/9rqVFoJAmQ1jBM7Dv022xX6WYRtK0yBUmxCswlgGMFBs1khpABvsCSOI8XbLvUpGlIqiIZQKYNQ6gx0xqKqtZQyED4TeLBa63iPVSL0qisCVUKrCSzsAABuDJ7dD74qC51/23zHBBD6CNSiB8MEgxbqdpxSMk321MecyKTC1SLErHwxBmSpme2+L5xTMUXX9pzTA2IqFCUaobLqsI1XVjpH3jYwwwF0REIVlqJAtIKwSeg6d/rtjM0GRCdaioOa6ghR3knYRvbrEY8b4Txymr1QoYqSdJIAMW0sYkD1E9d8Kz4nqOZruzkzJJOr5zMQYPre22Av1D+0EL53mU1bSITRqKsxbZtQMrEmLE22uQJw3xw9FRSdtdNlkauYU5J+zbckDfVcQw6705s6sgyBy8gLfCJsCBcsZk+tyZxPRDPSZw6qRcIbW6kkWHpPfoIkGfF+MZh3C1H0LcJpupFyApm+8XviKrxJlnVVqtZzLk30dgSPi2EgHYQNgTw2qlGh9rTVkcw2onSCCoBUESvxC5tYkTIAG4hx7LqXVsqxI5TDxfsDvb0wA/FPEC8n7PUqFQFBdlWkZgyAFYyAIEySTN8Q8G49U1tpIho1BnCFwdwrXOom29+o6YYVsjk8vTUZmgTXaD5SN/hhtlc9GO+k3HUYUZvjWWX/CySgg71WLbTsFi/rOAuGd8S05ouhqIKak1xSGtQZGiNYIUgzLAX1AXxXuFcUep59chKS6l8xytjIsigdWIJKrY3MALhTU8S1CuimlGlqGk6FMkEgkHUSACQDbsMTcK4s9JXqEBqQ0qUdQ61CSZMMCA2nUdVtgOuA7zfGaGtopBjqLa3JAYwLsqG5JEwTALe+CKHFKrKR5nljcIgWkCL/EEgE7b4ZZVcvXGrydM9VBX8BYbg7Y0OB02Vlp1heSFqExNr6l+FrROmO8YBG+YQHmYEi/S/wBMOF43lKtPyqjtptCtqEEWlGUGNz6e+Kvxjg1bLkeamkHYhg6n/cpIPfAdDLlwxCsQBJKiQDf4uwsfocBZxwRAx0HWOhi7C5uO42+Xyx3V4KHy1SCoKkETuDqAgf6lJMf5PbCfhHE2SA2zbGb+2PRuE8Lp1ssQ5hyysY30seX3JQk/7h8wrvD/AA9RWnDpX1gcrKCPaYi098cUOFEkGois2nUlIwSIBOup10wJAb4uvLE2jgnhjPeSKrUwyuS1IQgEf+LUE6iW3G8zLSOUrK9A0W11qdQtU1TqFShVINyNNkrQTPKWPpfAVyvmaisRUpnXuSGsZvPzmcZhq+byJMgx6GowP0O2NYAfMZDzmeo9cKzAHU8EISJjrv0PbC7NcFelT1aqZBMTTaQRFiAOb5egwd+3yaQqM9FDy1TTAkBieQhunLIBtva2CvFPhBMn5brUNUVgWpsqIo0yYYkndgCYUQB62wCLL15U6gFCG5YfDK2Cj3i2+BDnFDciSRuzCJ62USMGCutZyKzDQnaZYgAWI/Q9fTAmaGWBPl6oPcke8fzwHNTiDExCmepAJuLn12xFRfRD0ywZbg7bEEd5vg/hi00qh6gGhZgkSWadz3A7kRjrxLxlarqQdYAjeYv0OAlbxRUYqrlWA1fEisBqF9MrKk/mcCPmpaIlWAUACAY9Plt162nC5q472j4dvWNuuGHDc6FcGJAtA30kEEe5WRa97XvgLrw3wnQr5R6tIBaqleYMSIgM3XTdZ+7YxfpifxH4IyMU0pakqEaiz1JJBBI+IhSAATA0k6el4izVKpTy9JVdi1WrqcIdI8tgGVZHwKvM0bSSb4Z1k1VxlRS15fLIiAka2DkK5ufQxpAg6QL4DnMePqNGktBabJVNEUlrU6Y+zlRZdR1MoYSR3nDzinDAyjXBamQisWDgEpuQpAIBabRH+XCPi3DPKdTRp0kqVHgMiryU0D84NrkDVERZT7j5zi2XqU0y9KoFcLAOozIRp1kbtcE3u2A7yWbOWU5QOtanqKhWpqWD1CBBZlYkajv0J6Hau5inFRRUVSjVP8UsdS/CWDrzSDvHUEW2GO+E5RstRJqAeTVuKmgshemTZRbWpEH10ta0jdDNs6grUV7gGIBIZVJCywIIaOaQAbHVOATvnNdUwzUvNkMAFFpgTpAFioMG4jczi28e4I/DUoNRrHNNUUkgk6k+GDYyUMxHcdQcIq2WpipVWr9pplRUaDBeQxQ6vtCCZBJgQDJEKWHDMyTk2pkBqSVVX9ydTHWzTq1HVoiekiMBQs2SzFm3vYWj5dBPp6Yly1dkQ6arKd4AsfnO8fni18ey4WQxXytQCktL9jqJ+IQfukC14iMU+pTC1FDKdIIJFgxUwdwIkg2PqMB6j4Y8PpX4SK75g0qlWo4aqx1MCjAqBMBVKhixnUxVADErh7wzIZfMELSyKVVIPm1WaqqWAlhJuTchbHmF13HmtXjCPSFGhqFNCxSmZaNbSxJsCehNpCjthlwjxC3LlquYanQRWASjAZr/AAD7q6ix5n9SYwDbjHBstRQZanlf2zM1lqMGUGm2XBny2aJBAueY3CmSBbFXqeEqdBQ9ar5jxqFKhDQP81RpQewDm0YI8QcTr+U5C0qeXd9AphzqBAB11F1AuSI5qgIEiAs4jzuaqsJgFwEVyZOoheYntHKvyJ64Cs1AGqBgmkEiBMj1k99vrhnTpL5Nak1iOdP9StdTB306o9YxxQygDqXCwTY6jeCZ+7I+YtifieWLVK7llRS7kAsJuxPTc+vptgEVPNaTIGn/AEswP54ccLyuYZeUMFAsWAj/AGyML6dMs2kFR6gRv02knpA74vHA839nTvARdMlYllifYqIP+4HAK6PCM0Rp1gg3KSpB/wBpn8sM8lmsxQ0O9QfZOKioBCgqZBPft0tI64QeJM+czUOkLpH/ANQgS3zOw/PAWXpVYcFy2rlUFpBMbm/QdPUYBhxmi2ZzKB9CmqdbOsAEMxY1LQoAWbRbScN+B+M2SrWqUlVfNOmmpEhPuoYm5URv2xBwvg4aiX1EOtHyYsYZqhuNt6YYfPAeU8OlagAeSoDaosJmJ+nbAekv/aPWFNbUp+EiCIgDa9hhRxXxU2dpNRrKr09QOlREEbEGZGKrn/N1KRohQZuQP93uYAPf54dZam27FVgfCBYe5wCKtwIydOvT0labn/qNz88ZhjVLgmLjuWv+RxvAa47laYzL1TmNNQMVZPKkEqzGfj+HVEdyBBwHm86K1U1XzgqM4CFq4qBr3EwpJW1ogCRtInjiCypBRpVlVQUCG4uYvpWFiJ0wRYEYiHBWqnmNTUQNNNYdRAjSZMxboCAO0QAhp5JZceZTMyFNMNBMDlEqrTNz02kRhz4d8AjMLBzBm8KFmG6apIt3i/XHSeEDl1SpmRLkiEBNpLXAALEtpI2IUkTuCA8n4iqZWuwSnUUO2lFYqXJkiGOx6CfT1wAHiTg9XJ1Dl66amA1KymVdJOlvabEQDbCrN5MGgtSYfVpdew6MLWG+Lb4r45XzQVa1FkqUwYgKDDRueoPp2B6CUnGcxlWpHQCtQ6bB5UQBqEEdbnexge4VvTacT5JylRSpv7T7i/0xLRyepJ1QJOlSPiPS+3z9MdCWqFYi3QQLCJ22MDAeneEs0gapUFTy6JVRT80FkXyqf2jgG4ZSdtSrLmAbYceHOPDMq9aivlp5wLLbUy6FQxY8x0A9hKLNiced1PEwbIfszIxl0m4CoFN2XqurTf1uek6yXjM0EemqhFLAg01VSu06CQTzBQJMwIN4AIOfHudIpMjBVaq9MtoMK0Algq35RKXJ+6BtGOaXkGhS+zJpU9DsA0FpU6tJ0yqy0WMkCTvI34ZanVermMxSWq55aa1JZKY/0tOphsJm8kyTIYZHIKKzBh9m0k+hFyB7iT8j1OAry8clczVy5CIKzDy30srU3LFAVaRqUiJ35pBESUGfzzEKSYaCAigDeJLdDPbe2wAxaMxl6dKprp0UIBmHgcvrHp2wFU4ma7qqguTsqqAB8gIHbAGZuvkG4ermq5zRVdS6dWh508xIEGFkQT0wq4XxR0ouENmhAVBBErUJaQNViFNzG46nBfHcn+yJFcjzXH+ACC2n96rHwjsDzdYi+GPgSWSroWnrVNSlxKLp3mR2M7dDgNcafzyreTVFBKdOkhqulNRpF9J0OwDGSea/XYQDR4GnmBKjZagAQCW1OIZSQxdiY7RYyNsLM/xXMZjMquaqMbkKshghkiAoYDf6iDfDbiNSnQV0WkteDCmogHlKwvUNJQqlzFtTGFAn0DninAaCrC5mrmqk3FNQtMD1ZiJ9IHfAeX8OVgJSmEHUhgzevoLeuFPDc7VGuKkQCblY+UzN4274Y8LzmdepRFKuylnCcrBSCW3cLB09ZMgAHAC8Oyo86pTq3tOrcggiIJHqR62x3mnQVDLsthpuebpG1vc9hth7xbh9RdNUoygCQzKdBVjBkxEGO/tiw5LhHDM3TVXUqyqNVQVGksYGzEg9TEdD3wHnFWVZLzvc+k9RjdXiMgqCCIIKwTI9ukG/vfoMX3iP9kzgk5esHEDkYQQW2EgkE9DHoe2KFnvC+ZpMS1MmDEoQ1/YX/DADpRB3Fp6Kf+YxfPBXBqWbptlXepGvzeTTts2pjzCRCW7gnbFCq57TAUknrIWJ+WLHws1KOWdkYh6mnWVOnkJuvTqF974C68T/ALtySVFoZWjmKoImmQa2m+7F9UATspnae+POc1VrVqjVAKaFiTpCBQJOwAEAegwxy9XRdeQ22/q/446qVpuADe4/iB29P5YCDi1Ty8pl7MlRy7E6xJZDp1DSLAy0D0OJ+H550o/aMZaILWv1X09Mb4rpaqAWXTlwE9NQEEjvLamwk4rmfNSEDFdUTFien8cBa8yFWlpA1Mw6XJn8hhRUrO40s1uxMGRPQ7/Ofljnheb8txaQBDRv02/rrg3iBpNpqLEtYmLz6+v8BgBf2pun/uj+FsZjnSOkfJZGMwDfM0wKedYAAjMCDFxNRxY+1sPeECEyMW8xn1x9+JjV+9EDfGYzAb8bOQhIJB579f8AExR+PVStTK6SRBkQYghtx2OMxmA3xCqWqAkkkkSSZJv1xX8xdiT1qGfW/XGYzAP8uJVQbgu4I6QIgfKT9TjfE1ArGBEUEiOn2a4zGYBjwOipqoCoP2pFx/ot+J+uDfHCAVKYAEeZt03p/qfqcZjMBB/Z/VbymMmQtSDNxdf1P1w14vmXLPLMbjqf/EAxmMwAXEjyVD1At6e2LH4NoqmSrOgCvpB1KIaY3kXxmMwHlFVizuzHUxMkm5N+pxcP7MFl6oNwWUR0iNvbGYzAAeBqY/vCtYWAi2016QMdrEj2Jwf4kQeXRMXZkVj1ZdUaT3EWg4zGYBD4sX/v2fHRarqo6AByAB2AAAjC+jTBzVIEAzUUG241AQcZjMB9K1lHk0ljleNS9GkmdQ2Pzx8+eIqQpZ1RSApiTZBpHxHtjMZgLRw/PVNAHmPE7ajF7Hr2w44GoJckSfNoi/ZvMkexgSOsYzGYCkeLsqgpSEUGRcATvgKgZpEG4lBHp5lO34n64zGYAOg32kdJNvnh5wT/AOcyw6GvTB9ROx9MZjMAj4mbOe9Rp/6WxPkv8JfcYzGYCLInlJ66j/7sMqfw+4n8B+p+uNYzATJSEbD6YzGYzAf/2Q=="/>
          <p:cNvSpPr>
            <a:spLocks noChangeAspect="1" noChangeArrowheads="1"/>
          </p:cNvSpPr>
          <p:nvPr/>
        </p:nvSpPr>
        <p:spPr bwMode="auto">
          <a:xfrm>
            <a:off x="4362450" y="-8969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mRNA</a:t>
            </a:r>
            <a:r>
              <a:rPr lang="de-DE" dirty="0" smtClean="0"/>
              <a:t> </a:t>
            </a:r>
            <a:r>
              <a:rPr lang="de-DE" dirty="0" err="1" smtClean="0"/>
              <a:t>cjepiva</a:t>
            </a:r>
            <a:endParaRPr lang="en-US" dirty="0"/>
          </a:p>
        </p:txBody>
      </p:sp>
      <p:pic>
        <p:nvPicPr>
          <p:cNvPr id="4100" name="Picture 4" descr="Meet the mRNA vaccine rookies aiming to take down COVID-19 | CA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2662" y="414338"/>
            <a:ext cx="5736397" cy="58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eople.eku.edu/ritchisong/301images/Memory_cells_Nature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71" t="5613" r="80755" b="82663"/>
          <a:stretch/>
        </p:blipFill>
        <p:spPr bwMode="auto">
          <a:xfrm rot="1789221">
            <a:off x="6158126" y="961791"/>
            <a:ext cx="452566" cy="54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 rot="8239892">
            <a:off x="6523719" y="1293222"/>
            <a:ext cx="128812" cy="177713"/>
            <a:chOff x="3725863" y="2947988"/>
            <a:chExt cx="1298575" cy="1477962"/>
          </a:xfrm>
        </p:grpSpPr>
        <p:cxnSp>
          <p:nvCxnSpPr>
            <p:cNvPr id="7" name="Straight Connector 5"/>
            <p:cNvCxnSpPr>
              <a:cxnSpLocks noChangeShapeType="1"/>
            </p:cNvCxnSpPr>
            <p:nvPr/>
          </p:nvCxnSpPr>
          <p:spPr bwMode="auto">
            <a:xfrm flipV="1">
              <a:off x="4367213" y="3425825"/>
              <a:ext cx="0" cy="995363"/>
            </a:xfrm>
            <a:prstGeom prst="line">
              <a:avLst/>
            </a:prstGeom>
            <a:noFill/>
            <a:ln w="571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4462463" y="2947988"/>
              <a:ext cx="561975" cy="1476375"/>
              <a:chOff x="4462818" y="2947916"/>
              <a:chExt cx="561832" cy="1476231"/>
            </a:xfrm>
          </p:grpSpPr>
          <p:cxnSp>
            <p:nvCxnSpPr>
              <p:cNvPr id="13" name="Straight Connector 8"/>
              <p:cNvCxnSpPr>
                <a:cxnSpLocks noChangeShapeType="1"/>
              </p:cNvCxnSpPr>
              <p:nvPr/>
            </p:nvCxnSpPr>
            <p:spPr bwMode="auto">
              <a:xfrm flipV="1">
                <a:off x="4465092" y="3427863"/>
                <a:ext cx="0" cy="996284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4" name="Straight Connector 9"/>
              <p:cNvCxnSpPr>
                <a:cxnSpLocks noChangeShapeType="1"/>
              </p:cNvCxnSpPr>
              <p:nvPr/>
            </p:nvCxnSpPr>
            <p:spPr bwMode="auto">
              <a:xfrm flipH="1">
                <a:off x="4462818" y="2947916"/>
                <a:ext cx="504967" cy="491319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5" name="Straight Connector 12"/>
              <p:cNvCxnSpPr>
                <a:cxnSpLocks noChangeShapeType="1"/>
              </p:cNvCxnSpPr>
              <p:nvPr/>
            </p:nvCxnSpPr>
            <p:spPr bwMode="auto">
              <a:xfrm flipH="1">
                <a:off x="4599294" y="3004780"/>
                <a:ext cx="425356" cy="420806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 flipH="1">
              <a:off x="3725863" y="2949575"/>
              <a:ext cx="642937" cy="1476375"/>
              <a:chOff x="4462818" y="2947916"/>
              <a:chExt cx="561832" cy="1476231"/>
            </a:xfrm>
          </p:grpSpPr>
          <p:cxnSp>
            <p:nvCxnSpPr>
              <p:cNvPr id="10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4465092" y="3427863"/>
                <a:ext cx="0" cy="996284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1" name="Straight Connector 17"/>
              <p:cNvCxnSpPr>
                <a:cxnSpLocks noChangeShapeType="1"/>
              </p:cNvCxnSpPr>
              <p:nvPr/>
            </p:nvCxnSpPr>
            <p:spPr bwMode="auto">
              <a:xfrm flipH="1">
                <a:off x="4462818" y="2947916"/>
                <a:ext cx="504967" cy="491319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" name="Straight Connector 18"/>
              <p:cNvCxnSpPr>
                <a:cxnSpLocks noChangeShapeType="1"/>
              </p:cNvCxnSpPr>
              <p:nvPr/>
            </p:nvCxnSpPr>
            <p:spPr bwMode="auto">
              <a:xfrm flipH="1">
                <a:off x="4599294" y="3004780"/>
                <a:ext cx="425356" cy="420806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xmlns="" val="7093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tern mit 32 Zacken 81"/>
          <p:cNvSpPr>
            <a:spLocks noChangeArrowheads="1"/>
          </p:cNvSpPr>
          <p:nvPr/>
        </p:nvSpPr>
        <p:spPr bwMode="auto">
          <a:xfrm>
            <a:off x="360364" y="1087786"/>
            <a:ext cx="463550" cy="436562"/>
          </a:xfrm>
          <a:prstGeom prst="star32">
            <a:avLst>
              <a:gd name="adj" fmla="val 37500"/>
            </a:avLst>
          </a:prstGeom>
          <a:solidFill>
            <a:srgbClr val="FFC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59" name="Titel 2"/>
          <p:cNvSpPr>
            <a:spLocks noGrp="1"/>
          </p:cNvSpPr>
          <p:nvPr>
            <p:ph type="title"/>
          </p:nvPr>
        </p:nvSpPr>
        <p:spPr>
          <a:xfrm>
            <a:off x="457200" y="414338"/>
            <a:ext cx="8397688" cy="927100"/>
          </a:xfrm>
        </p:spPr>
        <p:txBody>
          <a:bodyPr/>
          <a:lstStyle/>
          <a:p>
            <a:r>
              <a:rPr lang="de-DE" altLang="de-DE" dirty="0" smtClean="0"/>
              <a:t>Koje </a:t>
            </a:r>
            <a:r>
              <a:rPr lang="de-DE" altLang="de-DE" dirty="0" err="1" smtClean="0"/>
              <a:t>formulacije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cjepiva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aktiviraju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koje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stanice</a:t>
            </a:r>
            <a:r>
              <a:rPr lang="de-DE" altLang="de-DE" dirty="0" smtClean="0"/>
              <a:t>?</a:t>
            </a:r>
          </a:p>
        </p:txBody>
      </p:sp>
      <p:grpSp>
        <p:nvGrpSpPr>
          <p:cNvPr id="2" name="Gruppieren 83"/>
          <p:cNvGrpSpPr>
            <a:grpSpLocks/>
          </p:cNvGrpSpPr>
          <p:nvPr/>
        </p:nvGrpSpPr>
        <p:grpSpPr bwMode="auto">
          <a:xfrm>
            <a:off x="490097" y="3415092"/>
            <a:ext cx="8064500" cy="3370262"/>
            <a:chOff x="451633" y="3207550"/>
            <a:chExt cx="8063898" cy="3370264"/>
          </a:xfrm>
        </p:grpSpPr>
        <p:grpSp>
          <p:nvGrpSpPr>
            <p:cNvPr id="19490" name="Group 321"/>
            <p:cNvGrpSpPr>
              <a:grpSpLocks/>
            </p:cNvGrpSpPr>
            <p:nvPr/>
          </p:nvGrpSpPr>
          <p:grpSpPr bwMode="auto">
            <a:xfrm rot="-5400000">
              <a:off x="2741046" y="3880873"/>
              <a:ext cx="3319908" cy="1973262"/>
              <a:chOff x="1167823" y="4172256"/>
              <a:chExt cx="3320094" cy="1972492"/>
            </a:xfrm>
          </p:grpSpPr>
          <p:sp>
            <p:nvSpPr>
              <p:cNvPr id="7" name="Arc 224"/>
              <p:cNvSpPr/>
              <p:nvPr/>
            </p:nvSpPr>
            <p:spPr bwMode="auto">
              <a:xfrm>
                <a:off x="1160328" y="4171573"/>
                <a:ext cx="1971787" cy="1973932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grpSp>
            <p:nvGrpSpPr>
              <p:cNvPr id="19527" name="Group 292"/>
              <p:cNvGrpSpPr>
                <a:grpSpLocks/>
              </p:cNvGrpSpPr>
              <p:nvPr/>
            </p:nvGrpSpPr>
            <p:grpSpPr bwMode="auto">
              <a:xfrm>
                <a:off x="3027958" y="4827399"/>
                <a:ext cx="1459959" cy="626204"/>
                <a:chOff x="3076462" y="2173923"/>
                <a:chExt cx="1100603" cy="626204"/>
              </a:xfrm>
            </p:grpSpPr>
            <p:grpSp>
              <p:nvGrpSpPr>
                <p:cNvPr id="19529" name="Group 266"/>
                <p:cNvGrpSpPr>
                  <a:grpSpLocks/>
                </p:cNvGrpSpPr>
                <p:nvPr/>
              </p:nvGrpSpPr>
              <p:grpSpPr bwMode="auto">
                <a:xfrm>
                  <a:off x="3077056" y="2173923"/>
                  <a:ext cx="1100009" cy="338008"/>
                  <a:chOff x="3077056" y="2173923"/>
                  <a:chExt cx="1100009" cy="338008"/>
                </a:xfrm>
              </p:grpSpPr>
              <p:grpSp>
                <p:nvGrpSpPr>
                  <p:cNvPr id="19537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3077056" y="2173923"/>
                    <a:ext cx="1009964" cy="338008"/>
                    <a:chOff x="3077056" y="2173923"/>
                    <a:chExt cx="1009964" cy="338008"/>
                  </a:xfrm>
                </p:grpSpPr>
                <p:cxnSp>
                  <p:nvCxnSpPr>
                    <p:cNvPr id="19539" name="Straight Connector 30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083784" y="2348265"/>
                      <a:ext cx="380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540" name="Straight Connector 304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077056" y="2467163"/>
                      <a:ext cx="637182" cy="148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22" name="Arc 305"/>
                    <p:cNvSpPr/>
                    <p:nvPr/>
                  </p:nvSpPr>
                  <p:spPr bwMode="auto">
                    <a:xfrm>
                      <a:off x="3463761" y="2173433"/>
                      <a:ext cx="623543" cy="337980"/>
                    </a:xfrm>
                    <a:prstGeom prst="arc">
                      <a:avLst>
                        <a:gd name="adj1" fmla="val 10637961"/>
                        <a:gd name="adj2" fmla="val 19015692"/>
                      </a:avLst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cxnSp>
                  <p:nvCxnSpPr>
                    <p:cNvPr id="19542" name="Straight Connector 306"/>
                    <p:cNvCxnSpPr>
                      <a:cxnSpLocks noChangeShapeType="1"/>
                      <a:endCxn id="19" idx="0"/>
                    </p:cNvCxnSpPr>
                    <p:nvPr/>
                  </p:nvCxnSpPr>
                  <p:spPr bwMode="auto">
                    <a:xfrm flipV="1">
                      <a:off x="3708412" y="2368073"/>
                      <a:ext cx="30967" cy="104241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9" name="Arc 302"/>
                  <p:cNvSpPr/>
                  <p:nvPr/>
                </p:nvSpPr>
                <p:spPr bwMode="auto">
                  <a:xfrm>
                    <a:off x="3721077" y="2194059"/>
                    <a:ext cx="455988" cy="249122"/>
                  </a:xfrm>
                  <a:prstGeom prst="arc">
                    <a:avLst>
                      <a:gd name="adj1" fmla="val 10209975"/>
                      <a:gd name="adj2" fmla="val 15279601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grpSp>
              <p:nvGrpSpPr>
                <p:cNvPr id="19530" name="Group 267"/>
                <p:cNvGrpSpPr>
                  <a:grpSpLocks/>
                </p:cNvGrpSpPr>
                <p:nvPr/>
              </p:nvGrpSpPr>
              <p:grpSpPr bwMode="auto">
                <a:xfrm flipV="1">
                  <a:off x="3076462" y="2465083"/>
                  <a:ext cx="1100009" cy="335044"/>
                  <a:chOff x="3077056" y="2173923"/>
                  <a:chExt cx="1100009" cy="338008"/>
                </a:xfrm>
              </p:grpSpPr>
              <p:grpSp>
                <p:nvGrpSpPr>
                  <p:cNvPr id="19531" name="Group 260"/>
                  <p:cNvGrpSpPr>
                    <a:grpSpLocks/>
                  </p:cNvGrpSpPr>
                  <p:nvPr/>
                </p:nvGrpSpPr>
                <p:grpSpPr bwMode="auto">
                  <a:xfrm>
                    <a:off x="3077056" y="2173923"/>
                    <a:ext cx="1009964" cy="338008"/>
                    <a:chOff x="3077056" y="2173923"/>
                    <a:chExt cx="1009964" cy="338008"/>
                  </a:xfrm>
                </p:grpSpPr>
                <p:cxnSp>
                  <p:nvCxnSpPr>
                    <p:cNvPr id="19533" name="Straight Connector 297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083784" y="2348265"/>
                      <a:ext cx="3805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19534" name="Straight Connector 29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077056" y="2468256"/>
                      <a:ext cx="635834" cy="386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16" name="Arc 299"/>
                    <p:cNvSpPr/>
                    <p:nvPr/>
                  </p:nvSpPr>
                  <p:spPr bwMode="auto">
                    <a:xfrm>
                      <a:off x="3470339" y="2173847"/>
                      <a:ext cx="623543" cy="337768"/>
                    </a:xfrm>
                    <a:prstGeom prst="arc">
                      <a:avLst>
                        <a:gd name="adj1" fmla="val 10637961"/>
                        <a:gd name="adj2" fmla="val 19015692"/>
                      </a:avLst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  <p:cxnSp>
                  <p:nvCxnSpPr>
                    <p:cNvPr id="19536" name="Straight Connector 300"/>
                    <p:cNvCxnSpPr>
                      <a:cxnSpLocks noChangeShapeType="1"/>
                      <a:endCxn id="13" idx="0"/>
                    </p:cNvCxnSpPr>
                    <p:nvPr/>
                  </p:nvCxnSpPr>
                  <p:spPr bwMode="auto">
                    <a:xfrm flipV="1">
                      <a:off x="3709006" y="2368436"/>
                      <a:ext cx="30653" cy="9982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  <p:sp>
                <p:nvSpPr>
                  <p:cNvPr id="13" name="Arc 296"/>
                  <p:cNvSpPr/>
                  <p:nvPr/>
                </p:nvSpPr>
                <p:spPr bwMode="auto">
                  <a:xfrm>
                    <a:off x="3724065" y="2194657"/>
                    <a:ext cx="450004" cy="249725"/>
                  </a:xfrm>
                  <a:prstGeom prst="arc">
                    <a:avLst>
                      <a:gd name="adj1" fmla="val 10209975"/>
                      <a:gd name="adj2" fmla="val 15279601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</p:grpSp>
          <p:sp>
            <p:nvSpPr>
              <p:cNvPr id="19528" name="TextBox 315"/>
              <p:cNvSpPr txBox="1">
                <a:spLocks noChangeArrowheads="1"/>
              </p:cNvSpPr>
              <p:nvPr/>
            </p:nvSpPr>
            <p:spPr bwMode="auto">
              <a:xfrm rot="5400000">
                <a:off x="1528822" y="4928038"/>
                <a:ext cx="646043" cy="36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r-HR" altLang="de-DE" sz="1800" b="1"/>
                  <a:t>CD4</a:t>
                </a:r>
                <a:endParaRPr lang="de-DE" altLang="de-DE" sz="1800" b="1"/>
              </a:p>
            </p:txBody>
          </p:sp>
        </p:grpSp>
        <p:grpSp>
          <p:nvGrpSpPr>
            <p:cNvPr id="19491" name="Gruppieren 73"/>
            <p:cNvGrpSpPr>
              <a:grpSpLocks/>
            </p:cNvGrpSpPr>
            <p:nvPr/>
          </p:nvGrpSpPr>
          <p:grpSpPr bwMode="auto">
            <a:xfrm>
              <a:off x="6543856" y="3207551"/>
              <a:ext cx="1971675" cy="3370263"/>
              <a:chOff x="367845" y="3157195"/>
              <a:chExt cx="1971675" cy="3370263"/>
            </a:xfrm>
          </p:grpSpPr>
          <p:sp>
            <p:nvSpPr>
              <p:cNvPr id="5" name="Arc 223"/>
              <p:cNvSpPr/>
              <p:nvPr/>
            </p:nvSpPr>
            <p:spPr bwMode="auto">
              <a:xfrm rot="16200000">
                <a:off x="367918" y="4555856"/>
                <a:ext cx="1971676" cy="1971528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grpSp>
            <p:nvGrpSpPr>
              <p:cNvPr id="19508" name="Group 324"/>
              <p:cNvGrpSpPr>
                <a:grpSpLocks/>
              </p:cNvGrpSpPr>
              <p:nvPr/>
            </p:nvGrpSpPr>
            <p:grpSpPr bwMode="auto">
              <a:xfrm rot="-5400000">
                <a:off x="414711" y="3334235"/>
                <a:ext cx="1460500" cy="1106419"/>
                <a:chOff x="3046943" y="1699975"/>
                <a:chExt cx="1459959" cy="1106023"/>
              </a:xfrm>
            </p:grpSpPr>
            <p:grpSp>
              <p:nvGrpSpPr>
                <p:cNvPr id="19510" name="Group 274"/>
                <p:cNvGrpSpPr>
                  <a:grpSpLocks/>
                </p:cNvGrpSpPr>
                <p:nvPr/>
              </p:nvGrpSpPr>
              <p:grpSpPr bwMode="auto">
                <a:xfrm>
                  <a:off x="3046943" y="2179794"/>
                  <a:ext cx="1459959" cy="626204"/>
                  <a:chOff x="3076462" y="2173923"/>
                  <a:chExt cx="1100603" cy="626204"/>
                </a:xfrm>
              </p:grpSpPr>
              <p:grpSp>
                <p:nvGrpSpPr>
                  <p:cNvPr id="19512" name="Group 266"/>
                  <p:cNvGrpSpPr>
                    <a:grpSpLocks/>
                  </p:cNvGrpSpPr>
                  <p:nvPr/>
                </p:nvGrpSpPr>
                <p:grpSpPr bwMode="auto">
                  <a:xfrm>
                    <a:off x="3077056" y="2173923"/>
                    <a:ext cx="1100009" cy="338008"/>
                    <a:chOff x="3077056" y="2173923"/>
                    <a:chExt cx="1100009" cy="338008"/>
                  </a:xfrm>
                </p:grpSpPr>
                <p:grpSp>
                  <p:nvGrpSpPr>
                    <p:cNvPr id="19520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7056" y="2173923"/>
                      <a:ext cx="1009964" cy="338008"/>
                      <a:chOff x="3077056" y="2173923"/>
                      <a:chExt cx="1009964" cy="338008"/>
                    </a:xfrm>
                  </p:grpSpPr>
                  <p:cxnSp>
                    <p:nvCxnSpPr>
                      <p:cNvPr id="19522" name="Straight Connector 24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083784" y="2348265"/>
                        <a:ext cx="380538" cy="0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9523" name="Straight Connector 242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077056" y="2468643"/>
                        <a:ext cx="594832" cy="593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39" name="Arc 243"/>
                      <p:cNvSpPr/>
                      <p:nvPr/>
                    </p:nvSpPr>
                    <p:spPr bwMode="auto">
                      <a:xfrm>
                        <a:off x="3470047" y="2173384"/>
                        <a:ext cx="623276" cy="337991"/>
                      </a:xfrm>
                      <a:prstGeom prst="arc">
                        <a:avLst>
                          <a:gd name="adj1" fmla="val 10637961"/>
                          <a:gd name="adj2" fmla="val 19446358"/>
                        </a:avLst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de-DE"/>
                      </a:p>
                    </p:txBody>
                  </p:sp>
                  <p:cxnSp>
                    <p:nvCxnSpPr>
                      <p:cNvPr id="19525" name="Straight Connector 24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669680" y="2382524"/>
                        <a:ext cx="86136" cy="85510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36" name="Arc 251"/>
                    <p:cNvSpPr/>
                    <p:nvPr/>
                  </p:nvSpPr>
                  <p:spPr bwMode="auto">
                    <a:xfrm>
                      <a:off x="3727253" y="2194012"/>
                      <a:ext cx="455794" cy="249130"/>
                    </a:xfrm>
                    <a:prstGeom prst="arc">
                      <a:avLst>
                        <a:gd name="adj1" fmla="val 9941676"/>
                        <a:gd name="adj2" fmla="val 15279601"/>
                      </a:avLst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  <p:grpSp>
                <p:nvGrpSpPr>
                  <p:cNvPr id="19513" name="Group 267"/>
                  <p:cNvGrpSpPr>
                    <a:grpSpLocks/>
                  </p:cNvGrpSpPr>
                  <p:nvPr/>
                </p:nvGrpSpPr>
                <p:grpSpPr bwMode="auto">
                  <a:xfrm flipV="1">
                    <a:off x="3076462" y="2465083"/>
                    <a:ext cx="1100009" cy="335044"/>
                    <a:chOff x="3077056" y="2173923"/>
                    <a:chExt cx="1100009" cy="338008"/>
                  </a:xfrm>
                </p:grpSpPr>
                <p:grpSp>
                  <p:nvGrpSpPr>
                    <p:cNvPr id="19514" name="Group 2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77056" y="2173923"/>
                      <a:ext cx="1009964" cy="338008"/>
                      <a:chOff x="3077056" y="2173923"/>
                      <a:chExt cx="1009964" cy="338008"/>
                    </a:xfrm>
                  </p:grpSpPr>
                  <p:cxnSp>
                    <p:nvCxnSpPr>
                      <p:cNvPr id="19516" name="Straight Connector 27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083784" y="2348265"/>
                        <a:ext cx="380538" cy="0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19517" name="Straight Connector 271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3077056" y="2468643"/>
                        <a:ext cx="594832" cy="593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  <p:sp>
                    <p:nvSpPr>
                      <p:cNvPr id="33" name="Arc 272"/>
                      <p:cNvSpPr/>
                      <p:nvPr/>
                    </p:nvSpPr>
                    <p:spPr bwMode="auto">
                      <a:xfrm>
                        <a:off x="3467051" y="2173875"/>
                        <a:ext cx="629258" cy="337779"/>
                      </a:xfrm>
                      <a:prstGeom prst="arc">
                        <a:avLst>
                          <a:gd name="adj1" fmla="val 10637961"/>
                          <a:gd name="adj2" fmla="val 19473133"/>
                        </a:avLst>
                      </a:prstGeom>
                      <a:noFill/>
                      <a:ln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de-DE"/>
                      </a:p>
                    </p:txBody>
                  </p:sp>
                  <p:cxnSp>
                    <p:nvCxnSpPr>
                      <p:cNvPr id="19519" name="Straight Connector 27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669680" y="2386220"/>
                        <a:ext cx="84935" cy="86576"/>
                      </a:xfrm>
                      <a:prstGeom prst="line">
                        <a:avLst/>
                      </a:prstGeom>
                      <a:noFill/>
                      <a:ln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</p:cxnSp>
                </p:grpSp>
                <p:sp>
                  <p:nvSpPr>
                    <p:cNvPr id="30" name="Arc 269"/>
                    <p:cNvSpPr/>
                    <p:nvPr/>
                  </p:nvSpPr>
                  <p:spPr bwMode="auto">
                    <a:xfrm>
                      <a:off x="3727847" y="2194685"/>
                      <a:ext cx="455794" cy="249733"/>
                    </a:xfrm>
                    <a:prstGeom prst="arc">
                      <a:avLst>
                        <a:gd name="adj1" fmla="val 9911139"/>
                        <a:gd name="adj2" fmla="val 15279601"/>
                      </a:avLst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de-DE"/>
                    </a:p>
                  </p:txBody>
                </p:sp>
              </p:grpSp>
            </p:grpSp>
            <p:sp>
              <p:nvSpPr>
                <p:cNvPr id="19511" name="TextBox 323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3001435" y="1844893"/>
                  <a:ext cx="659163" cy="369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r-HR" altLang="de-DE" sz="1800" b="1"/>
                    <a:t>TCR</a:t>
                  </a:r>
                  <a:endParaRPr lang="de-DE" altLang="de-DE" sz="1800" b="1"/>
                </a:p>
              </p:txBody>
            </p:sp>
          </p:grpSp>
          <p:sp>
            <p:nvSpPr>
              <p:cNvPr id="19509" name="TextBox 315"/>
              <p:cNvSpPr txBox="1">
                <a:spLocks noChangeArrowheads="1"/>
              </p:cNvSpPr>
              <p:nvPr/>
            </p:nvSpPr>
            <p:spPr bwMode="auto">
              <a:xfrm>
                <a:off x="1078645" y="5570543"/>
                <a:ext cx="6463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r-HR" altLang="de-DE" sz="1800" b="1"/>
                  <a:t>CD</a:t>
                </a:r>
                <a:r>
                  <a:rPr lang="de-DE" altLang="de-DE" sz="1800" b="1"/>
                  <a:t>8</a:t>
                </a:r>
              </a:p>
            </p:txBody>
          </p:sp>
        </p:grpSp>
        <p:grpSp>
          <p:nvGrpSpPr>
            <p:cNvPr id="19492" name="Gruppieren 72"/>
            <p:cNvGrpSpPr>
              <a:grpSpLocks/>
            </p:cNvGrpSpPr>
            <p:nvPr/>
          </p:nvGrpSpPr>
          <p:grpSpPr bwMode="auto">
            <a:xfrm>
              <a:off x="451633" y="3858035"/>
              <a:ext cx="1973262" cy="2688657"/>
              <a:chOff x="6567582" y="3817128"/>
              <a:chExt cx="1973262" cy="2688657"/>
            </a:xfrm>
          </p:grpSpPr>
          <p:sp>
            <p:nvSpPr>
              <p:cNvPr id="44" name="Arc 224"/>
              <p:cNvSpPr/>
              <p:nvPr/>
            </p:nvSpPr>
            <p:spPr bwMode="auto">
              <a:xfrm rot="16200000">
                <a:off x="6568302" y="4532761"/>
                <a:ext cx="1971676" cy="1973116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495" name="TextBox 315"/>
              <p:cNvSpPr txBox="1">
                <a:spLocks noChangeArrowheads="1"/>
              </p:cNvSpPr>
              <p:nvPr/>
            </p:nvSpPr>
            <p:spPr bwMode="auto">
              <a:xfrm>
                <a:off x="7126433" y="5587628"/>
                <a:ext cx="8130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1800" b="1"/>
                  <a:t>B-cell</a:t>
                </a:r>
              </a:p>
            </p:txBody>
          </p:sp>
          <p:grpSp>
            <p:nvGrpSpPr>
              <p:cNvPr id="19496" name="Gruppieren 70"/>
              <p:cNvGrpSpPr>
                <a:grpSpLocks/>
              </p:cNvGrpSpPr>
              <p:nvPr/>
            </p:nvGrpSpPr>
            <p:grpSpPr bwMode="auto">
              <a:xfrm>
                <a:off x="6929278" y="3817128"/>
                <a:ext cx="1008687" cy="1000245"/>
                <a:chOff x="5889651" y="2334392"/>
                <a:chExt cx="1548803" cy="1477962"/>
              </a:xfrm>
            </p:grpSpPr>
            <p:cxnSp>
              <p:nvCxnSpPr>
                <p:cNvPr id="19497" name="Straight Connector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6781229" y="2812229"/>
                  <a:ext cx="0" cy="995363"/>
                </a:xfrm>
                <a:prstGeom prst="line">
                  <a:avLst/>
                </a:prstGeom>
                <a:noFill/>
                <a:ln w="3810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grpSp>
              <p:nvGrpSpPr>
                <p:cNvPr id="19498" name="Group 14"/>
                <p:cNvGrpSpPr>
                  <a:grpSpLocks/>
                </p:cNvGrpSpPr>
                <p:nvPr/>
              </p:nvGrpSpPr>
              <p:grpSpPr bwMode="auto">
                <a:xfrm>
                  <a:off x="6876479" y="2334392"/>
                  <a:ext cx="561975" cy="1476375"/>
                  <a:chOff x="4462818" y="2947916"/>
                  <a:chExt cx="561832" cy="1476231"/>
                </a:xfrm>
              </p:grpSpPr>
              <p:cxnSp>
                <p:nvCxnSpPr>
                  <p:cNvPr id="19504" name="Straight Connector 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65092" y="3427863"/>
                    <a:ext cx="0" cy="996284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9505" name="Straight Connector 9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462818" y="2947916"/>
                    <a:ext cx="504967" cy="491319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9506" name="Straight Connector 1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99294" y="3004780"/>
                    <a:ext cx="425356" cy="420806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19499" name="Group 15"/>
                <p:cNvGrpSpPr>
                  <a:grpSpLocks/>
                </p:cNvGrpSpPr>
                <p:nvPr/>
              </p:nvGrpSpPr>
              <p:grpSpPr bwMode="auto">
                <a:xfrm flipH="1">
                  <a:off x="6139879" y="2335979"/>
                  <a:ext cx="642937" cy="1476375"/>
                  <a:chOff x="4462818" y="2947916"/>
                  <a:chExt cx="561832" cy="1476231"/>
                </a:xfrm>
              </p:grpSpPr>
              <p:cxnSp>
                <p:nvCxnSpPr>
                  <p:cNvPr id="19501" name="Straight Connector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465092" y="3427863"/>
                    <a:ext cx="0" cy="996284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9502" name="Straight Connector 17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462818" y="2947916"/>
                    <a:ext cx="504967" cy="491319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9503" name="Straight Connector 18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599294" y="3004780"/>
                    <a:ext cx="425356" cy="420806"/>
                  </a:xfrm>
                  <a:prstGeom prst="line">
                    <a:avLst/>
                  </a:prstGeom>
                  <a:noFill/>
                  <a:ln w="38100" algn="ctr">
                    <a:solidFill>
                      <a:schemeClr val="bg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19500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889651" y="2863373"/>
                  <a:ext cx="684214" cy="369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hr-HR" altLang="de-DE" sz="1800" b="1"/>
                    <a:t>BCR</a:t>
                  </a:r>
                  <a:endParaRPr lang="de-DE" altLang="de-DE" sz="1800" b="1"/>
                </a:p>
              </p:txBody>
            </p:sp>
          </p:grpSp>
        </p:grpSp>
        <p:sp>
          <p:nvSpPr>
            <p:cNvPr id="19493" name="TextBox 323"/>
            <p:cNvSpPr txBox="1">
              <a:spLocks noChangeArrowheads="1"/>
            </p:cNvSpPr>
            <p:nvPr/>
          </p:nvSpPr>
          <p:spPr bwMode="auto">
            <a:xfrm>
              <a:off x="3534615" y="4175239"/>
              <a:ext cx="659399" cy="369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 b="1"/>
                <a:t>TCR</a:t>
              </a:r>
              <a:endParaRPr lang="de-DE" altLang="de-DE" sz="1800" b="1"/>
            </a:p>
          </p:txBody>
        </p:sp>
      </p:grpSp>
      <p:sp>
        <p:nvSpPr>
          <p:cNvPr id="75" name="Hexagon 6"/>
          <p:cNvSpPr/>
          <p:nvPr/>
        </p:nvSpPr>
        <p:spPr bwMode="auto">
          <a:xfrm>
            <a:off x="472594" y="1220818"/>
            <a:ext cx="245660" cy="220051"/>
          </a:xfrm>
          <a:prstGeom prst="hexagon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60000" rev="18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26" name="Gruppieren 82"/>
          <p:cNvGrpSpPr>
            <a:grpSpLocks/>
          </p:cNvGrpSpPr>
          <p:nvPr/>
        </p:nvGrpSpPr>
        <p:grpSpPr bwMode="auto">
          <a:xfrm>
            <a:off x="385324" y="2229920"/>
            <a:ext cx="463550" cy="450850"/>
            <a:chOff x="255341" y="2239687"/>
            <a:chExt cx="463737" cy="450687"/>
          </a:xfrm>
        </p:grpSpPr>
        <p:sp>
          <p:nvSpPr>
            <p:cNvPr id="19484" name="Gleichschenkliges Dreieck 75"/>
            <p:cNvSpPr>
              <a:spLocks noChangeArrowheads="1"/>
            </p:cNvSpPr>
            <p:nvPr/>
          </p:nvSpPr>
          <p:spPr bwMode="auto">
            <a:xfrm rot="-917430">
              <a:off x="386386" y="2239687"/>
              <a:ext cx="116124" cy="12874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9485" name="Gleichschenkliges Dreieck 76"/>
            <p:cNvSpPr>
              <a:spLocks noChangeArrowheads="1"/>
            </p:cNvSpPr>
            <p:nvPr/>
          </p:nvSpPr>
          <p:spPr bwMode="auto">
            <a:xfrm rot="-1418587">
              <a:off x="538786" y="2392087"/>
              <a:ext cx="116124" cy="12874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9486" name="Gleichschenkliges Dreieck 77"/>
            <p:cNvSpPr>
              <a:spLocks noChangeArrowheads="1"/>
            </p:cNvSpPr>
            <p:nvPr/>
          </p:nvSpPr>
          <p:spPr bwMode="auto">
            <a:xfrm rot="5133288">
              <a:off x="285943" y="2481610"/>
              <a:ext cx="116124" cy="12874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9487" name="Gleichschenkliges Dreieck 78"/>
            <p:cNvSpPr>
              <a:spLocks noChangeArrowheads="1"/>
            </p:cNvSpPr>
            <p:nvPr/>
          </p:nvSpPr>
          <p:spPr bwMode="auto">
            <a:xfrm rot="1165323">
              <a:off x="431883" y="2561628"/>
              <a:ext cx="116124" cy="12874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9488" name="Gleichschenkliges Dreieck 79"/>
            <p:cNvSpPr>
              <a:spLocks noChangeArrowheads="1"/>
            </p:cNvSpPr>
            <p:nvPr/>
          </p:nvSpPr>
          <p:spPr bwMode="auto">
            <a:xfrm>
              <a:off x="602954" y="2244128"/>
              <a:ext cx="116124" cy="12874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9489" name="Gleichschenkliges Dreieck 80"/>
            <p:cNvSpPr>
              <a:spLocks noChangeArrowheads="1"/>
            </p:cNvSpPr>
            <p:nvPr/>
          </p:nvSpPr>
          <p:spPr bwMode="auto">
            <a:xfrm rot="-406801">
              <a:off x="255341" y="2341326"/>
              <a:ext cx="116124" cy="12874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86" name="TextBox 19"/>
          <p:cNvSpPr txBox="1">
            <a:spLocks noChangeArrowheads="1"/>
          </p:cNvSpPr>
          <p:nvPr/>
        </p:nvSpPr>
        <p:spPr bwMode="auto">
          <a:xfrm>
            <a:off x="874266" y="2126732"/>
            <a:ext cx="17748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b="1" dirty="0" smtClean="0"/>
              <a:t>Subunit</a:t>
            </a:r>
            <a:br>
              <a:rPr lang="hr-HR" altLang="de-DE" sz="1800" b="1" dirty="0" smtClean="0"/>
            </a:br>
            <a:r>
              <a:rPr lang="hr-HR" altLang="de-DE" sz="1800" b="1" dirty="0" smtClean="0"/>
              <a:t>(podjedinično)</a:t>
            </a:r>
            <a:endParaRPr lang="de-DE" altLang="de-DE" sz="1800" b="1" dirty="0"/>
          </a:p>
        </p:txBody>
      </p:sp>
      <p:sp>
        <p:nvSpPr>
          <p:cNvPr id="87" name="TextBox 19"/>
          <p:cNvSpPr txBox="1">
            <a:spLocks noChangeArrowheads="1"/>
          </p:cNvSpPr>
          <p:nvPr/>
        </p:nvSpPr>
        <p:spPr bwMode="auto">
          <a:xfrm>
            <a:off x="835194" y="1113186"/>
            <a:ext cx="1903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b="1" dirty="0" smtClean="0"/>
              <a:t>Živo atenuirano</a:t>
            </a:r>
            <a:endParaRPr lang="de-DE" altLang="de-DE" sz="1800" b="1" dirty="0"/>
          </a:p>
        </p:txBody>
      </p:sp>
      <p:sp>
        <p:nvSpPr>
          <p:cNvPr id="88" name="TextBox 19"/>
          <p:cNvSpPr txBox="1">
            <a:spLocks noChangeArrowheads="1"/>
          </p:cNvSpPr>
          <p:nvPr/>
        </p:nvSpPr>
        <p:spPr bwMode="auto">
          <a:xfrm>
            <a:off x="1111874" y="1675161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800" b="1" dirty="0"/>
              <a:t>Ina</a:t>
            </a:r>
            <a:r>
              <a:rPr lang="hr-HR" altLang="de-DE" sz="1800" b="1" dirty="0"/>
              <a:t>k</a:t>
            </a:r>
            <a:r>
              <a:rPr lang="de-DE" altLang="de-DE" sz="1800" b="1" dirty="0" err="1"/>
              <a:t>tiv</a:t>
            </a:r>
            <a:r>
              <a:rPr lang="hr-HR" altLang="de-DE" sz="1800" b="1" dirty="0"/>
              <a:t>irano</a:t>
            </a:r>
            <a:endParaRPr lang="de-DE" altLang="de-DE" sz="1800" b="1" dirty="0"/>
          </a:p>
        </p:txBody>
      </p:sp>
      <p:grpSp>
        <p:nvGrpSpPr>
          <p:cNvPr id="27" name="Gruppieren 101"/>
          <p:cNvGrpSpPr>
            <a:grpSpLocks/>
          </p:cNvGrpSpPr>
          <p:nvPr/>
        </p:nvGrpSpPr>
        <p:grpSpPr bwMode="auto">
          <a:xfrm>
            <a:off x="3172974" y="1048452"/>
            <a:ext cx="2390947" cy="1762468"/>
            <a:chOff x="3043643" y="1477738"/>
            <a:chExt cx="2390129" cy="1762195"/>
          </a:xfrm>
        </p:grpSpPr>
        <p:sp>
          <p:nvSpPr>
            <p:cNvPr id="19471" name="Stern mit 32 Zacken 88"/>
            <p:cNvSpPr>
              <a:spLocks noChangeArrowheads="1"/>
            </p:cNvSpPr>
            <p:nvPr/>
          </p:nvSpPr>
          <p:spPr bwMode="auto">
            <a:xfrm>
              <a:off x="3043643" y="1477738"/>
              <a:ext cx="463515" cy="436585"/>
            </a:xfrm>
            <a:prstGeom prst="star32">
              <a:avLst>
                <a:gd name="adj" fmla="val 37500"/>
              </a:avLst>
            </a:prstGeom>
            <a:solidFill>
              <a:srgbClr val="FFC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90" name="Hexagon 6"/>
            <p:cNvSpPr/>
            <p:nvPr/>
          </p:nvSpPr>
          <p:spPr bwMode="auto">
            <a:xfrm>
              <a:off x="3156009" y="1586006"/>
              <a:ext cx="245660" cy="220051"/>
            </a:xfrm>
            <a:prstGeom prst="hexagon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60000" rev="1800000"/>
              </a:camera>
              <a:lightRig rig="threePt" dir="t"/>
            </a:scene3d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9473" name="Gruppieren 90"/>
            <p:cNvGrpSpPr>
              <a:grpSpLocks/>
            </p:cNvGrpSpPr>
            <p:nvPr/>
          </p:nvGrpSpPr>
          <p:grpSpPr bwMode="auto">
            <a:xfrm>
              <a:off x="3067345" y="2696527"/>
              <a:ext cx="463737" cy="450687"/>
              <a:chOff x="255341" y="2239687"/>
              <a:chExt cx="463737" cy="450687"/>
            </a:xfrm>
          </p:grpSpPr>
          <p:sp>
            <p:nvSpPr>
              <p:cNvPr id="19478" name="Gleichschenkliges Dreieck 91"/>
              <p:cNvSpPr>
                <a:spLocks noChangeArrowheads="1"/>
              </p:cNvSpPr>
              <p:nvPr/>
            </p:nvSpPr>
            <p:spPr bwMode="auto">
              <a:xfrm rot="-917430">
                <a:off x="386386" y="2239687"/>
                <a:ext cx="116124" cy="12874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9479" name="Gleichschenkliges Dreieck 92"/>
              <p:cNvSpPr>
                <a:spLocks noChangeArrowheads="1"/>
              </p:cNvSpPr>
              <p:nvPr/>
            </p:nvSpPr>
            <p:spPr bwMode="auto">
              <a:xfrm rot="-1418587">
                <a:off x="538786" y="2392087"/>
                <a:ext cx="116124" cy="12874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9480" name="Gleichschenkliges Dreieck 93"/>
              <p:cNvSpPr>
                <a:spLocks noChangeArrowheads="1"/>
              </p:cNvSpPr>
              <p:nvPr/>
            </p:nvSpPr>
            <p:spPr bwMode="auto">
              <a:xfrm rot="5133288">
                <a:off x="285943" y="2481610"/>
                <a:ext cx="116124" cy="12874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9481" name="Gleichschenkliges Dreieck 94"/>
              <p:cNvSpPr>
                <a:spLocks noChangeArrowheads="1"/>
              </p:cNvSpPr>
              <p:nvPr/>
            </p:nvSpPr>
            <p:spPr bwMode="auto">
              <a:xfrm rot="1165323">
                <a:off x="431883" y="2561628"/>
                <a:ext cx="116124" cy="12874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9482" name="Gleichschenkliges Dreieck 95"/>
              <p:cNvSpPr>
                <a:spLocks noChangeArrowheads="1"/>
              </p:cNvSpPr>
              <p:nvPr/>
            </p:nvSpPr>
            <p:spPr bwMode="auto">
              <a:xfrm>
                <a:off x="602954" y="2244128"/>
                <a:ext cx="116124" cy="12874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19483" name="Gleichschenkliges Dreieck 96"/>
              <p:cNvSpPr>
                <a:spLocks noChangeArrowheads="1"/>
              </p:cNvSpPr>
              <p:nvPr/>
            </p:nvSpPr>
            <p:spPr bwMode="auto">
              <a:xfrm rot="-406801">
                <a:off x="255341" y="2341326"/>
                <a:ext cx="116124" cy="12874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sp>
          <p:nvSpPr>
            <p:cNvPr id="19474" name="TextBox 19"/>
            <p:cNvSpPr txBox="1">
              <a:spLocks noChangeArrowheads="1"/>
            </p:cNvSpPr>
            <p:nvPr/>
          </p:nvSpPr>
          <p:spPr bwMode="auto">
            <a:xfrm>
              <a:off x="3519391" y="2593702"/>
              <a:ext cx="1774239" cy="646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 b="1" dirty="0"/>
                <a:t>Subunit</a:t>
              </a:r>
              <a:br>
                <a:rPr lang="hr-HR" altLang="de-DE" sz="1800" b="1" dirty="0"/>
              </a:br>
              <a:r>
                <a:rPr lang="hr-HR" altLang="de-DE" sz="1800" b="1" dirty="0"/>
                <a:t>(podjedinično)</a:t>
              </a:r>
              <a:endParaRPr lang="de-DE" altLang="de-DE" sz="1800" b="1" dirty="0"/>
            </a:p>
          </p:txBody>
        </p:sp>
        <p:sp>
          <p:nvSpPr>
            <p:cNvPr id="19475" name="TextBox 19"/>
            <p:cNvSpPr txBox="1">
              <a:spLocks noChangeArrowheads="1"/>
            </p:cNvSpPr>
            <p:nvPr/>
          </p:nvSpPr>
          <p:spPr bwMode="auto">
            <a:xfrm>
              <a:off x="3531338" y="1534718"/>
              <a:ext cx="1902434" cy="36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 b="1" dirty="0"/>
                <a:t>Živo atenuirano</a:t>
              </a:r>
              <a:endParaRPr lang="de-DE" altLang="de-DE" sz="1800" b="1" dirty="0"/>
            </a:p>
          </p:txBody>
        </p:sp>
        <p:sp>
          <p:nvSpPr>
            <p:cNvPr id="19476" name="TextBox 19"/>
            <p:cNvSpPr txBox="1">
              <a:spLocks noChangeArrowheads="1"/>
            </p:cNvSpPr>
            <p:nvPr/>
          </p:nvSpPr>
          <p:spPr bwMode="auto">
            <a:xfrm>
              <a:off x="3808504" y="2096793"/>
              <a:ext cx="1479386" cy="36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800" b="1" dirty="0" smtClean="0"/>
                <a:t>Ina</a:t>
              </a:r>
              <a:r>
                <a:rPr lang="hr-HR" altLang="de-DE" sz="1800" b="1" dirty="0" smtClean="0"/>
                <a:t>k</a:t>
              </a:r>
              <a:r>
                <a:rPr lang="de-DE" altLang="de-DE" sz="1800" b="1" dirty="0" err="1" smtClean="0"/>
                <a:t>tiv</a:t>
              </a:r>
              <a:r>
                <a:rPr lang="hr-HR" altLang="de-DE" sz="1800" b="1" dirty="0" smtClean="0"/>
                <a:t>irano</a:t>
              </a:r>
              <a:endParaRPr lang="de-DE" altLang="de-DE" sz="1800" b="1" dirty="0"/>
            </a:p>
          </p:txBody>
        </p:sp>
        <p:sp>
          <p:nvSpPr>
            <p:cNvPr id="101" name="Hexagon 6"/>
            <p:cNvSpPr/>
            <p:nvPr/>
          </p:nvSpPr>
          <p:spPr bwMode="auto">
            <a:xfrm>
              <a:off x="3168505" y="2208337"/>
              <a:ext cx="245660" cy="220051"/>
            </a:xfrm>
            <a:prstGeom prst="hexagon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60000" rev="1800000"/>
              </a:camera>
              <a:lightRig rig="threePt" dir="t"/>
            </a:scene3d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03" name="Stern mit 32 Zacken 102"/>
          <p:cNvSpPr>
            <a:spLocks noChangeArrowheads="1"/>
          </p:cNvSpPr>
          <p:nvPr/>
        </p:nvSpPr>
        <p:spPr bwMode="auto">
          <a:xfrm>
            <a:off x="6698810" y="1090961"/>
            <a:ext cx="463550" cy="436562"/>
          </a:xfrm>
          <a:prstGeom prst="star32">
            <a:avLst>
              <a:gd name="adj" fmla="val 37500"/>
            </a:avLst>
          </a:prstGeom>
          <a:solidFill>
            <a:srgbClr val="FFC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04" name="Hexagon 6"/>
          <p:cNvSpPr/>
          <p:nvPr/>
        </p:nvSpPr>
        <p:spPr bwMode="auto">
          <a:xfrm>
            <a:off x="6811180" y="1199896"/>
            <a:ext cx="245660" cy="220051"/>
          </a:xfrm>
          <a:prstGeom prst="hexagon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60000" rev="18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5" name="TextBox 19"/>
          <p:cNvSpPr txBox="1">
            <a:spLocks noChangeArrowheads="1"/>
          </p:cNvSpPr>
          <p:nvPr/>
        </p:nvSpPr>
        <p:spPr bwMode="auto">
          <a:xfrm>
            <a:off x="6986311" y="1132236"/>
            <a:ext cx="19030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b="1" dirty="0"/>
              <a:t>Živo atenuirano</a:t>
            </a:r>
            <a:endParaRPr lang="de-DE" altLang="de-DE" sz="1800" b="1" dirty="0"/>
          </a:p>
        </p:txBody>
      </p:sp>
      <p:sp>
        <p:nvSpPr>
          <p:cNvPr id="89" name="Hexagon 6"/>
          <p:cNvSpPr/>
          <p:nvPr/>
        </p:nvSpPr>
        <p:spPr bwMode="auto">
          <a:xfrm>
            <a:off x="459894" y="1766918"/>
            <a:ext cx="245660" cy="220051"/>
          </a:xfrm>
          <a:prstGeom prst="hexagon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60000" rev="180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23" name="Gruppieren 22"/>
          <p:cNvGrpSpPr/>
          <p:nvPr/>
        </p:nvGrpSpPr>
        <p:grpSpPr>
          <a:xfrm>
            <a:off x="363722" y="2891134"/>
            <a:ext cx="2100673" cy="646331"/>
            <a:chOff x="363722" y="2891134"/>
            <a:chExt cx="2100673" cy="646331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363722" y="3002108"/>
              <a:ext cx="385542" cy="400452"/>
              <a:chOff x="363722" y="3002108"/>
              <a:chExt cx="385542" cy="400452"/>
            </a:xfrm>
          </p:grpSpPr>
          <p:grpSp>
            <p:nvGrpSpPr>
              <p:cNvPr id="20" name="Gruppieren 19"/>
              <p:cNvGrpSpPr/>
              <p:nvPr/>
            </p:nvGrpSpPr>
            <p:grpSpPr>
              <a:xfrm>
                <a:off x="604388" y="3024632"/>
                <a:ext cx="144876" cy="178680"/>
                <a:chOff x="7608010" y="2147522"/>
                <a:chExt cx="644873" cy="632756"/>
              </a:xfrm>
            </p:grpSpPr>
            <p:sp>
              <p:nvSpPr>
                <p:cNvPr id="17" name="Ellipse 16"/>
                <p:cNvSpPr/>
                <p:nvPr/>
              </p:nvSpPr>
              <p:spPr bwMode="auto">
                <a:xfrm>
                  <a:off x="7608010" y="2147522"/>
                  <a:ext cx="644873" cy="63275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Explosion 2 17"/>
                <p:cNvSpPr/>
                <p:nvPr/>
              </p:nvSpPr>
              <p:spPr bwMode="auto">
                <a:xfrm>
                  <a:off x="7740310" y="2196874"/>
                  <a:ext cx="405862" cy="485998"/>
                </a:xfrm>
                <a:prstGeom prst="irregularSeal2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02" name="Gruppieren 101"/>
              <p:cNvGrpSpPr/>
              <p:nvPr/>
            </p:nvGrpSpPr>
            <p:grpSpPr>
              <a:xfrm>
                <a:off x="363722" y="3002108"/>
                <a:ext cx="144876" cy="178680"/>
                <a:chOff x="7608010" y="2147522"/>
                <a:chExt cx="644873" cy="632756"/>
              </a:xfrm>
            </p:grpSpPr>
            <p:sp>
              <p:nvSpPr>
                <p:cNvPr id="106" name="Ellipse 105"/>
                <p:cNvSpPr/>
                <p:nvPr/>
              </p:nvSpPr>
              <p:spPr bwMode="auto">
                <a:xfrm>
                  <a:off x="7608010" y="2147522"/>
                  <a:ext cx="644873" cy="63275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07" name="Explosion 2 106"/>
                <p:cNvSpPr/>
                <p:nvPr/>
              </p:nvSpPr>
              <p:spPr bwMode="auto">
                <a:xfrm>
                  <a:off x="7740310" y="2196874"/>
                  <a:ext cx="405862" cy="485998"/>
                </a:xfrm>
                <a:prstGeom prst="irregularSeal2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08" name="Gruppieren 107"/>
              <p:cNvGrpSpPr/>
              <p:nvPr/>
            </p:nvGrpSpPr>
            <p:grpSpPr>
              <a:xfrm>
                <a:off x="452388" y="3223880"/>
                <a:ext cx="144876" cy="178680"/>
                <a:chOff x="7608010" y="2147522"/>
                <a:chExt cx="644873" cy="632756"/>
              </a:xfrm>
            </p:grpSpPr>
            <p:sp>
              <p:nvSpPr>
                <p:cNvPr id="109" name="Ellipse 108"/>
                <p:cNvSpPr/>
                <p:nvPr/>
              </p:nvSpPr>
              <p:spPr bwMode="auto">
                <a:xfrm>
                  <a:off x="7608010" y="2147522"/>
                  <a:ext cx="644873" cy="63275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0" name="Explosion 2 109"/>
                <p:cNvSpPr/>
                <p:nvPr/>
              </p:nvSpPr>
              <p:spPr bwMode="auto">
                <a:xfrm>
                  <a:off x="7740310" y="2196874"/>
                  <a:ext cx="405862" cy="485998"/>
                </a:xfrm>
                <a:prstGeom prst="irregularSeal2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11" name="TextBox 19"/>
            <p:cNvSpPr txBox="1">
              <a:spLocks noChangeArrowheads="1"/>
            </p:cNvSpPr>
            <p:nvPr/>
          </p:nvSpPr>
          <p:spPr bwMode="auto">
            <a:xfrm>
              <a:off x="920383" y="2891134"/>
              <a:ext cx="15440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800" b="1" dirty="0" err="1" smtClean="0"/>
                <a:t>mRNA</a:t>
              </a:r>
              <a:r>
                <a:rPr lang="de-DE" altLang="de-DE" sz="1800" b="1" dirty="0" smtClean="0"/>
                <a:t> </a:t>
              </a:r>
              <a:endParaRPr lang="de-DE" altLang="de-DE" sz="1800" b="1" dirty="0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800" b="1" dirty="0" smtClean="0"/>
                <a:t>Nano</a:t>
              </a:r>
              <a:r>
                <a:rPr lang="hr-HR" altLang="de-DE" sz="1800" b="1" dirty="0" smtClean="0"/>
                <a:t>čestice</a:t>
              </a:r>
              <a:endParaRPr lang="de-DE" altLang="de-DE" sz="1800" b="1" dirty="0"/>
            </a:p>
          </p:txBody>
        </p:sp>
      </p:grpSp>
      <p:grpSp>
        <p:nvGrpSpPr>
          <p:cNvPr id="122" name="Gruppieren 121"/>
          <p:cNvGrpSpPr/>
          <p:nvPr/>
        </p:nvGrpSpPr>
        <p:grpSpPr>
          <a:xfrm>
            <a:off x="3185064" y="2894950"/>
            <a:ext cx="2100672" cy="646331"/>
            <a:chOff x="363722" y="2891134"/>
            <a:chExt cx="2100672" cy="646331"/>
          </a:xfrm>
        </p:grpSpPr>
        <p:grpSp>
          <p:nvGrpSpPr>
            <p:cNvPr id="123" name="Gruppieren 122"/>
            <p:cNvGrpSpPr/>
            <p:nvPr/>
          </p:nvGrpSpPr>
          <p:grpSpPr>
            <a:xfrm>
              <a:off x="363722" y="3002108"/>
              <a:ext cx="385542" cy="400452"/>
              <a:chOff x="363722" y="3002108"/>
              <a:chExt cx="385542" cy="400452"/>
            </a:xfrm>
          </p:grpSpPr>
          <p:grpSp>
            <p:nvGrpSpPr>
              <p:cNvPr id="125" name="Gruppieren 124"/>
              <p:cNvGrpSpPr/>
              <p:nvPr/>
            </p:nvGrpSpPr>
            <p:grpSpPr>
              <a:xfrm>
                <a:off x="604388" y="3024632"/>
                <a:ext cx="144876" cy="178680"/>
                <a:chOff x="7608010" y="2147522"/>
                <a:chExt cx="644873" cy="632756"/>
              </a:xfrm>
            </p:grpSpPr>
            <p:sp>
              <p:nvSpPr>
                <p:cNvPr id="132" name="Ellipse 131"/>
                <p:cNvSpPr/>
                <p:nvPr/>
              </p:nvSpPr>
              <p:spPr bwMode="auto">
                <a:xfrm>
                  <a:off x="7608010" y="2147522"/>
                  <a:ext cx="644873" cy="63275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3" name="Explosion 2 132"/>
                <p:cNvSpPr/>
                <p:nvPr/>
              </p:nvSpPr>
              <p:spPr bwMode="auto">
                <a:xfrm>
                  <a:off x="7740310" y="2196874"/>
                  <a:ext cx="405862" cy="485998"/>
                </a:xfrm>
                <a:prstGeom prst="irregularSeal2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6" name="Gruppieren 125"/>
              <p:cNvGrpSpPr/>
              <p:nvPr/>
            </p:nvGrpSpPr>
            <p:grpSpPr>
              <a:xfrm>
                <a:off x="363722" y="3002108"/>
                <a:ext cx="144876" cy="178680"/>
                <a:chOff x="7608010" y="2147522"/>
                <a:chExt cx="644873" cy="632756"/>
              </a:xfrm>
            </p:grpSpPr>
            <p:sp>
              <p:nvSpPr>
                <p:cNvPr id="130" name="Ellipse 129"/>
                <p:cNvSpPr/>
                <p:nvPr/>
              </p:nvSpPr>
              <p:spPr bwMode="auto">
                <a:xfrm>
                  <a:off x="7608010" y="2147522"/>
                  <a:ext cx="644873" cy="63275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Explosion 2 130"/>
                <p:cNvSpPr/>
                <p:nvPr/>
              </p:nvSpPr>
              <p:spPr bwMode="auto">
                <a:xfrm>
                  <a:off x="7740310" y="2196874"/>
                  <a:ext cx="405862" cy="485998"/>
                </a:xfrm>
                <a:prstGeom prst="irregularSeal2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7" name="Gruppieren 126"/>
              <p:cNvGrpSpPr/>
              <p:nvPr/>
            </p:nvGrpSpPr>
            <p:grpSpPr>
              <a:xfrm>
                <a:off x="452388" y="3223880"/>
                <a:ext cx="144876" cy="178680"/>
                <a:chOff x="7608010" y="2147522"/>
                <a:chExt cx="644873" cy="632756"/>
              </a:xfrm>
            </p:grpSpPr>
            <p:sp>
              <p:nvSpPr>
                <p:cNvPr id="128" name="Ellipse 127"/>
                <p:cNvSpPr/>
                <p:nvPr/>
              </p:nvSpPr>
              <p:spPr bwMode="auto">
                <a:xfrm>
                  <a:off x="7608010" y="2147522"/>
                  <a:ext cx="644873" cy="63275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9" name="Explosion 2 128"/>
                <p:cNvSpPr/>
                <p:nvPr/>
              </p:nvSpPr>
              <p:spPr bwMode="auto">
                <a:xfrm>
                  <a:off x="7740310" y="2196874"/>
                  <a:ext cx="405862" cy="485998"/>
                </a:xfrm>
                <a:prstGeom prst="irregularSeal2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24" name="TextBox 19"/>
            <p:cNvSpPr txBox="1">
              <a:spLocks noChangeArrowheads="1"/>
            </p:cNvSpPr>
            <p:nvPr/>
          </p:nvSpPr>
          <p:spPr bwMode="auto">
            <a:xfrm>
              <a:off x="920381" y="2891134"/>
              <a:ext cx="15440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800" b="1" dirty="0" err="1" smtClean="0"/>
                <a:t>mRNA</a:t>
              </a:r>
              <a:r>
                <a:rPr lang="de-DE" altLang="de-DE" sz="1800" b="1" dirty="0" smtClean="0"/>
                <a:t> </a:t>
              </a:r>
              <a:endParaRPr lang="de-DE" altLang="de-DE" sz="1800" b="1" dirty="0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800" b="1" dirty="0" smtClean="0"/>
                <a:t>Nano</a:t>
              </a:r>
              <a:r>
                <a:rPr lang="hr-HR" altLang="de-DE" sz="1800" b="1" dirty="0" smtClean="0"/>
                <a:t>čestice</a:t>
              </a:r>
              <a:endParaRPr lang="de-DE" altLang="de-DE" sz="1800" b="1" dirty="0"/>
            </a:p>
          </p:txBody>
        </p:sp>
      </p:grpSp>
      <p:grpSp>
        <p:nvGrpSpPr>
          <p:cNvPr id="134" name="Gruppieren 133"/>
          <p:cNvGrpSpPr/>
          <p:nvPr/>
        </p:nvGrpSpPr>
        <p:grpSpPr>
          <a:xfrm>
            <a:off x="6446174" y="2848356"/>
            <a:ext cx="2100673" cy="646331"/>
            <a:chOff x="363722" y="2891134"/>
            <a:chExt cx="2100673" cy="646331"/>
          </a:xfrm>
        </p:grpSpPr>
        <p:grpSp>
          <p:nvGrpSpPr>
            <p:cNvPr id="135" name="Gruppieren 134"/>
            <p:cNvGrpSpPr/>
            <p:nvPr/>
          </p:nvGrpSpPr>
          <p:grpSpPr>
            <a:xfrm>
              <a:off x="363722" y="3002108"/>
              <a:ext cx="385542" cy="400452"/>
              <a:chOff x="363722" y="3002108"/>
              <a:chExt cx="385542" cy="400452"/>
            </a:xfrm>
          </p:grpSpPr>
          <p:grpSp>
            <p:nvGrpSpPr>
              <p:cNvPr id="137" name="Gruppieren 136"/>
              <p:cNvGrpSpPr/>
              <p:nvPr/>
            </p:nvGrpSpPr>
            <p:grpSpPr>
              <a:xfrm>
                <a:off x="604388" y="3024632"/>
                <a:ext cx="144876" cy="178680"/>
                <a:chOff x="7608010" y="2147522"/>
                <a:chExt cx="644873" cy="632756"/>
              </a:xfrm>
            </p:grpSpPr>
            <p:sp>
              <p:nvSpPr>
                <p:cNvPr id="144" name="Ellipse 143"/>
                <p:cNvSpPr/>
                <p:nvPr/>
              </p:nvSpPr>
              <p:spPr bwMode="auto">
                <a:xfrm>
                  <a:off x="7608010" y="2147522"/>
                  <a:ext cx="644873" cy="63275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5" name="Explosion 2 144"/>
                <p:cNvSpPr/>
                <p:nvPr/>
              </p:nvSpPr>
              <p:spPr bwMode="auto">
                <a:xfrm>
                  <a:off x="7740310" y="2196874"/>
                  <a:ext cx="405862" cy="485998"/>
                </a:xfrm>
                <a:prstGeom prst="irregularSeal2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8" name="Gruppieren 137"/>
              <p:cNvGrpSpPr/>
              <p:nvPr/>
            </p:nvGrpSpPr>
            <p:grpSpPr>
              <a:xfrm>
                <a:off x="363722" y="3002108"/>
                <a:ext cx="144876" cy="178680"/>
                <a:chOff x="7608010" y="2147522"/>
                <a:chExt cx="644873" cy="632756"/>
              </a:xfrm>
            </p:grpSpPr>
            <p:sp>
              <p:nvSpPr>
                <p:cNvPr id="142" name="Ellipse 141"/>
                <p:cNvSpPr/>
                <p:nvPr/>
              </p:nvSpPr>
              <p:spPr bwMode="auto">
                <a:xfrm>
                  <a:off x="7608010" y="2147522"/>
                  <a:ext cx="644873" cy="63275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Explosion 2 142"/>
                <p:cNvSpPr/>
                <p:nvPr/>
              </p:nvSpPr>
              <p:spPr bwMode="auto">
                <a:xfrm>
                  <a:off x="7740310" y="2196874"/>
                  <a:ext cx="405862" cy="485998"/>
                </a:xfrm>
                <a:prstGeom prst="irregularSeal2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39" name="Gruppieren 138"/>
              <p:cNvGrpSpPr/>
              <p:nvPr/>
            </p:nvGrpSpPr>
            <p:grpSpPr>
              <a:xfrm>
                <a:off x="452388" y="3223880"/>
                <a:ext cx="144876" cy="178680"/>
                <a:chOff x="7608010" y="2147522"/>
                <a:chExt cx="644873" cy="632756"/>
              </a:xfrm>
            </p:grpSpPr>
            <p:sp>
              <p:nvSpPr>
                <p:cNvPr id="140" name="Ellipse 139"/>
                <p:cNvSpPr/>
                <p:nvPr/>
              </p:nvSpPr>
              <p:spPr bwMode="auto">
                <a:xfrm>
                  <a:off x="7608010" y="2147522"/>
                  <a:ext cx="644873" cy="632756"/>
                </a:xfrm>
                <a:prstGeom prst="ellipse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1" name="Explosion 2 140"/>
                <p:cNvSpPr/>
                <p:nvPr/>
              </p:nvSpPr>
              <p:spPr bwMode="auto">
                <a:xfrm>
                  <a:off x="7740310" y="2196874"/>
                  <a:ext cx="405862" cy="485998"/>
                </a:xfrm>
                <a:prstGeom prst="irregularSeal2">
                  <a:avLst/>
                </a:prstGeom>
                <a:solidFill>
                  <a:schemeClr val="bg2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6" name="TextBox 19"/>
            <p:cNvSpPr txBox="1">
              <a:spLocks noChangeArrowheads="1"/>
            </p:cNvSpPr>
            <p:nvPr/>
          </p:nvSpPr>
          <p:spPr bwMode="auto">
            <a:xfrm>
              <a:off x="920383" y="2891134"/>
              <a:ext cx="154401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1800" b="1" dirty="0" err="1" smtClean="0"/>
                <a:t>mRNA</a:t>
              </a:r>
              <a:r>
                <a:rPr lang="de-DE" altLang="de-DE" sz="1800" b="1" dirty="0" smtClean="0"/>
                <a:t> </a:t>
              </a:r>
              <a:endParaRPr lang="de-DE" altLang="de-DE" sz="1800" b="1" dirty="0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de-DE" altLang="de-DE" sz="1800" b="1" dirty="0"/>
                <a:t>Nano</a:t>
              </a:r>
              <a:r>
                <a:rPr lang="hr-HR" altLang="de-DE" sz="1800" b="1" dirty="0" smtClean="0"/>
                <a:t>čestice</a:t>
              </a:r>
              <a:endParaRPr lang="hr-HR" altLang="de-DE" sz="1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6" grpId="0"/>
      <p:bldP spid="87" grpId="0"/>
      <p:bldP spid="88" grpId="0"/>
      <p:bldP spid="103" grpId="0" animBg="1"/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7295072" cy="927100"/>
          </a:xfrm>
        </p:spPr>
        <p:txBody>
          <a:bodyPr/>
          <a:lstStyle/>
          <a:p>
            <a:r>
              <a:rPr lang="hr-HR" dirty="0" smtClean="0"/>
              <a:t>Stanična</a:t>
            </a:r>
            <a:r>
              <a:rPr lang="de-DE" dirty="0" smtClean="0"/>
              <a:t> </a:t>
            </a:r>
            <a:r>
              <a:rPr lang="de-DE" dirty="0" err="1" smtClean="0"/>
              <a:t>Imun</a:t>
            </a:r>
            <a:r>
              <a:rPr lang="hr-HR" dirty="0" smtClean="0"/>
              <a:t>ost po </a:t>
            </a:r>
            <a:r>
              <a:rPr lang="de-DE" dirty="0" err="1" smtClean="0"/>
              <a:t>Biontech</a:t>
            </a:r>
            <a:r>
              <a:rPr lang="de-DE" dirty="0" smtClean="0"/>
              <a:t> </a:t>
            </a:r>
            <a:r>
              <a:rPr lang="hr-HR" dirty="0" smtClean="0"/>
              <a:t>cjepivu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0529" y="1871708"/>
            <a:ext cx="4642616" cy="2922168"/>
          </a:xfrm>
          <a:prstGeom prst="rect">
            <a:avLst/>
          </a:prstGeom>
        </p:spPr>
      </p:pic>
      <p:sp>
        <p:nvSpPr>
          <p:cNvPr id="5" name="Pfeil nach rechts 4"/>
          <p:cNvSpPr/>
          <p:nvPr/>
        </p:nvSpPr>
        <p:spPr bwMode="auto">
          <a:xfrm flipH="1">
            <a:off x="5433145" y="2973237"/>
            <a:ext cx="776378" cy="465826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78107" y="6131308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https://doi.org/10.1038/s41586-020-2814-7</a:t>
            </a:r>
          </a:p>
        </p:txBody>
      </p:sp>
    </p:spTree>
    <p:extLst>
      <p:ext uri="{BB962C8B-B14F-4D97-AF65-F5344CB8AC3E}">
        <p14:creationId xmlns:p14="http://schemas.microsoft.com/office/powerpoint/2010/main" xmlns="" val="22437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COVID cjepiva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3238"/>
            <a:ext cx="7354888" cy="367188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dirty="0" smtClean="0"/>
              <a:t>Odobrena u EU: Biontech, Moderna, AstraZeneca, J&amp;J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hr-HR" dirty="0" smtClean="0"/>
              <a:t>Odobrena u drugim zemljama ili pred odobrenjem: Sputnik-V, Curevac, Sinovac, Novavax, CanSino...</a:t>
            </a:r>
          </a:p>
          <a:p>
            <a:pPr>
              <a:lnSpc>
                <a:spcPct val="200000"/>
              </a:lnSpc>
            </a:pPr>
            <a:r>
              <a:rPr lang="hr-HR" dirty="0" smtClean="0"/>
              <a:t>mRNA cjepiva: </a:t>
            </a:r>
            <a:r>
              <a:rPr lang="hr-HR" dirty="0"/>
              <a:t>Biontech, </a:t>
            </a:r>
            <a:r>
              <a:rPr lang="hr-HR" dirty="0" smtClean="0"/>
              <a:t>Moderna, Curevac</a:t>
            </a:r>
          </a:p>
          <a:p>
            <a:pPr>
              <a:lnSpc>
                <a:spcPct val="200000"/>
              </a:lnSpc>
            </a:pPr>
            <a:r>
              <a:rPr lang="hr-HR" dirty="0" smtClean="0"/>
              <a:t>Adenovirusni vektori: </a:t>
            </a:r>
            <a:r>
              <a:rPr lang="hr-HR" dirty="0"/>
              <a:t>AstraZeneca, </a:t>
            </a:r>
            <a:r>
              <a:rPr lang="hr-HR" dirty="0" smtClean="0"/>
              <a:t>J&amp;J, </a:t>
            </a:r>
            <a:r>
              <a:rPr lang="hr-HR" dirty="0"/>
              <a:t>Sputnik-V</a:t>
            </a:r>
            <a:r>
              <a:rPr lang="hr-HR" dirty="0" smtClean="0"/>
              <a:t>, CanSino</a:t>
            </a:r>
          </a:p>
          <a:p>
            <a:pPr>
              <a:lnSpc>
                <a:spcPct val="200000"/>
              </a:lnSpc>
            </a:pPr>
            <a:r>
              <a:rPr lang="hr-HR" dirty="0" smtClean="0"/>
              <a:t>Inaktivirani virus: Sinovac</a:t>
            </a:r>
          </a:p>
          <a:p>
            <a:pPr>
              <a:lnSpc>
                <a:spcPct val="200000"/>
              </a:lnSpc>
            </a:pPr>
            <a:r>
              <a:rPr lang="hr-HR" dirty="0" smtClean="0"/>
              <a:t>Subunit: Novavax</a:t>
            </a:r>
            <a:endParaRPr lang="hr-HR" dirty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04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7897528" cy="927100"/>
          </a:xfrm>
        </p:spPr>
        <p:txBody>
          <a:bodyPr/>
          <a:lstStyle/>
          <a:p>
            <a:r>
              <a:rPr lang="hr-HR" dirty="0" smtClean="0"/>
              <a:t>Mehanizam djelovanja </a:t>
            </a:r>
            <a:r>
              <a:rPr lang="de-DE" dirty="0" smtClean="0"/>
              <a:t>COVID </a:t>
            </a:r>
            <a:r>
              <a:rPr lang="hr-HR" dirty="0" smtClean="0"/>
              <a:t>cjepiva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|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93846" y="5828971"/>
            <a:ext cx="8913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dirty="0"/>
              <a:t>https://www.fluidic.com/resources/solution-phase-affinity-profiling-of-a-SARS-CoV-2/</a:t>
            </a:r>
            <a:endParaRPr lang="en-US" sz="18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079770"/>
            <a:ext cx="8814983" cy="4339961"/>
          </a:xfrm>
          <a:prstGeom prst="rect">
            <a:avLst/>
          </a:prstGeom>
        </p:spPr>
      </p:pic>
      <p:sp>
        <p:nvSpPr>
          <p:cNvPr id="10" name="Snip Single Corner Rectangle 6"/>
          <p:cNvSpPr/>
          <p:nvPr/>
        </p:nvSpPr>
        <p:spPr bwMode="auto">
          <a:xfrm rot="10800000">
            <a:off x="4189516" y="1174702"/>
            <a:ext cx="5082666" cy="4411766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6016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Rezultati </a:t>
            </a:r>
            <a:r>
              <a:rPr lang="de-DE" dirty="0"/>
              <a:t>3</a:t>
            </a:r>
            <a:r>
              <a:rPr lang="hr-HR" dirty="0"/>
              <a:t>. faze </a:t>
            </a:r>
            <a:r>
              <a:rPr lang="hr-HR" dirty="0" smtClean="0"/>
              <a:t>k</a:t>
            </a:r>
            <a:r>
              <a:rPr lang="de-DE" dirty="0" err="1" smtClean="0"/>
              <a:t>lini</a:t>
            </a:r>
            <a:r>
              <a:rPr lang="hr-HR" dirty="0" smtClean="0"/>
              <a:t>čkog testiranja</a:t>
            </a:r>
            <a:r>
              <a:rPr lang="de-DE" dirty="0" smtClean="0"/>
              <a:t>: </a:t>
            </a:r>
            <a:r>
              <a:rPr lang="de-DE" dirty="0" err="1" smtClean="0"/>
              <a:t>Biontech</a:t>
            </a:r>
            <a:r>
              <a:rPr lang="hr-HR" dirty="0" smtClean="0"/>
              <a:t>/Pfizer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8792" y="1341438"/>
            <a:ext cx="6815165" cy="51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34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</a:t>
            </a:r>
            <a:r>
              <a:rPr lang="de-DE" dirty="0"/>
              <a:t>3</a:t>
            </a:r>
            <a:r>
              <a:rPr lang="hr-HR" dirty="0"/>
              <a:t>. faze k</a:t>
            </a:r>
            <a:r>
              <a:rPr lang="de-DE" dirty="0" err="1"/>
              <a:t>lini</a:t>
            </a:r>
            <a:r>
              <a:rPr lang="hr-HR" dirty="0"/>
              <a:t>čkog testiranja</a:t>
            </a:r>
            <a:r>
              <a:rPr lang="de-DE" dirty="0"/>
              <a:t>: </a:t>
            </a:r>
            <a:r>
              <a:rPr lang="de-DE" dirty="0" err="1"/>
              <a:t>Moderna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2199" y="1666234"/>
            <a:ext cx="7096661" cy="442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3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</a:t>
            </a:r>
            <a:r>
              <a:rPr lang="de-DE" dirty="0"/>
              <a:t>3</a:t>
            </a:r>
            <a:r>
              <a:rPr lang="hr-HR" dirty="0"/>
              <a:t>. faze k</a:t>
            </a:r>
            <a:r>
              <a:rPr lang="de-DE" dirty="0" err="1"/>
              <a:t>lini</a:t>
            </a:r>
            <a:r>
              <a:rPr lang="hr-HR" dirty="0"/>
              <a:t>čkog testiranja</a:t>
            </a:r>
            <a:r>
              <a:rPr lang="de-DE" dirty="0"/>
              <a:t>: </a:t>
            </a:r>
            <a:r>
              <a:rPr lang="de-DE" dirty="0" err="1"/>
              <a:t>Astrazeneca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756" y="1773238"/>
            <a:ext cx="6865776" cy="367188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4363571" y="1580029"/>
            <a:ext cx="3045758" cy="42358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 flipH="1">
            <a:off x="634519" y="5292072"/>
            <a:ext cx="795351" cy="6768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-186907" y="6062987"/>
            <a:ext cx="6351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DOI:https</a:t>
            </a:r>
            <a:r>
              <a:rPr lang="en-US" i="1" dirty="0"/>
              <a:t>://doi.org/10.1016/S0140-6736(20)32661-1</a:t>
            </a:r>
          </a:p>
        </p:txBody>
      </p:sp>
    </p:spTree>
    <p:extLst>
      <p:ext uri="{BB962C8B-B14F-4D97-AF65-F5344CB8AC3E}">
        <p14:creationId xmlns:p14="http://schemas.microsoft.com/office/powerpoint/2010/main" xmlns="" val="344746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 </a:t>
            </a:r>
            <a:r>
              <a:rPr lang="de-DE" dirty="0"/>
              <a:t>3</a:t>
            </a:r>
            <a:r>
              <a:rPr lang="hr-HR" dirty="0"/>
              <a:t>. faze k</a:t>
            </a:r>
            <a:r>
              <a:rPr lang="de-DE" dirty="0" err="1"/>
              <a:t>lini</a:t>
            </a:r>
            <a:r>
              <a:rPr lang="hr-HR" dirty="0"/>
              <a:t>čkog testiranja</a:t>
            </a:r>
            <a:r>
              <a:rPr lang="de-DE" dirty="0"/>
              <a:t>: </a:t>
            </a:r>
            <a:r>
              <a:rPr lang="de-DE" dirty="0" err="1"/>
              <a:t>Johnson&amp;Johnson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5604"/>
            <a:ext cx="7354888" cy="312715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57200" y="6188304"/>
            <a:ext cx="600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https://www.fda.gov/media/146217/download</a:t>
            </a:r>
          </a:p>
        </p:txBody>
      </p:sp>
    </p:spTree>
    <p:extLst>
      <p:ext uri="{BB962C8B-B14F-4D97-AF65-F5344CB8AC3E}">
        <p14:creationId xmlns:p14="http://schemas.microsoft.com/office/powerpoint/2010/main" xmlns="" val="27261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r>
              <a:rPr lang="de-DE" dirty="0" smtClean="0"/>
              <a:t>: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5879"/>
            <a:ext cx="7354888" cy="367188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r-HR" dirty="0" smtClean="0"/>
              <a:t>Sva cjepiva</a:t>
            </a:r>
            <a:r>
              <a:rPr lang="de-DE" dirty="0" smtClean="0"/>
              <a:t> </a:t>
            </a:r>
            <a:r>
              <a:rPr lang="hr-HR" dirty="0" smtClean="0"/>
              <a:t>štite protiv </a:t>
            </a:r>
            <a:r>
              <a:rPr lang="de-DE" dirty="0" smtClean="0"/>
              <a:t>COVID</a:t>
            </a:r>
            <a:r>
              <a:rPr lang="hr-HR" dirty="0" smtClean="0"/>
              <a:t>-</a:t>
            </a:r>
            <a:r>
              <a:rPr lang="de-DE" dirty="0" smtClean="0"/>
              <a:t>19</a:t>
            </a:r>
            <a:r>
              <a:rPr lang="hr-HR" dirty="0" smtClean="0"/>
              <a:t> infekcije</a:t>
            </a:r>
            <a:endParaRPr lang="de-DE" dirty="0" smtClean="0"/>
          </a:p>
          <a:p>
            <a:pPr>
              <a:lnSpc>
                <a:spcPct val="200000"/>
              </a:lnSpc>
            </a:pPr>
            <a:r>
              <a:rPr lang="de-DE" dirty="0" err="1" smtClean="0"/>
              <a:t>mRNA</a:t>
            </a:r>
            <a:r>
              <a:rPr lang="de-DE" dirty="0" smtClean="0"/>
              <a:t> </a:t>
            </a:r>
            <a:r>
              <a:rPr lang="hr-HR" dirty="0" smtClean="0"/>
              <a:t>cjepiva djeluju jače od </a:t>
            </a:r>
            <a:r>
              <a:rPr lang="de-DE" dirty="0" err="1" smtClean="0"/>
              <a:t>Adenovirus</a:t>
            </a:r>
            <a:r>
              <a:rPr lang="hr-HR" dirty="0" smtClean="0"/>
              <a:t>nih</a:t>
            </a:r>
            <a:endParaRPr lang="de-DE" dirty="0" smtClean="0"/>
          </a:p>
          <a:p>
            <a:pPr>
              <a:lnSpc>
                <a:spcPct val="200000"/>
              </a:lnSpc>
            </a:pPr>
            <a:r>
              <a:rPr lang="hr-HR" dirty="0" smtClean="0"/>
              <a:t>Sva cjepiva štite protiv teških oblika bolesti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54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02" name="Rectangle 218"/>
          <p:cNvSpPr>
            <a:spLocks noChangeArrowheads="1"/>
          </p:cNvSpPr>
          <p:nvPr/>
        </p:nvSpPr>
        <p:spPr bwMode="auto">
          <a:xfrm>
            <a:off x="381000" y="4676775"/>
            <a:ext cx="5638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 eaLnBrk="1" hangingPunct="1">
              <a:lnSpc>
                <a:spcPct val="100000"/>
              </a:lnSpc>
              <a:buClrTx/>
              <a:buSzPct val="55000"/>
              <a:buNone/>
            </a:pPr>
            <a:endParaRPr lang="en-US" altLang="de-DE" sz="2400" dirty="0">
              <a:solidFill>
                <a:srgbClr val="000066"/>
              </a:solidFill>
            </a:endParaRPr>
          </a:p>
          <a:p>
            <a:pPr eaLnBrk="1" hangingPunct="1">
              <a:lnSpc>
                <a:spcPct val="170000"/>
              </a:lnSpc>
              <a:spcBef>
                <a:spcPct val="30000"/>
              </a:spcBef>
              <a:buClr>
                <a:srgbClr val="0033CC"/>
              </a:buClr>
              <a:buSzPct val="110000"/>
              <a:buFont typeface="Wingdings" pitchFamily="2" charset="2"/>
              <a:buChar char="§"/>
            </a:pPr>
            <a:endParaRPr lang="en-US" altLang="de-DE" sz="2400" dirty="0">
              <a:solidFill>
                <a:srgbClr val="000066"/>
              </a:solidFill>
            </a:endParaRPr>
          </a:p>
        </p:txBody>
      </p:sp>
      <p:sp>
        <p:nvSpPr>
          <p:cNvPr id="221394" name="Rectangle 210"/>
          <p:cNvSpPr>
            <a:spLocks noChangeArrowheads="1"/>
          </p:cNvSpPr>
          <p:nvPr/>
        </p:nvSpPr>
        <p:spPr bwMode="auto">
          <a:xfrm>
            <a:off x="393700" y="1092200"/>
            <a:ext cx="7864476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30000"/>
              </a:spcBef>
              <a:buClr>
                <a:srgbClr val="2C89A6"/>
              </a:buClr>
              <a:buSzPct val="110000"/>
              <a:buFont typeface="Wingdings" pitchFamily="2" charset="2"/>
              <a:buChar char="§"/>
            </a:pPr>
            <a:r>
              <a:rPr lang="hr-HR" altLang="de-DE" sz="2400" dirty="0" smtClean="0">
                <a:solidFill>
                  <a:srgbClr val="000066"/>
                </a:solidFill>
              </a:rPr>
              <a:t>Imunost je adaptacija jedinke na mikrobiološki okoliš</a:t>
            </a:r>
          </a:p>
          <a:p>
            <a:pPr eaLnBrk="1" hangingPunct="1">
              <a:lnSpc>
                <a:spcPct val="170000"/>
              </a:lnSpc>
              <a:spcBef>
                <a:spcPct val="30000"/>
              </a:spcBef>
              <a:buClr>
                <a:srgbClr val="2C89A6"/>
              </a:buClr>
              <a:buSzPct val="110000"/>
              <a:buFont typeface="Wingdings" pitchFamily="2" charset="2"/>
              <a:buChar char="§"/>
            </a:pPr>
            <a:r>
              <a:rPr lang="en-US" altLang="de-DE" sz="2400" dirty="0" smtClean="0">
                <a:solidFill>
                  <a:srgbClr val="000066"/>
                </a:solidFill>
              </a:rPr>
              <a:t>L</a:t>
            </a:r>
            <a:r>
              <a:rPr lang="hr-HR" altLang="de-DE" sz="2400" dirty="0" smtClean="0">
                <a:solidFill>
                  <a:srgbClr val="000066"/>
                </a:solidFill>
              </a:rPr>
              <a:t>imfociti</a:t>
            </a:r>
            <a:endParaRPr lang="en-US" altLang="de-DE" sz="2400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</a:pPr>
            <a:r>
              <a:rPr lang="en-US" altLang="de-DE" sz="2400" dirty="0" smtClean="0">
                <a:solidFill>
                  <a:srgbClr val="000066"/>
                </a:solidFill>
              </a:rPr>
              <a:t>B-</a:t>
            </a:r>
            <a:r>
              <a:rPr lang="hr-HR" altLang="de-DE" sz="2400" dirty="0" smtClean="0">
                <a:solidFill>
                  <a:srgbClr val="000066"/>
                </a:solidFill>
              </a:rPr>
              <a:t>stanice</a:t>
            </a:r>
            <a:r>
              <a:rPr lang="en-US" altLang="de-DE" sz="2400" dirty="0" smtClean="0">
                <a:solidFill>
                  <a:srgbClr val="000066"/>
                </a:solidFill>
              </a:rPr>
              <a:t> </a:t>
            </a:r>
            <a:endParaRPr lang="en-US" altLang="de-DE" sz="2400" dirty="0">
              <a:solidFill>
                <a:srgbClr val="000066"/>
              </a:solidFill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chemeClr val="accent2"/>
              </a:buClr>
              <a:buSzPct val="55000"/>
              <a:buFont typeface="Wingdings" pitchFamily="2" charset="2"/>
              <a:buChar char="q"/>
            </a:pPr>
            <a:r>
              <a:rPr lang="en-US" altLang="de-DE" sz="2400" dirty="0" smtClean="0">
                <a:solidFill>
                  <a:srgbClr val="000066"/>
                </a:solidFill>
              </a:rPr>
              <a:t>T-</a:t>
            </a:r>
            <a:r>
              <a:rPr lang="hr-HR" altLang="de-DE" sz="2400" dirty="0" smtClean="0">
                <a:solidFill>
                  <a:srgbClr val="000066"/>
                </a:solidFill>
              </a:rPr>
              <a:t>stanice</a:t>
            </a:r>
            <a:endParaRPr lang="en-US" altLang="de-DE" sz="2400" dirty="0">
              <a:solidFill>
                <a:srgbClr val="000066"/>
              </a:solidFill>
            </a:endParaRP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3762375"/>
            <a:ext cx="5638800" cy="990600"/>
          </a:xfrm>
        </p:spPr>
        <p:txBody>
          <a:bodyPr/>
          <a:lstStyle/>
          <a:p>
            <a:pPr>
              <a:lnSpc>
                <a:spcPct val="170000"/>
              </a:lnSpc>
              <a:spcBef>
                <a:spcPct val="30000"/>
              </a:spcBef>
              <a:buClr>
                <a:srgbClr val="2C89A6"/>
              </a:buClr>
              <a:buSzPct val="110000"/>
              <a:buFont typeface="Wingdings" pitchFamily="2" charset="2"/>
              <a:buChar char="§"/>
            </a:pPr>
            <a:r>
              <a:rPr lang="hr-HR" altLang="de-DE" sz="2400" b="1" dirty="0" smtClean="0">
                <a:solidFill>
                  <a:srgbClr val="000066"/>
                </a:solidFill>
              </a:rPr>
              <a:t>Raznovrsnot repertoara</a:t>
            </a:r>
          </a:p>
          <a:p>
            <a:pPr lvl="1" eaLnBrk="1" hangingPunct="1">
              <a:lnSpc>
                <a:spcPct val="100000"/>
              </a:lnSpc>
              <a:buClrTx/>
              <a:buSzPct val="55000"/>
              <a:buFont typeface="Wingdings" pitchFamily="2" charset="2"/>
              <a:buChar char="q"/>
            </a:pPr>
            <a:r>
              <a:rPr lang="hr-HR" altLang="de-DE" sz="2400" dirty="0">
                <a:solidFill>
                  <a:srgbClr val="000066"/>
                </a:solidFill>
              </a:rPr>
              <a:t>Imunološu memoriju definiraju </a:t>
            </a:r>
            <a:r>
              <a:rPr lang="hr-HR" altLang="de-DE" sz="2400" dirty="0" smtClean="0">
                <a:solidFill>
                  <a:srgbClr val="000066"/>
                </a:solidFill>
              </a:rPr>
              <a:t/>
            </a:r>
            <a:br>
              <a:rPr lang="hr-HR" altLang="de-DE" sz="2400" dirty="0" smtClean="0">
                <a:solidFill>
                  <a:srgbClr val="000066"/>
                </a:solidFill>
              </a:rPr>
            </a:br>
            <a:r>
              <a:rPr lang="hr-HR" altLang="de-DE" sz="2400" dirty="0" smtClean="0">
                <a:solidFill>
                  <a:srgbClr val="000066"/>
                </a:solidFill>
              </a:rPr>
              <a:t>kontakti </a:t>
            </a:r>
            <a:r>
              <a:rPr lang="hr-HR" altLang="de-DE" sz="2400" dirty="0">
                <a:solidFill>
                  <a:srgbClr val="000066"/>
                </a:solidFill>
              </a:rPr>
              <a:t>s mikroorganizmima</a:t>
            </a:r>
          </a:p>
          <a:p>
            <a:pPr lvl="1" eaLnBrk="1" hangingPunct="1">
              <a:lnSpc>
                <a:spcPct val="100000"/>
              </a:lnSpc>
              <a:buClrTx/>
              <a:buSzPct val="55000"/>
              <a:buFont typeface="Wingdings" pitchFamily="2" charset="2"/>
              <a:buChar char="q"/>
            </a:pPr>
            <a:r>
              <a:rPr lang="hr-HR" altLang="de-DE" sz="2400" dirty="0">
                <a:solidFill>
                  <a:srgbClr val="000066"/>
                </a:solidFill>
              </a:rPr>
              <a:t>S godinama se prilagođavamo </a:t>
            </a:r>
            <a:br>
              <a:rPr lang="hr-HR" altLang="de-DE" sz="2400" dirty="0">
                <a:solidFill>
                  <a:srgbClr val="000066"/>
                </a:solidFill>
              </a:rPr>
            </a:br>
            <a:r>
              <a:rPr lang="hr-HR" altLang="de-DE" sz="2400" dirty="0">
                <a:solidFill>
                  <a:srgbClr val="000066"/>
                </a:solidFill>
              </a:rPr>
              <a:t>na mikrobiom iz okoliša  </a:t>
            </a:r>
            <a:endParaRPr lang="en-US" altLang="de-DE" sz="2400" dirty="0">
              <a:solidFill>
                <a:srgbClr val="000066"/>
              </a:solidFill>
            </a:endParaRPr>
          </a:p>
          <a:p>
            <a:pPr>
              <a:lnSpc>
                <a:spcPct val="170000"/>
              </a:lnSpc>
              <a:spcBef>
                <a:spcPct val="30000"/>
              </a:spcBef>
              <a:buClr>
                <a:srgbClr val="2C89A6"/>
              </a:buClr>
              <a:buSzPct val="110000"/>
              <a:buFont typeface="Wingdings" pitchFamily="2" charset="2"/>
              <a:buChar char="§"/>
            </a:pPr>
            <a:endParaRPr lang="en-US" altLang="de-DE" sz="2800" b="1" dirty="0" smtClean="0">
              <a:solidFill>
                <a:srgbClr val="000066"/>
              </a:solidFill>
            </a:endParaRPr>
          </a:p>
          <a:p>
            <a:pPr>
              <a:lnSpc>
                <a:spcPct val="170000"/>
              </a:lnSpc>
              <a:spcBef>
                <a:spcPct val="30000"/>
              </a:spcBef>
              <a:buClr>
                <a:srgbClr val="0033CC"/>
              </a:buClr>
              <a:buSzPct val="110000"/>
              <a:buFont typeface="Wingdings" pitchFamily="2" charset="2"/>
              <a:buChar char="§"/>
            </a:pPr>
            <a:endParaRPr lang="en-US" altLang="de-DE" sz="2800" b="1" dirty="0" smtClean="0">
              <a:solidFill>
                <a:srgbClr val="000066"/>
              </a:solidFill>
            </a:endParaRPr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39700"/>
            <a:ext cx="8229600" cy="868363"/>
          </a:xfrm>
          <a:noFill/>
        </p:spPr>
        <p:txBody>
          <a:bodyPr/>
          <a:lstStyle/>
          <a:p>
            <a:r>
              <a:rPr lang="en-US" altLang="de-DE" b="1" dirty="0" err="1" smtClean="0"/>
              <a:t>Osnovni</a:t>
            </a:r>
            <a:r>
              <a:rPr lang="en-US" altLang="de-DE" b="1" dirty="0" smtClean="0"/>
              <a:t> </a:t>
            </a:r>
            <a:r>
              <a:rPr lang="en-US" altLang="de-DE" b="1" dirty="0" err="1" smtClean="0"/>
              <a:t>mehanizam</a:t>
            </a:r>
            <a:r>
              <a:rPr lang="en-US" altLang="de-DE" b="1" dirty="0" smtClean="0"/>
              <a:t> </a:t>
            </a:r>
            <a:r>
              <a:rPr lang="en-US" altLang="de-DE" b="1" dirty="0" err="1" smtClean="0"/>
              <a:t>imunolo</a:t>
            </a:r>
            <a:r>
              <a:rPr lang="hr-HR" altLang="de-DE" b="1" dirty="0" smtClean="0"/>
              <a:t>ške memorije</a:t>
            </a:r>
            <a:endParaRPr lang="en-US" altLang="de-DE" b="1" dirty="0" smtClean="0"/>
          </a:p>
        </p:txBody>
      </p:sp>
      <p:grpSp>
        <p:nvGrpSpPr>
          <p:cNvPr id="2" name="Group 211"/>
          <p:cNvGrpSpPr>
            <a:grpSpLocks/>
          </p:cNvGrpSpPr>
          <p:nvPr/>
        </p:nvGrpSpPr>
        <p:grpSpPr bwMode="auto">
          <a:xfrm>
            <a:off x="5181600" y="2162175"/>
            <a:ext cx="3581400" cy="625475"/>
            <a:chOff x="3264" y="1824"/>
            <a:chExt cx="2256" cy="394"/>
          </a:xfrm>
        </p:grpSpPr>
        <p:grpSp>
          <p:nvGrpSpPr>
            <p:cNvPr id="6317" name="Group 24"/>
            <p:cNvGrpSpPr>
              <a:grpSpLocks/>
            </p:cNvGrpSpPr>
            <p:nvPr/>
          </p:nvGrpSpPr>
          <p:grpSpPr bwMode="auto">
            <a:xfrm>
              <a:off x="3840" y="1824"/>
              <a:ext cx="240" cy="240"/>
              <a:chOff x="3408" y="1584"/>
              <a:chExt cx="240" cy="240"/>
            </a:xfrm>
          </p:grpSpPr>
          <p:sp>
            <p:nvSpPr>
              <p:cNvPr id="6364" name="Oval 10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65" name="Oval 23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4128" y="1824"/>
              <a:ext cx="240" cy="240"/>
              <a:chOff x="3408" y="1584"/>
              <a:chExt cx="240" cy="240"/>
            </a:xfrm>
          </p:grpSpPr>
          <p:sp>
            <p:nvSpPr>
              <p:cNvPr id="6362" name="Oval 26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63" name="Oval 27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319" name="Group 28"/>
            <p:cNvGrpSpPr>
              <a:grpSpLocks/>
            </p:cNvGrpSpPr>
            <p:nvPr/>
          </p:nvGrpSpPr>
          <p:grpSpPr bwMode="auto">
            <a:xfrm>
              <a:off x="3552" y="1824"/>
              <a:ext cx="240" cy="240"/>
              <a:chOff x="3408" y="1584"/>
              <a:chExt cx="240" cy="240"/>
            </a:xfrm>
          </p:grpSpPr>
          <p:sp>
            <p:nvSpPr>
              <p:cNvPr id="6360" name="Oval 29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61" name="Oval 30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320" name="Group 31"/>
            <p:cNvGrpSpPr>
              <a:grpSpLocks/>
            </p:cNvGrpSpPr>
            <p:nvPr/>
          </p:nvGrpSpPr>
          <p:grpSpPr bwMode="auto">
            <a:xfrm>
              <a:off x="4416" y="1824"/>
              <a:ext cx="240" cy="240"/>
              <a:chOff x="3408" y="1584"/>
              <a:chExt cx="240" cy="240"/>
            </a:xfrm>
          </p:grpSpPr>
          <p:sp>
            <p:nvSpPr>
              <p:cNvPr id="6358" name="Oval 32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59" name="Oval 33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4704" y="1824"/>
              <a:ext cx="240" cy="240"/>
              <a:chOff x="3408" y="1584"/>
              <a:chExt cx="240" cy="240"/>
            </a:xfrm>
          </p:grpSpPr>
          <p:sp>
            <p:nvSpPr>
              <p:cNvPr id="6356" name="Oval 35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57" name="Oval 36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322" name="Group 40"/>
            <p:cNvGrpSpPr>
              <a:grpSpLocks/>
            </p:cNvGrpSpPr>
            <p:nvPr/>
          </p:nvGrpSpPr>
          <p:grpSpPr bwMode="auto">
            <a:xfrm>
              <a:off x="3264" y="1824"/>
              <a:ext cx="240" cy="240"/>
              <a:chOff x="3408" y="1584"/>
              <a:chExt cx="240" cy="240"/>
            </a:xfrm>
          </p:grpSpPr>
          <p:sp>
            <p:nvSpPr>
              <p:cNvPr id="6354" name="Oval 41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55" name="Oval 42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323" name="Group 46"/>
            <p:cNvGrpSpPr>
              <a:grpSpLocks/>
            </p:cNvGrpSpPr>
            <p:nvPr/>
          </p:nvGrpSpPr>
          <p:grpSpPr bwMode="auto">
            <a:xfrm>
              <a:off x="5280" y="1824"/>
              <a:ext cx="240" cy="240"/>
              <a:chOff x="3408" y="1584"/>
              <a:chExt cx="240" cy="240"/>
            </a:xfrm>
          </p:grpSpPr>
          <p:sp>
            <p:nvSpPr>
              <p:cNvPr id="6352" name="Oval 47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53" name="Oval 48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3370" y="2064"/>
              <a:ext cx="38" cy="154"/>
              <a:chOff x="3370" y="1344"/>
              <a:chExt cx="38" cy="154"/>
            </a:xfrm>
          </p:grpSpPr>
          <p:sp>
            <p:nvSpPr>
              <p:cNvPr id="6350" name="Line 49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1" name="Line 53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325" name="Group 55"/>
            <p:cNvGrpSpPr>
              <a:grpSpLocks/>
            </p:cNvGrpSpPr>
            <p:nvPr/>
          </p:nvGrpSpPr>
          <p:grpSpPr bwMode="auto">
            <a:xfrm>
              <a:off x="3668" y="2064"/>
              <a:ext cx="38" cy="154"/>
              <a:chOff x="3370" y="1344"/>
              <a:chExt cx="38" cy="154"/>
            </a:xfrm>
          </p:grpSpPr>
          <p:sp>
            <p:nvSpPr>
              <p:cNvPr id="6348" name="Line 56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9" name="Line 57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326" name="Group 58"/>
            <p:cNvGrpSpPr>
              <a:grpSpLocks/>
            </p:cNvGrpSpPr>
            <p:nvPr/>
          </p:nvGrpSpPr>
          <p:grpSpPr bwMode="auto">
            <a:xfrm>
              <a:off x="3944" y="2064"/>
              <a:ext cx="38" cy="154"/>
              <a:chOff x="3370" y="1344"/>
              <a:chExt cx="38" cy="154"/>
            </a:xfrm>
          </p:grpSpPr>
          <p:sp>
            <p:nvSpPr>
              <p:cNvPr id="6346" name="Line 59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7" name="Line 60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4264" y="2054"/>
              <a:ext cx="38" cy="154"/>
              <a:chOff x="3370" y="1344"/>
              <a:chExt cx="38" cy="154"/>
            </a:xfrm>
          </p:grpSpPr>
          <p:sp>
            <p:nvSpPr>
              <p:cNvPr id="6344" name="Line 62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5" name="Line 63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328" name="Group 64"/>
            <p:cNvGrpSpPr>
              <a:grpSpLocks/>
            </p:cNvGrpSpPr>
            <p:nvPr/>
          </p:nvGrpSpPr>
          <p:grpSpPr bwMode="auto">
            <a:xfrm>
              <a:off x="4550" y="2054"/>
              <a:ext cx="38" cy="154"/>
              <a:chOff x="3370" y="1344"/>
              <a:chExt cx="38" cy="154"/>
            </a:xfrm>
          </p:grpSpPr>
          <p:sp>
            <p:nvSpPr>
              <p:cNvPr id="6342" name="Line 65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66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3" name="Line 66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66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329" name="Group 67"/>
            <p:cNvGrpSpPr>
              <a:grpSpLocks/>
            </p:cNvGrpSpPr>
            <p:nvPr/>
          </p:nvGrpSpPr>
          <p:grpSpPr bwMode="auto">
            <a:xfrm>
              <a:off x="4826" y="2054"/>
              <a:ext cx="38" cy="154"/>
              <a:chOff x="3370" y="1344"/>
              <a:chExt cx="38" cy="154"/>
            </a:xfrm>
          </p:grpSpPr>
          <p:sp>
            <p:nvSpPr>
              <p:cNvPr id="6340" name="Line 68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0E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1" name="Line 69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0EA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7" name="Group 93"/>
            <p:cNvGrpSpPr>
              <a:grpSpLocks/>
            </p:cNvGrpSpPr>
            <p:nvPr/>
          </p:nvGrpSpPr>
          <p:grpSpPr bwMode="auto">
            <a:xfrm>
              <a:off x="4992" y="1824"/>
              <a:ext cx="240" cy="384"/>
              <a:chOff x="4992" y="1104"/>
              <a:chExt cx="240" cy="384"/>
            </a:xfrm>
          </p:grpSpPr>
          <p:grpSp>
            <p:nvGrpSpPr>
              <p:cNvPr id="6334" name="Group 37"/>
              <p:cNvGrpSpPr>
                <a:grpSpLocks/>
              </p:cNvGrpSpPr>
              <p:nvPr/>
            </p:nvGrpSpPr>
            <p:grpSpPr bwMode="auto">
              <a:xfrm>
                <a:off x="4992" y="1104"/>
                <a:ext cx="240" cy="240"/>
                <a:chOff x="3408" y="1584"/>
                <a:chExt cx="240" cy="240"/>
              </a:xfrm>
            </p:grpSpPr>
            <p:sp>
              <p:nvSpPr>
                <p:cNvPr id="6338" name="Oval 38"/>
                <p:cNvSpPr>
                  <a:spLocks noChangeArrowheads="1"/>
                </p:cNvSpPr>
                <p:nvPr/>
              </p:nvSpPr>
              <p:spPr bwMode="auto">
                <a:xfrm>
                  <a:off x="3408" y="1584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6339" name="Oval 39"/>
                <p:cNvSpPr>
                  <a:spLocks noChangeArrowheads="1"/>
                </p:cNvSpPr>
                <p:nvPr/>
              </p:nvSpPr>
              <p:spPr bwMode="auto">
                <a:xfrm>
                  <a:off x="3434" y="1600"/>
                  <a:ext cx="192" cy="192"/>
                </a:xfrm>
                <a:prstGeom prst="ellipse">
                  <a:avLst/>
                </a:prstGeom>
                <a:solidFill>
                  <a:srgbClr val="2A4FA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8" name="Group 70"/>
              <p:cNvGrpSpPr>
                <a:grpSpLocks/>
              </p:cNvGrpSpPr>
              <p:nvPr/>
            </p:nvGrpSpPr>
            <p:grpSpPr bwMode="auto">
              <a:xfrm>
                <a:off x="5106" y="1334"/>
                <a:ext cx="38" cy="154"/>
                <a:chOff x="3370" y="1344"/>
                <a:chExt cx="38" cy="154"/>
              </a:xfrm>
            </p:grpSpPr>
            <p:sp>
              <p:nvSpPr>
                <p:cNvPr id="6336" name="Line 71"/>
                <p:cNvSpPr>
                  <a:spLocks noChangeShapeType="1"/>
                </p:cNvSpPr>
                <p:nvPr/>
              </p:nvSpPr>
              <p:spPr bwMode="auto">
                <a:xfrm>
                  <a:off x="3408" y="1344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337" name="Line 72"/>
                <p:cNvSpPr>
                  <a:spLocks noChangeShapeType="1"/>
                </p:cNvSpPr>
                <p:nvPr/>
              </p:nvSpPr>
              <p:spPr bwMode="auto">
                <a:xfrm>
                  <a:off x="3370" y="140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6331" name="Group 73"/>
            <p:cNvGrpSpPr>
              <a:grpSpLocks/>
            </p:cNvGrpSpPr>
            <p:nvPr/>
          </p:nvGrpSpPr>
          <p:grpSpPr bwMode="auto">
            <a:xfrm>
              <a:off x="5404" y="2054"/>
              <a:ext cx="38" cy="154"/>
              <a:chOff x="3370" y="1344"/>
              <a:chExt cx="38" cy="154"/>
            </a:xfrm>
          </p:grpSpPr>
          <p:sp>
            <p:nvSpPr>
              <p:cNvPr id="6332" name="Line 74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33" name="Line 75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0" name="Group 92"/>
          <p:cNvGrpSpPr>
            <a:grpSpLocks/>
          </p:cNvGrpSpPr>
          <p:nvPr/>
        </p:nvGrpSpPr>
        <p:grpSpPr bwMode="auto">
          <a:xfrm>
            <a:off x="7924800" y="3324225"/>
            <a:ext cx="441325" cy="514350"/>
            <a:chOff x="4952" y="1642"/>
            <a:chExt cx="366" cy="410"/>
          </a:xfrm>
        </p:grpSpPr>
        <p:sp>
          <p:nvSpPr>
            <p:cNvPr id="6304" name="Line 86"/>
            <p:cNvSpPr>
              <a:spLocks noChangeShapeType="1"/>
            </p:cNvSpPr>
            <p:nvPr/>
          </p:nvSpPr>
          <p:spPr bwMode="auto">
            <a:xfrm>
              <a:off x="5136" y="168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05" name="Line 87"/>
            <p:cNvSpPr>
              <a:spLocks noChangeShapeType="1"/>
            </p:cNvSpPr>
            <p:nvPr/>
          </p:nvSpPr>
          <p:spPr bwMode="auto">
            <a:xfrm>
              <a:off x="5138" y="197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06" name="Line 88"/>
            <p:cNvSpPr>
              <a:spLocks noChangeShapeType="1"/>
            </p:cNvSpPr>
            <p:nvPr/>
          </p:nvSpPr>
          <p:spPr bwMode="auto">
            <a:xfrm>
              <a:off x="5192" y="1884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07" name="Line 89"/>
            <p:cNvSpPr>
              <a:spLocks noChangeShapeType="1"/>
            </p:cNvSpPr>
            <p:nvPr/>
          </p:nvSpPr>
          <p:spPr bwMode="auto">
            <a:xfrm>
              <a:off x="4982" y="176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08" name="Line 90"/>
            <p:cNvSpPr>
              <a:spLocks noChangeShapeType="1"/>
            </p:cNvSpPr>
            <p:nvPr/>
          </p:nvSpPr>
          <p:spPr bwMode="auto">
            <a:xfrm flipV="1">
              <a:off x="5194" y="1744"/>
              <a:ext cx="10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09" name="Line 91"/>
            <p:cNvSpPr>
              <a:spLocks noChangeShapeType="1"/>
            </p:cNvSpPr>
            <p:nvPr/>
          </p:nvSpPr>
          <p:spPr bwMode="auto">
            <a:xfrm flipV="1">
              <a:off x="4982" y="1858"/>
              <a:ext cx="106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10" name="AutoShape 79"/>
            <p:cNvSpPr>
              <a:spLocks noChangeArrowheads="1"/>
            </p:cNvSpPr>
            <p:nvPr/>
          </p:nvSpPr>
          <p:spPr bwMode="auto">
            <a:xfrm rot="1772899">
              <a:off x="4992" y="172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FF00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311" name="Oval 80"/>
            <p:cNvSpPr>
              <a:spLocks noChangeArrowheads="1"/>
            </p:cNvSpPr>
            <p:nvPr/>
          </p:nvSpPr>
          <p:spPr bwMode="auto">
            <a:xfrm>
              <a:off x="5112" y="164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312" name="Oval 81"/>
            <p:cNvSpPr>
              <a:spLocks noChangeArrowheads="1"/>
            </p:cNvSpPr>
            <p:nvPr/>
          </p:nvSpPr>
          <p:spPr bwMode="auto">
            <a:xfrm>
              <a:off x="5270" y="173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313" name="Oval 82"/>
            <p:cNvSpPr>
              <a:spLocks noChangeArrowheads="1"/>
            </p:cNvSpPr>
            <p:nvPr/>
          </p:nvSpPr>
          <p:spPr bwMode="auto">
            <a:xfrm>
              <a:off x="5268" y="1912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314" name="Oval 83"/>
            <p:cNvSpPr>
              <a:spLocks noChangeArrowheads="1"/>
            </p:cNvSpPr>
            <p:nvPr/>
          </p:nvSpPr>
          <p:spPr bwMode="auto">
            <a:xfrm>
              <a:off x="5114" y="2004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315" name="Oval 84"/>
            <p:cNvSpPr>
              <a:spLocks noChangeArrowheads="1"/>
            </p:cNvSpPr>
            <p:nvPr/>
          </p:nvSpPr>
          <p:spPr bwMode="auto">
            <a:xfrm>
              <a:off x="4954" y="1910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316" name="Oval 85"/>
            <p:cNvSpPr>
              <a:spLocks noChangeArrowheads="1"/>
            </p:cNvSpPr>
            <p:nvPr/>
          </p:nvSpPr>
          <p:spPr bwMode="auto">
            <a:xfrm>
              <a:off x="4952" y="1736"/>
              <a:ext cx="48" cy="4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21" name="Group 241"/>
          <p:cNvGrpSpPr>
            <a:grpSpLocks/>
          </p:cNvGrpSpPr>
          <p:nvPr/>
        </p:nvGrpSpPr>
        <p:grpSpPr bwMode="auto">
          <a:xfrm>
            <a:off x="5181600" y="3762375"/>
            <a:ext cx="3581400" cy="625475"/>
            <a:chOff x="3264" y="2592"/>
            <a:chExt cx="2256" cy="394"/>
          </a:xfrm>
        </p:grpSpPr>
        <p:grpSp>
          <p:nvGrpSpPr>
            <p:cNvPr id="9" name="Group 125"/>
            <p:cNvGrpSpPr>
              <a:grpSpLocks/>
            </p:cNvGrpSpPr>
            <p:nvPr/>
          </p:nvGrpSpPr>
          <p:grpSpPr bwMode="auto">
            <a:xfrm>
              <a:off x="3838" y="2592"/>
              <a:ext cx="240" cy="240"/>
              <a:chOff x="3408" y="1584"/>
              <a:chExt cx="240" cy="240"/>
            </a:xfrm>
          </p:grpSpPr>
          <p:sp>
            <p:nvSpPr>
              <p:cNvPr id="6302" name="Oval 126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03" name="Oval 127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10" name="Group 128"/>
            <p:cNvGrpSpPr>
              <a:grpSpLocks/>
            </p:cNvGrpSpPr>
            <p:nvPr/>
          </p:nvGrpSpPr>
          <p:grpSpPr bwMode="auto">
            <a:xfrm>
              <a:off x="3264" y="2592"/>
              <a:ext cx="240" cy="240"/>
              <a:chOff x="3408" y="1584"/>
              <a:chExt cx="240" cy="240"/>
            </a:xfrm>
          </p:grpSpPr>
          <p:sp>
            <p:nvSpPr>
              <p:cNvPr id="6300" name="Oval 129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301" name="Oval 130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280" name="Group 212"/>
            <p:cNvGrpSpPr>
              <a:grpSpLocks/>
            </p:cNvGrpSpPr>
            <p:nvPr/>
          </p:nvGrpSpPr>
          <p:grpSpPr bwMode="auto">
            <a:xfrm>
              <a:off x="5280" y="2592"/>
              <a:ext cx="240" cy="394"/>
              <a:chOff x="5280" y="2832"/>
              <a:chExt cx="240" cy="394"/>
            </a:xfrm>
          </p:grpSpPr>
          <p:grpSp>
            <p:nvGrpSpPr>
              <p:cNvPr id="11" name="Group 131"/>
              <p:cNvGrpSpPr>
                <a:grpSpLocks/>
              </p:cNvGrpSpPr>
              <p:nvPr/>
            </p:nvGrpSpPr>
            <p:grpSpPr bwMode="auto">
              <a:xfrm>
                <a:off x="5280" y="2832"/>
                <a:ext cx="240" cy="240"/>
                <a:chOff x="3408" y="1584"/>
                <a:chExt cx="240" cy="240"/>
              </a:xfrm>
            </p:grpSpPr>
            <p:sp>
              <p:nvSpPr>
                <p:cNvPr id="6298" name="Oval 132"/>
                <p:cNvSpPr>
                  <a:spLocks noChangeArrowheads="1"/>
                </p:cNvSpPr>
                <p:nvPr/>
              </p:nvSpPr>
              <p:spPr bwMode="auto">
                <a:xfrm>
                  <a:off x="3408" y="1584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6299" name="Oval 133"/>
                <p:cNvSpPr>
                  <a:spLocks noChangeArrowheads="1"/>
                </p:cNvSpPr>
                <p:nvPr/>
              </p:nvSpPr>
              <p:spPr bwMode="auto">
                <a:xfrm>
                  <a:off x="3434" y="1600"/>
                  <a:ext cx="192" cy="192"/>
                </a:xfrm>
                <a:prstGeom prst="ellipse">
                  <a:avLst/>
                </a:prstGeom>
                <a:solidFill>
                  <a:srgbClr val="2A4FA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6295" name="Group 134"/>
              <p:cNvGrpSpPr>
                <a:grpSpLocks/>
              </p:cNvGrpSpPr>
              <p:nvPr/>
            </p:nvGrpSpPr>
            <p:grpSpPr bwMode="auto">
              <a:xfrm>
                <a:off x="5386" y="3072"/>
                <a:ext cx="38" cy="154"/>
                <a:chOff x="3370" y="1344"/>
                <a:chExt cx="38" cy="154"/>
              </a:xfrm>
            </p:grpSpPr>
            <p:sp>
              <p:nvSpPr>
                <p:cNvPr id="6296" name="Line 135"/>
                <p:cNvSpPr>
                  <a:spLocks noChangeShapeType="1"/>
                </p:cNvSpPr>
                <p:nvPr/>
              </p:nvSpPr>
              <p:spPr bwMode="auto">
                <a:xfrm>
                  <a:off x="3408" y="1344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97" name="Line 136"/>
                <p:cNvSpPr>
                  <a:spLocks noChangeShapeType="1"/>
                </p:cNvSpPr>
                <p:nvPr/>
              </p:nvSpPr>
              <p:spPr bwMode="auto">
                <a:xfrm>
                  <a:off x="3370" y="140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6281" name="Group 137"/>
            <p:cNvGrpSpPr>
              <a:grpSpLocks/>
            </p:cNvGrpSpPr>
            <p:nvPr/>
          </p:nvGrpSpPr>
          <p:grpSpPr bwMode="auto">
            <a:xfrm>
              <a:off x="3380" y="2832"/>
              <a:ext cx="38" cy="154"/>
              <a:chOff x="3370" y="1344"/>
              <a:chExt cx="38" cy="154"/>
            </a:xfrm>
          </p:grpSpPr>
          <p:sp>
            <p:nvSpPr>
              <p:cNvPr id="6292" name="Line 138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3" name="Line 139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282" name="Group 219"/>
            <p:cNvGrpSpPr>
              <a:grpSpLocks/>
            </p:cNvGrpSpPr>
            <p:nvPr/>
          </p:nvGrpSpPr>
          <p:grpSpPr bwMode="auto">
            <a:xfrm>
              <a:off x="3550" y="2592"/>
              <a:ext cx="240" cy="394"/>
              <a:chOff x="3550" y="2592"/>
              <a:chExt cx="240" cy="394"/>
            </a:xfrm>
          </p:grpSpPr>
          <p:grpSp>
            <p:nvGrpSpPr>
              <p:cNvPr id="6286" name="Group 122"/>
              <p:cNvGrpSpPr>
                <a:grpSpLocks/>
              </p:cNvGrpSpPr>
              <p:nvPr/>
            </p:nvGrpSpPr>
            <p:grpSpPr bwMode="auto">
              <a:xfrm>
                <a:off x="3550" y="2592"/>
                <a:ext cx="240" cy="240"/>
                <a:chOff x="3408" y="1584"/>
                <a:chExt cx="240" cy="240"/>
              </a:xfrm>
            </p:grpSpPr>
            <p:sp>
              <p:nvSpPr>
                <p:cNvPr id="6290" name="Oval 123"/>
                <p:cNvSpPr>
                  <a:spLocks noChangeArrowheads="1"/>
                </p:cNvSpPr>
                <p:nvPr/>
              </p:nvSpPr>
              <p:spPr bwMode="auto">
                <a:xfrm>
                  <a:off x="3408" y="1584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6291" name="Oval 124"/>
                <p:cNvSpPr>
                  <a:spLocks noChangeArrowheads="1"/>
                </p:cNvSpPr>
                <p:nvPr/>
              </p:nvSpPr>
              <p:spPr bwMode="auto">
                <a:xfrm>
                  <a:off x="3434" y="1600"/>
                  <a:ext cx="192" cy="192"/>
                </a:xfrm>
                <a:prstGeom prst="ellipse">
                  <a:avLst/>
                </a:prstGeom>
                <a:solidFill>
                  <a:srgbClr val="2A4FA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6287" name="Group 140"/>
              <p:cNvGrpSpPr>
                <a:grpSpLocks/>
              </p:cNvGrpSpPr>
              <p:nvPr/>
            </p:nvGrpSpPr>
            <p:grpSpPr bwMode="auto">
              <a:xfrm>
                <a:off x="3654" y="2832"/>
                <a:ext cx="38" cy="154"/>
                <a:chOff x="3370" y="1344"/>
                <a:chExt cx="38" cy="154"/>
              </a:xfrm>
            </p:grpSpPr>
            <p:sp>
              <p:nvSpPr>
                <p:cNvPr id="6288" name="Line 141"/>
                <p:cNvSpPr>
                  <a:spLocks noChangeShapeType="1"/>
                </p:cNvSpPr>
                <p:nvPr/>
              </p:nvSpPr>
              <p:spPr bwMode="auto">
                <a:xfrm>
                  <a:off x="3408" y="1344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2A4FA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289" name="Line 142"/>
                <p:cNvSpPr>
                  <a:spLocks noChangeShapeType="1"/>
                </p:cNvSpPr>
                <p:nvPr/>
              </p:nvSpPr>
              <p:spPr bwMode="auto">
                <a:xfrm>
                  <a:off x="3370" y="140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2A4FA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12" name="Group 143"/>
            <p:cNvGrpSpPr>
              <a:grpSpLocks/>
            </p:cNvGrpSpPr>
            <p:nvPr/>
          </p:nvGrpSpPr>
          <p:grpSpPr bwMode="auto">
            <a:xfrm>
              <a:off x="3974" y="2822"/>
              <a:ext cx="38" cy="154"/>
              <a:chOff x="3370" y="1344"/>
              <a:chExt cx="38" cy="154"/>
            </a:xfrm>
          </p:grpSpPr>
          <p:sp>
            <p:nvSpPr>
              <p:cNvPr id="6284" name="Line 144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5" name="Line 145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78" name="Group 146"/>
          <p:cNvGrpSpPr>
            <a:grpSpLocks/>
          </p:cNvGrpSpPr>
          <p:nvPr/>
        </p:nvGrpSpPr>
        <p:grpSpPr bwMode="auto">
          <a:xfrm>
            <a:off x="2743200" y="2619375"/>
            <a:ext cx="381000" cy="381000"/>
            <a:chOff x="3408" y="1584"/>
            <a:chExt cx="240" cy="240"/>
          </a:xfrm>
        </p:grpSpPr>
        <p:sp>
          <p:nvSpPr>
            <p:cNvPr id="6276" name="Oval 147"/>
            <p:cNvSpPr>
              <a:spLocks noChangeArrowheads="1"/>
            </p:cNvSpPr>
            <p:nvPr/>
          </p:nvSpPr>
          <p:spPr bwMode="auto">
            <a:xfrm>
              <a:off x="3408" y="158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277" name="Oval 148"/>
            <p:cNvSpPr>
              <a:spLocks noChangeArrowheads="1"/>
            </p:cNvSpPr>
            <p:nvPr/>
          </p:nvSpPr>
          <p:spPr bwMode="auto">
            <a:xfrm>
              <a:off x="3434" y="1600"/>
              <a:ext cx="192" cy="192"/>
            </a:xfrm>
            <a:prstGeom prst="ellipse">
              <a:avLst/>
            </a:prstGeom>
            <a:solidFill>
              <a:srgbClr val="2A4FA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6279" name="Group 167"/>
          <p:cNvGrpSpPr>
            <a:grpSpLocks/>
          </p:cNvGrpSpPr>
          <p:nvPr/>
        </p:nvGrpSpPr>
        <p:grpSpPr bwMode="auto">
          <a:xfrm>
            <a:off x="3124200" y="2162175"/>
            <a:ext cx="660400" cy="709613"/>
            <a:chOff x="4272" y="1008"/>
            <a:chExt cx="416" cy="447"/>
          </a:xfrm>
        </p:grpSpPr>
        <p:grpSp>
          <p:nvGrpSpPr>
            <p:cNvPr id="6261" name="Group 156"/>
            <p:cNvGrpSpPr>
              <a:grpSpLocks/>
            </p:cNvGrpSpPr>
            <p:nvPr/>
          </p:nvGrpSpPr>
          <p:grpSpPr bwMode="auto">
            <a:xfrm rot="-7565370">
              <a:off x="4474" y="1104"/>
              <a:ext cx="111" cy="176"/>
              <a:chOff x="4474" y="1104"/>
              <a:chExt cx="111" cy="176"/>
            </a:xfrm>
          </p:grpSpPr>
          <p:sp>
            <p:nvSpPr>
              <p:cNvPr id="6272" name="Line 150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3" name="Line 151"/>
              <p:cNvSpPr>
                <a:spLocks noChangeShapeType="1"/>
              </p:cNvSpPr>
              <p:nvPr/>
            </p:nvSpPr>
            <p:spPr bwMode="auto">
              <a:xfrm>
                <a:off x="4474" y="118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4" name="Line 153"/>
              <p:cNvSpPr>
                <a:spLocks noChangeShapeType="1"/>
              </p:cNvSpPr>
              <p:nvPr/>
            </p:nvSpPr>
            <p:spPr bwMode="auto">
              <a:xfrm flipH="1">
                <a:off x="4546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5" name="Line 154"/>
              <p:cNvSpPr>
                <a:spLocks noChangeShapeType="1"/>
              </p:cNvSpPr>
              <p:nvPr/>
            </p:nvSpPr>
            <p:spPr bwMode="auto">
              <a:xfrm flipH="1">
                <a:off x="4585" y="118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262" name="Group 157"/>
            <p:cNvGrpSpPr>
              <a:grpSpLocks/>
            </p:cNvGrpSpPr>
            <p:nvPr/>
          </p:nvGrpSpPr>
          <p:grpSpPr bwMode="auto">
            <a:xfrm rot="-6166685">
              <a:off x="4544" y="1312"/>
              <a:ext cx="111" cy="176"/>
              <a:chOff x="4474" y="1104"/>
              <a:chExt cx="111" cy="176"/>
            </a:xfrm>
          </p:grpSpPr>
          <p:sp>
            <p:nvSpPr>
              <p:cNvPr id="6268" name="Line 158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69" name="Line 159"/>
              <p:cNvSpPr>
                <a:spLocks noChangeShapeType="1"/>
              </p:cNvSpPr>
              <p:nvPr/>
            </p:nvSpPr>
            <p:spPr bwMode="auto">
              <a:xfrm>
                <a:off x="4474" y="118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0" name="Line 160"/>
              <p:cNvSpPr>
                <a:spLocks noChangeShapeType="1"/>
              </p:cNvSpPr>
              <p:nvPr/>
            </p:nvSpPr>
            <p:spPr bwMode="auto">
              <a:xfrm flipH="1">
                <a:off x="4546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1" name="Line 161"/>
              <p:cNvSpPr>
                <a:spLocks noChangeShapeType="1"/>
              </p:cNvSpPr>
              <p:nvPr/>
            </p:nvSpPr>
            <p:spPr bwMode="auto">
              <a:xfrm flipH="1">
                <a:off x="4585" y="118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263" name="Group 162"/>
            <p:cNvGrpSpPr>
              <a:grpSpLocks/>
            </p:cNvGrpSpPr>
            <p:nvPr/>
          </p:nvGrpSpPr>
          <p:grpSpPr bwMode="auto">
            <a:xfrm rot="-8850304">
              <a:off x="4272" y="1008"/>
              <a:ext cx="111" cy="176"/>
              <a:chOff x="4474" y="1104"/>
              <a:chExt cx="111" cy="176"/>
            </a:xfrm>
          </p:grpSpPr>
          <p:sp>
            <p:nvSpPr>
              <p:cNvPr id="6264" name="Line 163"/>
              <p:cNvSpPr>
                <a:spLocks noChangeShapeType="1"/>
              </p:cNvSpPr>
              <p:nvPr/>
            </p:nvSpPr>
            <p:spPr bwMode="auto">
              <a:xfrm>
                <a:off x="4512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65" name="Line 164"/>
              <p:cNvSpPr>
                <a:spLocks noChangeShapeType="1"/>
              </p:cNvSpPr>
              <p:nvPr/>
            </p:nvSpPr>
            <p:spPr bwMode="auto">
              <a:xfrm>
                <a:off x="4474" y="118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66" name="Line 165"/>
              <p:cNvSpPr>
                <a:spLocks noChangeShapeType="1"/>
              </p:cNvSpPr>
              <p:nvPr/>
            </p:nvSpPr>
            <p:spPr bwMode="auto">
              <a:xfrm flipH="1">
                <a:off x="4546" y="110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67" name="Line 166"/>
              <p:cNvSpPr>
                <a:spLocks noChangeShapeType="1"/>
              </p:cNvSpPr>
              <p:nvPr/>
            </p:nvSpPr>
            <p:spPr bwMode="auto">
              <a:xfrm flipH="1">
                <a:off x="4585" y="1184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83" name="Group 174"/>
          <p:cNvGrpSpPr>
            <a:grpSpLocks/>
          </p:cNvGrpSpPr>
          <p:nvPr/>
        </p:nvGrpSpPr>
        <p:grpSpPr bwMode="auto">
          <a:xfrm>
            <a:off x="2618363" y="3228975"/>
            <a:ext cx="381000" cy="625475"/>
            <a:chOff x="1872" y="2208"/>
            <a:chExt cx="240" cy="394"/>
          </a:xfrm>
        </p:grpSpPr>
        <p:grpSp>
          <p:nvGrpSpPr>
            <p:cNvPr id="6255" name="Group 168"/>
            <p:cNvGrpSpPr>
              <a:grpSpLocks/>
            </p:cNvGrpSpPr>
            <p:nvPr/>
          </p:nvGrpSpPr>
          <p:grpSpPr bwMode="auto">
            <a:xfrm>
              <a:off x="1872" y="2208"/>
              <a:ext cx="240" cy="240"/>
              <a:chOff x="3408" y="1584"/>
              <a:chExt cx="240" cy="240"/>
            </a:xfrm>
          </p:grpSpPr>
          <p:sp>
            <p:nvSpPr>
              <p:cNvPr id="6259" name="Oval 169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260" name="Oval 170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256" name="Group 171"/>
            <p:cNvGrpSpPr>
              <a:grpSpLocks/>
            </p:cNvGrpSpPr>
            <p:nvPr/>
          </p:nvGrpSpPr>
          <p:grpSpPr bwMode="auto">
            <a:xfrm>
              <a:off x="1976" y="2448"/>
              <a:ext cx="38" cy="154"/>
              <a:chOff x="3370" y="1344"/>
              <a:chExt cx="38" cy="154"/>
            </a:xfrm>
          </p:grpSpPr>
          <p:sp>
            <p:nvSpPr>
              <p:cNvPr id="6257" name="Line 172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58" name="Line 173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294" name="Group 175"/>
          <p:cNvGrpSpPr>
            <a:grpSpLocks/>
          </p:cNvGrpSpPr>
          <p:nvPr/>
        </p:nvGrpSpPr>
        <p:grpSpPr bwMode="auto">
          <a:xfrm>
            <a:off x="7924800" y="2162175"/>
            <a:ext cx="381000" cy="609600"/>
            <a:chOff x="4992" y="1104"/>
            <a:chExt cx="240" cy="384"/>
          </a:xfrm>
        </p:grpSpPr>
        <p:grpSp>
          <p:nvGrpSpPr>
            <p:cNvPr id="6249" name="Group 176"/>
            <p:cNvGrpSpPr>
              <a:grpSpLocks/>
            </p:cNvGrpSpPr>
            <p:nvPr/>
          </p:nvGrpSpPr>
          <p:grpSpPr bwMode="auto">
            <a:xfrm>
              <a:off x="4992" y="1104"/>
              <a:ext cx="240" cy="240"/>
              <a:chOff x="3408" y="1584"/>
              <a:chExt cx="240" cy="240"/>
            </a:xfrm>
          </p:grpSpPr>
          <p:sp>
            <p:nvSpPr>
              <p:cNvPr id="6253" name="Oval 177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254" name="Oval 178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250" name="Group 179"/>
            <p:cNvGrpSpPr>
              <a:grpSpLocks/>
            </p:cNvGrpSpPr>
            <p:nvPr/>
          </p:nvGrpSpPr>
          <p:grpSpPr bwMode="auto">
            <a:xfrm>
              <a:off x="5106" y="1334"/>
              <a:ext cx="38" cy="154"/>
              <a:chOff x="3370" y="1344"/>
              <a:chExt cx="38" cy="154"/>
            </a:xfrm>
          </p:grpSpPr>
          <p:sp>
            <p:nvSpPr>
              <p:cNvPr id="6251" name="Line 180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52" name="Line 181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318" name="Group 182"/>
          <p:cNvGrpSpPr>
            <a:grpSpLocks/>
          </p:cNvGrpSpPr>
          <p:nvPr/>
        </p:nvGrpSpPr>
        <p:grpSpPr bwMode="auto">
          <a:xfrm>
            <a:off x="7924800" y="2162175"/>
            <a:ext cx="381000" cy="609600"/>
            <a:chOff x="4992" y="1104"/>
            <a:chExt cx="240" cy="384"/>
          </a:xfrm>
        </p:grpSpPr>
        <p:grpSp>
          <p:nvGrpSpPr>
            <p:cNvPr id="6243" name="Group 183"/>
            <p:cNvGrpSpPr>
              <a:grpSpLocks/>
            </p:cNvGrpSpPr>
            <p:nvPr/>
          </p:nvGrpSpPr>
          <p:grpSpPr bwMode="auto">
            <a:xfrm>
              <a:off x="4992" y="1104"/>
              <a:ext cx="240" cy="240"/>
              <a:chOff x="3408" y="1584"/>
              <a:chExt cx="240" cy="240"/>
            </a:xfrm>
          </p:grpSpPr>
          <p:sp>
            <p:nvSpPr>
              <p:cNvPr id="6247" name="Oval 184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248" name="Oval 185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244" name="Group 186"/>
            <p:cNvGrpSpPr>
              <a:grpSpLocks/>
            </p:cNvGrpSpPr>
            <p:nvPr/>
          </p:nvGrpSpPr>
          <p:grpSpPr bwMode="auto">
            <a:xfrm>
              <a:off x="5106" y="1334"/>
              <a:ext cx="38" cy="154"/>
              <a:chOff x="3370" y="1344"/>
              <a:chExt cx="38" cy="154"/>
            </a:xfrm>
          </p:grpSpPr>
          <p:sp>
            <p:nvSpPr>
              <p:cNvPr id="6245" name="Line 187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46" name="Line 188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321" name="Group 189"/>
          <p:cNvGrpSpPr>
            <a:grpSpLocks/>
          </p:cNvGrpSpPr>
          <p:nvPr/>
        </p:nvGrpSpPr>
        <p:grpSpPr bwMode="auto">
          <a:xfrm>
            <a:off x="7924800" y="2162175"/>
            <a:ext cx="381000" cy="609600"/>
            <a:chOff x="4992" y="1104"/>
            <a:chExt cx="240" cy="384"/>
          </a:xfrm>
        </p:grpSpPr>
        <p:grpSp>
          <p:nvGrpSpPr>
            <p:cNvPr id="6237" name="Group 190"/>
            <p:cNvGrpSpPr>
              <a:grpSpLocks/>
            </p:cNvGrpSpPr>
            <p:nvPr/>
          </p:nvGrpSpPr>
          <p:grpSpPr bwMode="auto">
            <a:xfrm>
              <a:off x="4992" y="1104"/>
              <a:ext cx="240" cy="240"/>
              <a:chOff x="3408" y="1584"/>
              <a:chExt cx="240" cy="240"/>
            </a:xfrm>
          </p:grpSpPr>
          <p:sp>
            <p:nvSpPr>
              <p:cNvPr id="6241" name="Oval 191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242" name="Oval 192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238" name="Group 193"/>
            <p:cNvGrpSpPr>
              <a:grpSpLocks/>
            </p:cNvGrpSpPr>
            <p:nvPr/>
          </p:nvGrpSpPr>
          <p:grpSpPr bwMode="auto">
            <a:xfrm>
              <a:off x="5106" y="1334"/>
              <a:ext cx="38" cy="154"/>
              <a:chOff x="3370" y="1344"/>
              <a:chExt cx="38" cy="154"/>
            </a:xfrm>
          </p:grpSpPr>
          <p:sp>
            <p:nvSpPr>
              <p:cNvPr id="6239" name="Line 194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40" name="Line 195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324" name="Group 203"/>
          <p:cNvGrpSpPr>
            <a:grpSpLocks/>
          </p:cNvGrpSpPr>
          <p:nvPr/>
        </p:nvGrpSpPr>
        <p:grpSpPr bwMode="auto">
          <a:xfrm>
            <a:off x="7924800" y="2162175"/>
            <a:ext cx="381000" cy="609600"/>
            <a:chOff x="4992" y="1104"/>
            <a:chExt cx="240" cy="384"/>
          </a:xfrm>
        </p:grpSpPr>
        <p:grpSp>
          <p:nvGrpSpPr>
            <p:cNvPr id="6231" name="Group 204"/>
            <p:cNvGrpSpPr>
              <a:grpSpLocks/>
            </p:cNvGrpSpPr>
            <p:nvPr/>
          </p:nvGrpSpPr>
          <p:grpSpPr bwMode="auto">
            <a:xfrm>
              <a:off x="4992" y="1104"/>
              <a:ext cx="240" cy="240"/>
              <a:chOff x="3408" y="1584"/>
              <a:chExt cx="240" cy="240"/>
            </a:xfrm>
          </p:grpSpPr>
          <p:sp>
            <p:nvSpPr>
              <p:cNvPr id="6235" name="Oval 205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236" name="Oval 206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232" name="Group 207"/>
            <p:cNvGrpSpPr>
              <a:grpSpLocks/>
            </p:cNvGrpSpPr>
            <p:nvPr/>
          </p:nvGrpSpPr>
          <p:grpSpPr bwMode="auto">
            <a:xfrm>
              <a:off x="5106" y="1334"/>
              <a:ext cx="38" cy="154"/>
              <a:chOff x="3370" y="1344"/>
              <a:chExt cx="38" cy="154"/>
            </a:xfrm>
          </p:grpSpPr>
          <p:sp>
            <p:nvSpPr>
              <p:cNvPr id="6233" name="Line 208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34" name="Line 209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327" name="Group 220"/>
          <p:cNvGrpSpPr>
            <a:grpSpLocks/>
          </p:cNvGrpSpPr>
          <p:nvPr/>
        </p:nvGrpSpPr>
        <p:grpSpPr bwMode="auto">
          <a:xfrm>
            <a:off x="5638800" y="3762375"/>
            <a:ext cx="381000" cy="625475"/>
            <a:chOff x="3550" y="2592"/>
            <a:chExt cx="240" cy="394"/>
          </a:xfrm>
        </p:grpSpPr>
        <p:grpSp>
          <p:nvGrpSpPr>
            <p:cNvPr id="6225" name="Group 221"/>
            <p:cNvGrpSpPr>
              <a:grpSpLocks/>
            </p:cNvGrpSpPr>
            <p:nvPr/>
          </p:nvGrpSpPr>
          <p:grpSpPr bwMode="auto">
            <a:xfrm>
              <a:off x="3550" y="2592"/>
              <a:ext cx="240" cy="240"/>
              <a:chOff x="3408" y="1584"/>
              <a:chExt cx="240" cy="240"/>
            </a:xfrm>
          </p:grpSpPr>
          <p:sp>
            <p:nvSpPr>
              <p:cNvPr id="6229" name="Oval 222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230" name="Oval 223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226" name="Group 224"/>
            <p:cNvGrpSpPr>
              <a:grpSpLocks/>
            </p:cNvGrpSpPr>
            <p:nvPr/>
          </p:nvGrpSpPr>
          <p:grpSpPr bwMode="auto">
            <a:xfrm>
              <a:off x="3654" y="2832"/>
              <a:ext cx="38" cy="154"/>
              <a:chOff x="3370" y="1344"/>
              <a:chExt cx="38" cy="154"/>
            </a:xfrm>
          </p:grpSpPr>
          <p:sp>
            <p:nvSpPr>
              <p:cNvPr id="6227" name="Line 225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28" name="Line 226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330" name="Group 227"/>
          <p:cNvGrpSpPr>
            <a:grpSpLocks/>
          </p:cNvGrpSpPr>
          <p:nvPr/>
        </p:nvGrpSpPr>
        <p:grpSpPr bwMode="auto">
          <a:xfrm>
            <a:off x="5638800" y="3762375"/>
            <a:ext cx="381000" cy="625475"/>
            <a:chOff x="3550" y="2592"/>
            <a:chExt cx="240" cy="394"/>
          </a:xfrm>
        </p:grpSpPr>
        <p:grpSp>
          <p:nvGrpSpPr>
            <p:cNvPr id="6219" name="Group 228"/>
            <p:cNvGrpSpPr>
              <a:grpSpLocks/>
            </p:cNvGrpSpPr>
            <p:nvPr/>
          </p:nvGrpSpPr>
          <p:grpSpPr bwMode="auto">
            <a:xfrm>
              <a:off x="3550" y="2592"/>
              <a:ext cx="240" cy="240"/>
              <a:chOff x="3408" y="1584"/>
              <a:chExt cx="240" cy="240"/>
            </a:xfrm>
          </p:grpSpPr>
          <p:sp>
            <p:nvSpPr>
              <p:cNvPr id="6223" name="Oval 229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224" name="Oval 230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220" name="Group 231"/>
            <p:cNvGrpSpPr>
              <a:grpSpLocks/>
            </p:cNvGrpSpPr>
            <p:nvPr/>
          </p:nvGrpSpPr>
          <p:grpSpPr bwMode="auto">
            <a:xfrm>
              <a:off x="3654" y="2832"/>
              <a:ext cx="38" cy="154"/>
              <a:chOff x="3370" y="1344"/>
              <a:chExt cx="38" cy="154"/>
            </a:xfrm>
          </p:grpSpPr>
          <p:sp>
            <p:nvSpPr>
              <p:cNvPr id="6221" name="Line 232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22" name="Line 233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335" name="Group 234"/>
          <p:cNvGrpSpPr>
            <a:grpSpLocks/>
          </p:cNvGrpSpPr>
          <p:nvPr/>
        </p:nvGrpSpPr>
        <p:grpSpPr bwMode="auto">
          <a:xfrm>
            <a:off x="5638800" y="3746500"/>
            <a:ext cx="381000" cy="625475"/>
            <a:chOff x="3550" y="2592"/>
            <a:chExt cx="240" cy="394"/>
          </a:xfrm>
        </p:grpSpPr>
        <p:grpSp>
          <p:nvGrpSpPr>
            <p:cNvPr id="6213" name="Group 235"/>
            <p:cNvGrpSpPr>
              <a:grpSpLocks/>
            </p:cNvGrpSpPr>
            <p:nvPr/>
          </p:nvGrpSpPr>
          <p:grpSpPr bwMode="auto">
            <a:xfrm>
              <a:off x="3550" y="2592"/>
              <a:ext cx="240" cy="240"/>
              <a:chOff x="3408" y="1584"/>
              <a:chExt cx="240" cy="240"/>
            </a:xfrm>
          </p:grpSpPr>
          <p:sp>
            <p:nvSpPr>
              <p:cNvPr id="6217" name="Oval 236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218" name="Oval 237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214" name="Group 238"/>
            <p:cNvGrpSpPr>
              <a:grpSpLocks/>
            </p:cNvGrpSpPr>
            <p:nvPr/>
          </p:nvGrpSpPr>
          <p:grpSpPr bwMode="auto">
            <a:xfrm>
              <a:off x="3654" y="2832"/>
              <a:ext cx="38" cy="154"/>
              <a:chOff x="3370" y="1344"/>
              <a:chExt cx="38" cy="154"/>
            </a:xfrm>
          </p:grpSpPr>
          <p:sp>
            <p:nvSpPr>
              <p:cNvPr id="6215" name="Line 239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16" name="Line 240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2A4FA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21378" name="Group 242"/>
          <p:cNvGrpSpPr>
            <a:grpSpLocks/>
          </p:cNvGrpSpPr>
          <p:nvPr/>
        </p:nvGrpSpPr>
        <p:grpSpPr bwMode="auto">
          <a:xfrm>
            <a:off x="5610225" y="4921250"/>
            <a:ext cx="441325" cy="514350"/>
            <a:chOff x="4952" y="1642"/>
            <a:chExt cx="366" cy="410"/>
          </a:xfrm>
        </p:grpSpPr>
        <p:sp>
          <p:nvSpPr>
            <p:cNvPr id="6200" name="Line 243"/>
            <p:cNvSpPr>
              <a:spLocks noChangeShapeType="1"/>
            </p:cNvSpPr>
            <p:nvPr/>
          </p:nvSpPr>
          <p:spPr bwMode="auto">
            <a:xfrm>
              <a:off x="5136" y="1680"/>
              <a:ext cx="0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1" name="Line 244"/>
            <p:cNvSpPr>
              <a:spLocks noChangeShapeType="1"/>
            </p:cNvSpPr>
            <p:nvPr/>
          </p:nvSpPr>
          <p:spPr bwMode="auto">
            <a:xfrm>
              <a:off x="5138" y="1970"/>
              <a:ext cx="0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2" name="Line 245"/>
            <p:cNvSpPr>
              <a:spLocks noChangeShapeType="1"/>
            </p:cNvSpPr>
            <p:nvPr/>
          </p:nvSpPr>
          <p:spPr bwMode="auto">
            <a:xfrm>
              <a:off x="5192" y="1884"/>
              <a:ext cx="96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3" name="Line 246"/>
            <p:cNvSpPr>
              <a:spLocks noChangeShapeType="1"/>
            </p:cNvSpPr>
            <p:nvPr/>
          </p:nvSpPr>
          <p:spPr bwMode="auto">
            <a:xfrm>
              <a:off x="4982" y="1760"/>
              <a:ext cx="96" cy="4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4" name="Line 247"/>
            <p:cNvSpPr>
              <a:spLocks noChangeShapeType="1"/>
            </p:cNvSpPr>
            <p:nvPr/>
          </p:nvSpPr>
          <p:spPr bwMode="auto">
            <a:xfrm flipV="1">
              <a:off x="5194" y="1744"/>
              <a:ext cx="106" cy="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5" name="Line 248"/>
            <p:cNvSpPr>
              <a:spLocks noChangeShapeType="1"/>
            </p:cNvSpPr>
            <p:nvPr/>
          </p:nvSpPr>
          <p:spPr bwMode="auto">
            <a:xfrm flipV="1">
              <a:off x="4982" y="1858"/>
              <a:ext cx="106" cy="8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06" name="AutoShape 249"/>
            <p:cNvSpPr>
              <a:spLocks noChangeArrowheads="1"/>
            </p:cNvSpPr>
            <p:nvPr/>
          </p:nvSpPr>
          <p:spPr bwMode="auto">
            <a:xfrm rot="1772899">
              <a:off x="4992" y="172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000066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207" name="Oval 250"/>
            <p:cNvSpPr>
              <a:spLocks noChangeArrowheads="1"/>
            </p:cNvSpPr>
            <p:nvPr/>
          </p:nvSpPr>
          <p:spPr bwMode="auto">
            <a:xfrm>
              <a:off x="5112" y="1642"/>
              <a:ext cx="48" cy="4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208" name="Oval 251"/>
            <p:cNvSpPr>
              <a:spLocks noChangeArrowheads="1"/>
            </p:cNvSpPr>
            <p:nvPr/>
          </p:nvSpPr>
          <p:spPr bwMode="auto">
            <a:xfrm>
              <a:off x="5270" y="1736"/>
              <a:ext cx="48" cy="4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209" name="Oval 252"/>
            <p:cNvSpPr>
              <a:spLocks noChangeArrowheads="1"/>
            </p:cNvSpPr>
            <p:nvPr/>
          </p:nvSpPr>
          <p:spPr bwMode="auto">
            <a:xfrm>
              <a:off x="5268" y="1912"/>
              <a:ext cx="48" cy="4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210" name="Oval 253"/>
            <p:cNvSpPr>
              <a:spLocks noChangeArrowheads="1"/>
            </p:cNvSpPr>
            <p:nvPr/>
          </p:nvSpPr>
          <p:spPr bwMode="auto">
            <a:xfrm>
              <a:off x="5114" y="2004"/>
              <a:ext cx="48" cy="4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211" name="Oval 254"/>
            <p:cNvSpPr>
              <a:spLocks noChangeArrowheads="1"/>
            </p:cNvSpPr>
            <p:nvPr/>
          </p:nvSpPr>
          <p:spPr bwMode="auto">
            <a:xfrm>
              <a:off x="4954" y="1910"/>
              <a:ext cx="48" cy="4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212" name="Oval 255"/>
            <p:cNvSpPr>
              <a:spLocks noChangeArrowheads="1"/>
            </p:cNvSpPr>
            <p:nvPr/>
          </p:nvSpPr>
          <p:spPr bwMode="auto">
            <a:xfrm>
              <a:off x="4952" y="1736"/>
              <a:ext cx="48" cy="48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221379" name="Group 291"/>
          <p:cNvGrpSpPr>
            <a:grpSpLocks/>
          </p:cNvGrpSpPr>
          <p:nvPr/>
        </p:nvGrpSpPr>
        <p:grpSpPr bwMode="auto">
          <a:xfrm>
            <a:off x="6553200" y="5210175"/>
            <a:ext cx="2209800" cy="625475"/>
            <a:chOff x="4128" y="3552"/>
            <a:chExt cx="1392" cy="394"/>
          </a:xfrm>
        </p:grpSpPr>
        <p:grpSp>
          <p:nvGrpSpPr>
            <p:cNvPr id="6166" name="Group 257"/>
            <p:cNvGrpSpPr>
              <a:grpSpLocks/>
            </p:cNvGrpSpPr>
            <p:nvPr/>
          </p:nvGrpSpPr>
          <p:grpSpPr bwMode="auto">
            <a:xfrm>
              <a:off x="5280" y="3552"/>
              <a:ext cx="240" cy="240"/>
              <a:chOff x="3408" y="1584"/>
              <a:chExt cx="240" cy="240"/>
            </a:xfrm>
          </p:grpSpPr>
          <p:sp>
            <p:nvSpPr>
              <p:cNvPr id="6198" name="Oval 258"/>
              <p:cNvSpPr>
                <a:spLocks noChangeArrowheads="1"/>
              </p:cNvSpPr>
              <p:nvPr/>
            </p:nvSpPr>
            <p:spPr bwMode="auto">
              <a:xfrm>
                <a:off x="3408" y="158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  <p:sp>
            <p:nvSpPr>
              <p:cNvPr id="6199" name="Oval 259"/>
              <p:cNvSpPr>
                <a:spLocks noChangeArrowheads="1"/>
              </p:cNvSpPr>
              <p:nvPr/>
            </p:nvSpPr>
            <p:spPr bwMode="auto">
              <a:xfrm>
                <a:off x="3434" y="1600"/>
                <a:ext cx="192" cy="192"/>
              </a:xfrm>
              <a:prstGeom prst="ellipse">
                <a:avLst/>
              </a:prstGeom>
              <a:solidFill>
                <a:srgbClr val="2A4FA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de-DE" altLang="de-DE" sz="1800"/>
              </a:p>
            </p:txBody>
          </p:sp>
        </p:grpSp>
        <p:grpSp>
          <p:nvGrpSpPr>
            <p:cNvPr id="6167" name="Group 260"/>
            <p:cNvGrpSpPr>
              <a:grpSpLocks/>
            </p:cNvGrpSpPr>
            <p:nvPr/>
          </p:nvGrpSpPr>
          <p:grpSpPr bwMode="auto">
            <a:xfrm>
              <a:off x="5384" y="3792"/>
              <a:ext cx="38" cy="154"/>
              <a:chOff x="3370" y="1344"/>
              <a:chExt cx="38" cy="154"/>
            </a:xfrm>
          </p:grpSpPr>
          <p:sp>
            <p:nvSpPr>
              <p:cNvPr id="6196" name="Line 261"/>
              <p:cNvSpPr>
                <a:spLocks noChangeShapeType="1"/>
              </p:cNvSpPr>
              <p:nvPr/>
            </p:nvSpPr>
            <p:spPr bwMode="auto">
              <a:xfrm>
                <a:off x="3408" y="1344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97" name="Line 262"/>
              <p:cNvSpPr>
                <a:spLocks noChangeShapeType="1"/>
              </p:cNvSpPr>
              <p:nvPr/>
            </p:nvSpPr>
            <p:spPr bwMode="auto">
              <a:xfrm>
                <a:off x="3370" y="1402"/>
                <a:ext cx="0" cy="9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168" name="Group 269"/>
            <p:cNvGrpSpPr>
              <a:grpSpLocks/>
            </p:cNvGrpSpPr>
            <p:nvPr/>
          </p:nvGrpSpPr>
          <p:grpSpPr bwMode="auto">
            <a:xfrm>
              <a:off x="4992" y="3552"/>
              <a:ext cx="240" cy="394"/>
              <a:chOff x="4992" y="3552"/>
              <a:chExt cx="240" cy="394"/>
            </a:xfrm>
          </p:grpSpPr>
          <p:grpSp>
            <p:nvGrpSpPr>
              <p:cNvPr id="6190" name="Group 263"/>
              <p:cNvGrpSpPr>
                <a:grpSpLocks/>
              </p:cNvGrpSpPr>
              <p:nvPr/>
            </p:nvGrpSpPr>
            <p:grpSpPr bwMode="auto">
              <a:xfrm>
                <a:off x="4992" y="3552"/>
                <a:ext cx="240" cy="240"/>
                <a:chOff x="3408" y="1584"/>
                <a:chExt cx="240" cy="240"/>
              </a:xfrm>
            </p:grpSpPr>
            <p:sp>
              <p:nvSpPr>
                <p:cNvPr id="6194" name="Oval 264"/>
                <p:cNvSpPr>
                  <a:spLocks noChangeArrowheads="1"/>
                </p:cNvSpPr>
                <p:nvPr/>
              </p:nvSpPr>
              <p:spPr bwMode="auto">
                <a:xfrm>
                  <a:off x="3408" y="1584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6195" name="Oval 265"/>
                <p:cNvSpPr>
                  <a:spLocks noChangeArrowheads="1"/>
                </p:cNvSpPr>
                <p:nvPr/>
              </p:nvSpPr>
              <p:spPr bwMode="auto">
                <a:xfrm>
                  <a:off x="3434" y="1600"/>
                  <a:ext cx="192" cy="192"/>
                </a:xfrm>
                <a:prstGeom prst="ellipse">
                  <a:avLst/>
                </a:prstGeom>
                <a:solidFill>
                  <a:srgbClr val="2A4FA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6191" name="Group 266"/>
              <p:cNvGrpSpPr>
                <a:grpSpLocks/>
              </p:cNvGrpSpPr>
              <p:nvPr/>
            </p:nvGrpSpPr>
            <p:grpSpPr bwMode="auto">
              <a:xfrm>
                <a:off x="5096" y="3792"/>
                <a:ext cx="38" cy="154"/>
                <a:chOff x="3370" y="1344"/>
                <a:chExt cx="38" cy="154"/>
              </a:xfrm>
            </p:grpSpPr>
            <p:sp>
              <p:nvSpPr>
                <p:cNvPr id="6192" name="Line 267"/>
                <p:cNvSpPr>
                  <a:spLocks noChangeShapeType="1"/>
                </p:cNvSpPr>
                <p:nvPr/>
              </p:nvSpPr>
              <p:spPr bwMode="auto">
                <a:xfrm>
                  <a:off x="3408" y="1344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93" name="Line 268"/>
                <p:cNvSpPr>
                  <a:spLocks noChangeShapeType="1"/>
                </p:cNvSpPr>
                <p:nvPr/>
              </p:nvSpPr>
              <p:spPr bwMode="auto">
                <a:xfrm>
                  <a:off x="3370" y="140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6169" name="Group 270"/>
            <p:cNvGrpSpPr>
              <a:grpSpLocks/>
            </p:cNvGrpSpPr>
            <p:nvPr/>
          </p:nvGrpSpPr>
          <p:grpSpPr bwMode="auto">
            <a:xfrm>
              <a:off x="4704" y="3552"/>
              <a:ext cx="240" cy="394"/>
              <a:chOff x="4992" y="3552"/>
              <a:chExt cx="240" cy="394"/>
            </a:xfrm>
          </p:grpSpPr>
          <p:grpSp>
            <p:nvGrpSpPr>
              <p:cNvPr id="6184" name="Group 271"/>
              <p:cNvGrpSpPr>
                <a:grpSpLocks/>
              </p:cNvGrpSpPr>
              <p:nvPr/>
            </p:nvGrpSpPr>
            <p:grpSpPr bwMode="auto">
              <a:xfrm>
                <a:off x="4992" y="3552"/>
                <a:ext cx="240" cy="240"/>
                <a:chOff x="3408" y="1584"/>
                <a:chExt cx="240" cy="240"/>
              </a:xfrm>
            </p:grpSpPr>
            <p:sp>
              <p:nvSpPr>
                <p:cNvPr id="6188" name="Oval 272"/>
                <p:cNvSpPr>
                  <a:spLocks noChangeArrowheads="1"/>
                </p:cNvSpPr>
                <p:nvPr/>
              </p:nvSpPr>
              <p:spPr bwMode="auto">
                <a:xfrm>
                  <a:off x="3408" y="1584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6189" name="Oval 273"/>
                <p:cNvSpPr>
                  <a:spLocks noChangeArrowheads="1"/>
                </p:cNvSpPr>
                <p:nvPr/>
              </p:nvSpPr>
              <p:spPr bwMode="auto">
                <a:xfrm>
                  <a:off x="3434" y="1600"/>
                  <a:ext cx="192" cy="192"/>
                </a:xfrm>
                <a:prstGeom prst="ellipse">
                  <a:avLst/>
                </a:prstGeom>
                <a:solidFill>
                  <a:srgbClr val="2A4FA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6185" name="Group 274"/>
              <p:cNvGrpSpPr>
                <a:grpSpLocks/>
              </p:cNvGrpSpPr>
              <p:nvPr/>
            </p:nvGrpSpPr>
            <p:grpSpPr bwMode="auto">
              <a:xfrm>
                <a:off x="5096" y="3792"/>
                <a:ext cx="38" cy="154"/>
                <a:chOff x="3370" y="1344"/>
                <a:chExt cx="38" cy="154"/>
              </a:xfrm>
            </p:grpSpPr>
            <p:sp>
              <p:nvSpPr>
                <p:cNvPr id="6186" name="Line 275"/>
                <p:cNvSpPr>
                  <a:spLocks noChangeShapeType="1"/>
                </p:cNvSpPr>
                <p:nvPr/>
              </p:nvSpPr>
              <p:spPr bwMode="auto">
                <a:xfrm>
                  <a:off x="3408" y="1344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7" name="Line 276"/>
                <p:cNvSpPr>
                  <a:spLocks noChangeShapeType="1"/>
                </p:cNvSpPr>
                <p:nvPr/>
              </p:nvSpPr>
              <p:spPr bwMode="auto">
                <a:xfrm>
                  <a:off x="3370" y="140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6170" name="Group 277"/>
            <p:cNvGrpSpPr>
              <a:grpSpLocks/>
            </p:cNvGrpSpPr>
            <p:nvPr/>
          </p:nvGrpSpPr>
          <p:grpSpPr bwMode="auto">
            <a:xfrm>
              <a:off x="4416" y="3552"/>
              <a:ext cx="240" cy="394"/>
              <a:chOff x="4992" y="3552"/>
              <a:chExt cx="240" cy="394"/>
            </a:xfrm>
          </p:grpSpPr>
          <p:grpSp>
            <p:nvGrpSpPr>
              <p:cNvPr id="6178" name="Group 278"/>
              <p:cNvGrpSpPr>
                <a:grpSpLocks/>
              </p:cNvGrpSpPr>
              <p:nvPr/>
            </p:nvGrpSpPr>
            <p:grpSpPr bwMode="auto">
              <a:xfrm>
                <a:off x="4992" y="3552"/>
                <a:ext cx="240" cy="240"/>
                <a:chOff x="3408" y="1584"/>
                <a:chExt cx="240" cy="240"/>
              </a:xfrm>
            </p:grpSpPr>
            <p:sp>
              <p:nvSpPr>
                <p:cNvPr id="6182" name="Oval 279"/>
                <p:cNvSpPr>
                  <a:spLocks noChangeArrowheads="1"/>
                </p:cNvSpPr>
                <p:nvPr/>
              </p:nvSpPr>
              <p:spPr bwMode="auto">
                <a:xfrm>
                  <a:off x="3408" y="1584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6183" name="Oval 280"/>
                <p:cNvSpPr>
                  <a:spLocks noChangeArrowheads="1"/>
                </p:cNvSpPr>
                <p:nvPr/>
              </p:nvSpPr>
              <p:spPr bwMode="auto">
                <a:xfrm>
                  <a:off x="3434" y="1600"/>
                  <a:ext cx="192" cy="192"/>
                </a:xfrm>
                <a:prstGeom prst="ellipse">
                  <a:avLst/>
                </a:prstGeom>
                <a:solidFill>
                  <a:srgbClr val="2A4FA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6179" name="Group 281"/>
              <p:cNvGrpSpPr>
                <a:grpSpLocks/>
              </p:cNvGrpSpPr>
              <p:nvPr/>
            </p:nvGrpSpPr>
            <p:grpSpPr bwMode="auto">
              <a:xfrm>
                <a:off x="5096" y="3792"/>
                <a:ext cx="38" cy="154"/>
                <a:chOff x="3370" y="1344"/>
                <a:chExt cx="38" cy="154"/>
              </a:xfrm>
            </p:grpSpPr>
            <p:sp>
              <p:nvSpPr>
                <p:cNvPr id="6180" name="Line 282"/>
                <p:cNvSpPr>
                  <a:spLocks noChangeShapeType="1"/>
                </p:cNvSpPr>
                <p:nvPr/>
              </p:nvSpPr>
              <p:spPr bwMode="auto">
                <a:xfrm>
                  <a:off x="3408" y="1344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81" name="Line 283"/>
                <p:cNvSpPr>
                  <a:spLocks noChangeShapeType="1"/>
                </p:cNvSpPr>
                <p:nvPr/>
              </p:nvSpPr>
              <p:spPr bwMode="auto">
                <a:xfrm>
                  <a:off x="3370" y="140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6171" name="Group 284"/>
            <p:cNvGrpSpPr>
              <a:grpSpLocks/>
            </p:cNvGrpSpPr>
            <p:nvPr/>
          </p:nvGrpSpPr>
          <p:grpSpPr bwMode="auto">
            <a:xfrm>
              <a:off x="4128" y="3552"/>
              <a:ext cx="240" cy="394"/>
              <a:chOff x="4992" y="3552"/>
              <a:chExt cx="240" cy="394"/>
            </a:xfrm>
          </p:grpSpPr>
          <p:grpSp>
            <p:nvGrpSpPr>
              <p:cNvPr id="6172" name="Group 285"/>
              <p:cNvGrpSpPr>
                <a:grpSpLocks/>
              </p:cNvGrpSpPr>
              <p:nvPr/>
            </p:nvGrpSpPr>
            <p:grpSpPr bwMode="auto">
              <a:xfrm>
                <a:off x="4992" y="3552"/>
                <a:ext cx="240" cy="240"/>
                <a:chOff x="3408" y="1584"/>
                <a:chExt cx="240" cy="240"/>
              </a:xfrm>
            </p:grpSpPr>
            <p:sp>
              <p:nvSpPr>
                <p:cNvPr id="6176" name="Oval 286"/>
                <p:cNvSpPr>
                  <a:spLocks noChangeArrowheads="1"/>
                </p:cNvSpPr>
                <p:nvPr/>
              </p:nvSpPr>
              <p:spPr bwMode="auto">
                <a:xfrm>
                  <a:off x="3408" y="1584"/>
                  <a:ext cx="240" cy="24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  <p:sp>
              <p:nvSpPr>
                <p:cNvPr id="6177" name="Oval 287"/>
                <p:cNvSpPr>
                  <a:spLocks noChangeArrowheads="1"/>
                </p:cNvSpPr>
                <p:nvPr/>
              </p:nvSpPr>
              <p:spPr bwMode="auto">
                <a:xfrm>
                  <a:off x="3434" y="1600"/>
                  <a:ext cx="192" cy="192"/>
                </a:xfrm>
                <a:prstGeom prst="ellipse">
                  <a:avLst/>
                </a:prstGeom>
                <a:solidFill>
                  <a:srgbClr val="2A4FA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n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algn="l" eaLnBrk="0" hangingPunct="0">
                    <a:lnSpc>
                      <a:spcPts val="2400"/>
                    </a:lnSpc>
                    <a:spcBef>
                      <a:spcPct val="20000"/>
                    </a:spcBef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lnSpc>
                      <a:spcPts val="24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Font typeface="Wingdings" pitchFamily="2" charset="2"/>
                    <a:buChar char="Ø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de-DE" altLang="de-DE" sz="1800"/>
                </a:p>
              </p:txBody>
            </p:sp>
          </p:grpSp>
          <p:grpSp>
            <p:nvGrpSpPr>
              <p:cNvPr id="6173" name="Group 288"/>
              <p:cNvGrpSpPr>
                <a:grpSpLocks/>
              </p:cNvGrpSpPr>
              <p:nvPr/>
            </p:nvGrpSpPr>
            <p:grpSpPr bwMode="auto">
              <a:xfrm>
                <a:off x="5096" y="3792"/>
                <a:ext cx="38" cy="154"/>
                <a:chOff x="3370" y="1344"/>
                <a:chExt cx="38" cy="154"/>
              </a:xfrm>
            </p:grpSpPr>
            <p:sp>
              <p:nvSpPr>
                <p:cNvPr id="6174" name="Line 289"/>
                <p:cNvSpPr>
                  <a:spLocks noChangeShapeType="1"/>
                </p:cNvSpPr>
                <p:nvPr/>
              </p:nvSpPr>
              <p:spPr bwMode="auto">
                <a:xfrm>
                  <a:off x="3408" y="1344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75" name="Line 290"/>
                <p:cNvSpPr>
                  <a:spLocks noChangeShapeType="1"/>
                </p:cNvSpPr>
                <p:nvPr/>
              </p:nvSpPr>
              <p:spPr bwMode="auto">
                <a:xfrm>
                  <a:off x="3370" y="1402"/>
                  <a:ext cx="0" cy="96"/>
                </a:xfrm>
                <a:prstGeom prst="line">
                  <a:avLst/>
                </a:prstGeom>
                <a:noFill/>
                <a:ln w="38100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2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21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0087 -0.0847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21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05417 0.2333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6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16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237E-6 L -0.00417 0.233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165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15417 0.2333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166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237E-6 L -0.10417 0.2330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648 L 0.00105 -0.091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21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21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05417 0.212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06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0417 0.2099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3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048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4583 0.2099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402" grpId="0" build="p" bldLvl="2"/>
      <p:bldP spid="221394" grpId="0"/>
      <p:bldP spid="22118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Trajnost imunosti</a:t>
            </a:r>
            <a:r>
              <a:rPr lang="de-DE" dirty="0" smtClean="0"/>
              <a:t> (</a:t>
            </a:r>
            <a:r>
              <a:rPr lang="de-DE" dirty="0" err="1" smtClean="0"/>
              <a:t>Moderna</a:t>
            </a:r>
            <a:r>
              <a:rPr lang="de-DE" dirty="0" smtClean="0"/>
              <a:t>): </a:t>
            </a:r>
            <a:br>
              <a:rPr lang="de-DE" dirty="0" smtClean="0"/>
            </a:br>
            <a:endParaRPr lang="en-US" dirty="0"/>
          </a:p>
        </p:txBody>
      </p:sp>
      <p:pic>
        <p:nvPicPr>
          <p:cNvPr id="1026" name="Picture 2" descr="https://www.nejm.org/na101/home/literatum/publisher/mms/journals/content/nejm/0/nejm.ahead-of-print/nejmc2103916/20210405/images/img_xlarge/nejmc2103916_f1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389"/>
          <a:stretch/>
        </p:blipFill>
        <p:spPr bwMode="auto">
          <a:xfrm>
            <a:off x="692506" y="1442091"/>
            <a:ext cx="7398845" cy="40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nejm.org/na101/home/literatum/publisher/mms/journals/content/nejm/0/nejm.ahead-of-print/nejmc2103916/20210405/images/img_xlarge/nejmc2103916_f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190"/>
          <a:stretch/>
        </p:blipFill>
        <p:spPr bwMode="auto">
          <a:xfrm>
            <a:off x="264489" y="1827821"/>
            <a:ext cx="8490397" cy="41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457200" y="6199650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doi</a:t>
            </a:r>
            <a:r>
              <a:rPr lang="en-US" dirty="0"/>
              <a:t>/full/10.1056/NEJMc2103916</a:t>
            </a:r>
          </a:p>
        </p:txBody>
      </p:sp>
    </p:spTree>
    <p:extLst>
      <p:ext uri="{BB962C8B-B14F-4D97-AF65-F5344CB8AC3E}">
        <p14:creationId xmlns:p14="http://schemas.microsoft.com/office/powerpoint/2010/main" xmlns="" val="1530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132323" cy="927100"/>
          </a:xfrm>
        </p:spPr>
        <p:txBody>
          <a:bodyPr/>
          <a:lstStyle/>
          <a:p>
            <a:r>
              <a:rPr lang="hr-HR" dirty="0"/>
              <a:t>Imuna zaštita </a:t>
            </a:r>
            <a:r>
              <a:rPr lang="hr-HR" dirty="0" smtClean="0"/>
              <a:t>cijepljenjem protiv </a:t>
            </a:r>
            <a:r>
              <a:rPr lang="hr-HR" dirty="0"/>
              <a:t>novih varijanti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(Biontech i Moderna)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369" y="1827344"/>
            <a:ext cx="8709839" cy="3989796"/>
          </a:xfrm>
          <a:prstGeom prst="rect">
            <a:avLst/>
          </a:prstGeom>
        </p:spPr>
      </p:pic>
      <p:grpSp>
        <p:nvGrpSpPr>
          <p:cNvPr id="7" name="Gruppieren 6"/>
          <p:cNvGrpSpPr/>
          <p:nvPr/>
        </p:nvGrpSpPr>
        <p:grpSpPr>
          <a:xfrm>
            <a:off x="165369" y="1331471"/>
            <a:ext cx="8852169" cy="4981541"/>
            <a:chOff x="288587" y="2898841"/>
            <a:chExt cx="4786010" cy="2798324"/>
          </a:xfrm>
        </p:grpSpPr>
        <p:pic>
          <p:nvPicPr>
            <p:cNvPr id="5" name="Inhaltsplatzhalter 3"/>
            <p:cNvPicPr>
              <a:picLocks noChangeAspect="1"/>
            </p:cNvPicPr>
            <p:nvPr/>
          </p:nvPicPr>
          <p:blipFill rotWithShape="1">
            <a:blip r:embed="rId2" cstate="print"/>
            <a:srcRect t="43760" r="50039"/>
            <a:stretch/>
          </p:blipFill>
          <p:spPr bwMode="auto">
            <a:xfrm>
              <a:off x="288587" y="3453318"/>
              <a:ext cx="4351508" cy="2243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nhaltsplatzhalter 3"/>
            <p:cNvPicPr>
              <a:picLocks noChangeAspect="1"/>
            </p:cNvPicPr>
            <p:nvPr/>
          </p:nvPicPr>
          <p:blipFill rotWithShape="1">
            <a:blip r:embed="rId2" cstate="print"/>
            <a:srcRect l="4914" t="-289" r="45125" b="86392"/>
            <a:stretch/>
          </p:blipFill>
          <p:spPr bwMode="auto">
            <a:xfrm>
              <a:off x="723089" y="2898841"/>
              <a:ext cx="4351508" cy="55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eck 7"/>
          <p:cNvSpPr/>
          <p:nvPr/>
        </p:nvSpPr>
        <p:spPr>
          <a:xfrm>
            <a:off x="268309" y="6211270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dvHelN-L"/>
              </a:rPr>
              <a:t>doi.org/10.1016/j.cell.2021.03.013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54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5154"/>
            <a:ext cx="7335328" cy="1015628"/>
          </a:xfrm>
        </p:spPr>
        <p:txBody>
          <a:bodyPr/>
          <a:lstStyle/>
          <a:p>
            <a:r>
              <a:rPr lang="hr-HR" dirty="0" smtClean="0"/>
              <a:t>Neutralizacija virusa u gornjim i donjim dišnim putevima</a:t>
            </a:r>
            <a:r>
              <a:rPr lang="de-DE" dirty="0" smtClean="0"/>
              <a:t> (</a:t>
            </a:r>
            <a:r>
              <a:rPr lang="de-DE" dirty="0" err="1" smtClean="0"/>
              <a:t>AstraZeneca</a:t>
            </a:r>
            <a:r>
              <a:rPr lang="de-DE" dirty="0" smtClean="0"/>
              <a:t>)</a:t>
            </a:r>
            <a:endParaRPr lang="en-US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58675" r="26501"/>
          <a:stretch/>
        </p:blipFill>
        <p:spPr>
          <a:xfrm>
            <a:off x="3955303" y="3113934"/>
            <a:ext cx="4905776" cy="245352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73967" y="6284630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https://doi.org/10.1038/s41586-020-2608-y</a:t>
            </a:r>
          </a:p>
        </p:txBody>
      </p:sp>
      <p:pic>
        <p:nvPicPr>
          <p:cNvPr id="5" name="Inhaltsplatzhalter 5"/>
          <p:cNvPicPr>
            <a:picLocks noChangeAspect="1"/>
          </p:cNvPicPr>
          <p:nvPr/>
        </p:nvPicPr>
        <p:blipFill rotWithShape="1">
          <a:blip r:embed="rId2" cstate="print"/>
          <a:srcRect l="47896" t="12211" b="45358"/>
          <a:stretch/>
        </p:blipFill>
        <p:spPr bwMode="auto">
          <a:xfrm>
            <a:off x="345228" y="2892633"/>
            <a:ext cx="3477742" cy="25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haltsplatzhalter 5"/>
          <p:cNvPicPr>
            <a:picLocks noChangeAspect="1"/>
          </p:cNvPicPr>
          <p:nvPr/>
        </p:nvPicPr>
        <p:blipFill rotWithShape="1">
          <a:blip r:embed="rId2" cstate="print"/>
          <a:srcRect l="551" t="1231" r="-625" b="80102"/>
          <a:stretch/>
        </p:blipFill>
        <p:spPr bwMode="auto">
          <a:xfrm>
            <a:off x="457200" y="1491572"/>
            <a:ext cx="8307421" cy="13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63251" y="5663557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</a:t>
            </a:r>
            <a:r>
              <a:rPr lang="de-DE" dirty="0" err="1" smtClean="0"/>
              <a:t>ava</a:t>
            </a:r>
            <a:r>
              <a:rPr lang="hr-HR" dirty="0" smtClean="0"/>
              <a:t>ža bronha i pluća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063605" y="5626789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Bris nosa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3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60509"/>
            <a:ext cx="8226809" cy="309069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7305472" cy="927100"/>
          </a:xfrm>
        </p:spPr>
        <p:txBody>
          <a:bodyPr/>
          <a:lstStyle/>
          <a:p>
            <a:r>
              <a:rPr lang="hr-HR" dirty="0"/>
              <a:t>Neutralizacija virusa u gornjim i donjim dišnim putevima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hr-HR" dirty="0" smtClean="0"/>
              <a:t>Biontech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231934" y="4870273"/>
            <a:ext cx="244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L</a:t>
            </a:r>
            <a:r>
              <a:rPr lang="de-DE" dirty="0" err="1" smtClean="0"/>
              <a:t>ava</a:t>
            </a:r>
            <a:r>
              <a:rPr lang="hr-HR" dirty="0" smtClean="0"/>
              <a:t>ža bronha i pluća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5655043" y="4870273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Bris nosa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209910" y="6119329"/>
            <a:ext cx="4770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https://doi.org/10.1038/s41586-021-03275-y</a:t>
            </a:r>
          </a:p>
        </p:txBody>
      </p:sp>
    </p:spTree>
    <p:extLst>
      <p:ext uri="{BB962C8B-B14F-4D97-AF65-F5344CB8AC3E}">
        <p14:creationId xmlns:p14="http://schemas.microsoft.com/office/powerpoint/2010/main" xmlns="" val="29608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researchgate.net/profile/Zhiqiang-Zhu-3/publication/297727579/figure/fig1/AS:613513781342227@1523284492510/Model-of-RTO-inhibition-of-heparin-induced-thrombocytopenia-PF4-molecules-green_W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997" y="3013495"/>
            <a:ext cx="3910103" cy="272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79552" y="3387306"/>
            <a:ext cx="380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/>
              <a:t>mo</a:t>
            </a:r>
            <a:endParaRPr lang="en-US" sz="11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251" y="785094"/>
            <a:ext cx="7613350" cy="1703517"/>
          </a:xfrm>
          <a:prstGeom prst="rect">
            <a:avLst/>
          </a:prstGeom>
        </p:spPr>
      </p:pic>
      <p:pic>
        <p:nvPicPr>
          <p:cNvPr id="1028" name="Picture 4" descr="Heparin-induced thrombocytopenia: a syndrome mediated by FcγRIIa. In... |  Download Scientific Dia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537" y="2488611"/>
            <a:ext cx="3227600" cy="368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112868" cy="927100"/>
          </a:xfrm>
        </p:spPr>
        <p:txBody>
          <a:bodyPr/>
          <a:lstStyle/>
          <a:p>
            <a:r>
              <a:rPr lang="de-DE" dirty="0" err="1" smtClean="0"/>
              <a:t>AstraZeneca</a:t>
            </a:r>
            <a:r>
              <a:rPr lang="hr-HR" dirty="0" smtClean="0"/>
              <a:t> cjepivo</a:t>
            </a:r>
            <a:r>
              <a:rPr lang="de-DE" dirty="0" smtClean="0"/>
              <a:t> </a:t>
            </a:r>
            <a:r>
              <a:rPr lang="hr-HR" dirty="0" smtClean="0"/>
              <a:t>i</a:t>
            </a:r>
            <a:r>
              <a:rPr lang="de-DE" dirty="0" smtClean="0"/>
              <a:t> </a:t>
            </a:r>
            <a:r>
              <a:rPr lang="hr-HR" dirty="0" smtClean="0"/>
              <a:t>trombocitna reakcija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76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112868" cy="927100"/>
          </a:xfrm>
        </p:spPr>
        <p:txBody>
          <a:bodyPr/>
          <a:lstStyle/>
          <a:p>
            <a:r>
              <a:rPr lang="de-DE" dirty="0" err="1" smtClean="0"/>
              <a:t>AstraZeneca</a:t>
            </a:r>
            <a:r>
              <a:rPr lang="hr-HR" dirty="0" smtClean="0"/>
              <a:t> cjepivo</a:t>
            </a:r>
            <a:r>
              <a:rPr lang="de-DE" dirty="0" smtClean="0"/>
              <a:t> </a:t>
            </a:r>
            <a:r>
              <a:rPr lang="hr-HR" dirty="0" smtClean="0"/>
              <a:t>i</a:t>
            </a:r>
            <a:r>
              <a:rPr lang="de-DE" dirty="0" smtClean="0"/>
              <a:t> </a:t>
            </a:r>
            <a:r>
              <a:rPr lang="hr-HR" dirty="0" smtClean="0"/>
              <a:t>trombocitna reakcija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4819" y="1609833"/>
            <a:ext cx="8175311" cy="476810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-255917" y="629400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DOI: 10.21203/rs.3.rs-362354/v2</a:t>
            </a:r>
            <a:endParaRPr lang="en-US" i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395646" y="1985729"/>
            <a:ext cx="3489714" cy="3616688"/>
            <a:chOff x="1428119" y="2840475"/>
            <a:chExt cx="3033038" cy="2785189"/>
          </a:xfrm>
        </p:grpSpPr>
        <p:sp>
          <p:nvSpPr>
            <p:cNvPr id="6" name="Rechteck 5"/>
            <p:cNvSpPr/>
            <p:nvPr/>
          </p:nvSpPr>
          <p:spPr bwMode="auto">
            <a:xfrm>
              <a:off x="3206289" y="2840475"/>
              <a:ext cx="1254868" cy="19163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 rot="2739625">
              <a:off x="2255758" y="4142031"/>
              <a:ext cx="655994" cy="23112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416567" y="1939748"/>
            <a:ext cx="3454982" cy="3813886"/>
            <a:chOff x="4559994" y="2801708"/>
            <a:chExt cx="3002851" cy="2937050"/>
          </a:xfrm>
        </p:grpSpPr>
        <p:sp>
          <p:nvSpPr>
            <p:cNvPr id="9" name="Rechteck 8"/>
            <p:cNvSpPr/>
            <p:nvPr/>
          </p:nvSpPr>
          <p:spPr bwMode="auto">
            <a:xfrm>
              <a:off x="6307977" y="2801708"/>
              <a:ext cx="1254868" cy="19163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hteck 9"/>
            <p:cNvSpPr/>
            <p:nvPr/>
          </p:nvSpPr>
          <p:spPr bwMode="auto">
            <a:xfrm rot="2739625">
              <a:off x="5339319" y="4147704"/>
              <a:ext cx="811729" cy="237037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1183714" y="1939748"/>
            <a:ext cx="2354640" cy="4354512"/>
            <a:chOff x="2414653" y="2840475"/>
            <a:chExt cx="2046504" cy="3353382"/>
          </a:xfrm>
        </p:grpSpPr>
        <p:sp>
          <p:nvSpPr>
            <p:cNvPr id="13" name="Rechteck 12"/>
            <p:cNvSpPr/>
            <p:nvPr/>
          </p:nvSpPr>
          <p:spPr bwMode="auto">
            <a:xfrm>
              <a:off x="3206289" y="2840475"/>
              <a:ext cx="1254868" cy="19163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Rechteck 13"/>
            <p:cNvSpPr/>
            <p:nvPr/>
          </p:nvSpPr>
          <p:spPr bwMode="auto">
            <a:xfrm rot="2684024">
              <a:off x="2414653" y="4140746"/>
              <a:ext cx="974872" cy="20531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5246624" y="1948402"/>
            <a:ext cx="2354640" cy="4354512"/>
            <a:chOff x="2414653" y="2840475"/>
            <a:chExt cx="2046504" cy="3353382"/>
          </a:xfrm>
        </p:grpSpPr>
        <p:sp>
          <p:nvSpPr>
            <p:cNvPr id="16" name="Rechteck 15"/>
            <p:cNvSpPr/>
            <p:nvPr/>
          </p:nvSpPr>
          <p:spPr bwMode="auto">
            <a:xfrm>
              <a:off x="3206289" y="2840475"/>
              <a:ext cx="1254868" cy="191634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 rot="2684024">
              <a:off x="2414653" y="4140746"/>
              <a:ext cx="974872" cy="20531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3" cstate="print"/>
          <a:srcRect r="16181"/>
          <a:stretch/>
        </p:blipFill>
        <p:spPr>
          <a:xfrm>
            <a:off x="3538354" y="2088848"/>
            <a:ext cx="1919133" cy="162213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8507" y="2139938"/>
            <a:ext cx="71818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02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11111E-6 L 0.05278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1.48148E-6 L 0.06285 -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6990272" cy="927100"/>
          </a:xfrm>
        </p:spPr>
        <p:txBody>
          <a:bodyPr/>
          <a:lstStyle/>
          <a:p>
            <a:r>
              <a:rPr lang="en-US" dirty="0"/>
              <a:t>Vaccine-Related Thrombosis following AstraZeneca COVID-19 Vaccination: Guidance Statement from the GTH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5068"/>
            <a:ext cx="7354888" cy="3671887"/>
          </a:xfrm>
        </p:spPr>
        <p:txBody>
          <a:bodyPr/>
          <a:lstStyle/>
          <a:p>
            <a:r>
              <a:rPr lang="hr-HR" dirty="0" smtClean="0"/>
              <a:t>Izvadak iz p</a:t>
            </a:r>
            <a:r>
              <a:rPr lang="de-DE" dirty="0" err="1" smtClean="0"/>
              <a:t>reporuk</a:t>
            </a:r>
            <a:r>
              <a:rPr lang="hr-HR" dirty="0" smtClean="0"/>
              <a:t>a</a:t>
            </a:r>
            <a:r>
              <a:rPr lang="de-DE" dirty="0" smtClean="0"/>
              <a:t> </a:t>
            </a:r>
            <a:r>
              <a:rPr lang="de-DE" dirty="0" err="1" smtClean="0"/>
              <a:t>Njema</a:t>
            </a:r>
            <a:r>
              <a:rPr lang="hr-HR" dirty="0" smtClean="0"/>
              <a:t>č</a:t>
            </a:r>
            <a:r>
              <a:rPr lang="de-DE" dirty="0" err="1" smtClean="0"/>
              <a:t>ke</a:t>
            </a:r>
            <a:r>
              <a:rPr lang="de-DE" dirty="0" smtClean="0"/>
              <a:t> </a:t>
            </a:r>
            <a:r>
              <a:rPr lang="de-DE" dirty="0" err="1" smtClean="0"/>
              <a:t>udruge</a:t>
            </a:r>
            <a:r>
              <a:rPr lang="de-DE" dirty="0" smtClean="0"/>
              <a:t> </a:t>
            </a:r>
            <a:r>
              <a:rPr lang="de-DE" dirty="0" err="1" smtClean="0"/>
              <a:t>za</a:t>
            </a:r>
            <a:r>
              <a:rPr lang="de-DE" dirty="0" smtClean="0"/>
              <a:t> </a:t>
            </a:r>
            <a:r>
              <a:rPr lang="de-DE" dirty="0" err="1" smtClean="0"/>
              <a:t>istra</a:t>
            </a:r>
            <a:r>
              <a:rPr lang="hr-HR" dirty="0" smtClean="0"/>
              <a:t>živane tromboze i hemostaze </a:t>
            </a:r>
            <a:r>
              <a:rPr lang="de-DE" dirty="0" smtClean="0"/>
              <a:t>: </a:t>
            </a:r>
            <a:endParaRPr lang="hr-HR" dirty="0" smtClean="0"/>
          </a:p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/>
              <a:t>a population basis, the positive effects of vaccination with the AstraZeneca COVID-19 vaccine outweigh the negative effects; so, the resumption of vaccinations in Germany with this vaccine is to be welcomed. 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/>
              <a:t>evidence that thromboses at typical locations (i.e., leg vein thrombosis, pulmonary embolism) are more common after vaccination with the AstraZeneca COVID-19 vaccine </a:t>
            </a:r>
            <a:endParaRPr lang="en-US" dirty="0" smtClean="0"/>
          </a:p>
        </p:txBody>
      </p:sp>
      <p:sp>
        <p:nvSpPr>
          <p:cNvPr id="4" name="Rechteck 3"/>
          <p:cNvSpPr/>
          <p:nvPr/>
        </p:nvSpPr>
        <p:spPr>
          <a:xfrm>
            <a:off x="151507" y="6240575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https</a:t>
            </a:r>
            <a:r>
              <a:rPr lang="en-US" i="1" dirty="0"/>
              <a:t>://doi.org/ 10.1055-a/1469-7481.</a:t>
            </a:r>
          </a:p>
        </p:txBody>
      </p:sp>
    </p:spTree>
    <p:extLst>
      <p:ext uri="{BB962C8B-B14F-4D97-AF65-F5344CB8AC3E}">
        <p14:creationId xmlns:p14="http://schemas.microsoft.com/office/powerpoint/2010/main" xmlns="" val="11900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Zaključci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COVID cjepiva izazivaju snažnu i dugotrajnu imunost</a:t>
            </a:r>
          </a:p>
          <a:p>
            <a:r>
              <a:rPr lang="hr-HR" dirty="0" smtClean="0"/>
              <a:t>Druga doza mRNA cjepiva pruža imunost i protiv P1, P2 i B1.351 sojeva, ali slabiju nego li protiv uvriježenih EU sojeva</a:t>
            </a:r>
            <a:endParaRPr lang="de-DE" dirty="0" smtClean="0"/>
          </a:p>
          <a:p>
            <a:r>
              <a:rPr lang="de-DE" dirty="0" err="1" smtClean="0"/>
              <a:t>mRNA</a:t>
            </a:r>
            <a:r>
              <a:rPr lang="de-DE" dirty="0" smtClean="0"/>
              <a:t> </a:t>
            </a:r>
            <a:r>
              <a:rPr lang="de-DE" dirty="0" err="1" smtClean="0"/>
              <a:t>cjepiva</a:t>
            </a:r>
            <a:r>
              <a:rPr lang="de-DE" dirty="0" smtClean="0"/>
              <a:t> </a:t>
            </a:r>
            <a:r>
              <a:rPr lang="de-DE" dirty="0" err="1" smtClean="0"/>
              <a:t>sni</a:t>
            </a:r>
            <a:r>
              <a:rPr lang="hr-HR" dirty="0" smtClean="0"/>
              <a:t>žavaju virusni titar i u gornjim dišnim putevima u eksperimentalnim uvjetima</a:t>
            </a:r>
          </a:p>
          <a:p>
            <a:r>
              <a:rPr lang="hr-HR" dirty="0" smtClean="0"/>
              <a:t>Grušanje krvi po AstraZeneca cjepivu je rijetko, ali vezano za reakciju proteina iz seruma</a:t>
            </a:r>
          </a:p>
          <a:p>
            <a:r>
              <a:rPr lang="hr-HR" dirty="0" smtClean="0"/>
              <a:t>Protutijela koja blokiraju Fc receptor na trombocitima blokiraju ovu reakciju, što upućuje na stvaranje imunih kompleksa</a:t>
            </a:r>
          </a:p>
          <a:p>
            <a:r>
              <a:rPr lang="hr-HR" dirty="0" smtClean="0"/>
              <a:t>Otvoreno je pitanje – što prepoznaju protutijela koja izazivaju grušanje krvi kao komplikaciju cijepljenja?</a:t>
            </a:r>
          </a:p>
          <a:p>
            <a:endParaRPr lang="de-DE" dirty="0" smtClean="0"/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55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>
          <a:xfrm>
            <a:off x="304800" y="261938"/>
            <a:ext cx="6130925" cy="927100"/>
          </a:xfrm>
        </p:spPr>
        <p:txBody>
          <a:bodyPr/>
          <a:lstStyle/>
          <a:p>
            <a:r>
              <a:rPr lang="hr-HR" altLang="de-DE" dirty="0" smtClean="0"/>
              <a:t>Hvala na Pažnji</a:t>
            </a:r>
            <a:endParaRPr lang="de-DE" altLang="de-DE" dirty="0" smtClean="0"/>
          </a:p>
        </p:txBody>
      </p:sp>
      <p:pic>
        <p:nvPicPr>
          <p:cNvPr id="1026" name="Picture 2" descr="Scientist working on coronavirus cure vaccine please hurry up | StareCa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810" y="725488"/>
            <a:ext cx="7000875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414338"/>
            <a:ext cx="3833004" cy="927100"/>
          </a:xfrm>
        </p:spPr>
        <p:txBody>
          <a:bodyPr/>
          <a:lstStyle/>
          <a:p>
            <a:r>
              <a:rPr lang="hr-HR" dirty="0" smtClean="0"/>
              <a:t>Preporuka kliničkog </a:t>
            </a:r>
            <a:br>
              <a:rPr lang="hr-HR" dirty="0" smtClean="0"/>
            </a:br>
            <a:r>
              <a:rPr lang="hr-HR" dirty="0" smtClean="0"/>
              <a:t>protokola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41906" y="128468"/>
            <a:ext cx="4815830" cy="616572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3377657"/>
            <a:ext cx="4241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HIPA, heparin-induced platelet activation; </a:t>
            </a:r>
            <a:endParaRPr lang="en-US" dirty="0" smtClean="0"/>
          </a:p>
          <a:p>
            <a:r>
              <a:rPr lang="en-US" dirty="0" smtClean="0"/>
              <a:t>HIT</a:t>
            </a:r>
            <a:r>
              <a:rPr lang="en-US" dirty="0"/>
              <a:t>, heparin-induced thrombocytopenia; IVIG, intravenous immunoglobulins; PF4, platelet factor 4; </a:t>
            </a:r>
            <a:endParaRPr lang="en-US" dirty="0" smtClean="0"/>
          </a:p>
          <a:p>
            <a:r>
              <a:rPr lang="en-US" dirty="0" smtClean="0"/>
              <a:t>SRA</a:t>
            </a:r>
            <a:r>
              <a:rPr lang="en-US" dirty="0"/>
              <a:t>, serotonin-release assay; </a:t>
            </a:r>
            <a:endParaRPr lang="en-US" dirty="0" smtClean="0"/>
          </a:p>
          <a:p>
            <a:r>
              <a:rPr lang="en-US" dirty="0" smtClean="0"/>
              <a:t>VIPIT</a:t>
            </a:r>
            <a:r>
              <a:rPr lang="en-US" dirty="0"/>
              <a:t>, vaccine-induced </a:t>
            </a:r>
            <a:r>
              <a:rPr lang="en-US" dirty="0" err="1"/>
              <a:t>prothrombotic</a:t>
            </a:r>
            <a:r>
              <a:rPr lang="en-US" dirty="0"/>
              <a:t> immune thrombocytopenia. </a:t>
            </a:r>
          </a:p>
        </p:txBody>
      </p:sp>
      <p:sp>
        <p:nvSpPr>
          <p:cNvPr id="6" name="Rechteck 5"/>
          <p:cNvSpPr/>
          <p:nvPr/>
        </p:nvSpPr>
        <p:spPr>
          <a:xfrm>
            <a:off x="151507" y="6240575"/>
            <a:ext cx="4044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https</a:t>
            </a:r>
            <a:r>
              <a:rPr lang="en-US" i="1" dirty="0"/>
              <a:t>://doi.org/ 10.1055-a/1469-7481.</a:t>
            </a:r>
          </a:p>
        </p:txBody>
      </p:sp>
    </p:spTree>
    <p:extLst>
      <p:ext uri="{BB962C8B-B14F-4D97-AF65-F5344CB8AC3E}">
        <p14:creationId xmlns:p14="http://schemas.microsoft.com/office/powerpoint/2010/main" xmlns="" val="5400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de-DE" dirty="0" smtClean="0"/>
              <a:t>Što može biti antigen?</a:t>
            </a:r>
            <a:endParaRPr lang="de-DE" altLang="de-D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b="1" u="sng" dirty="0" smtClean="0"/>
              <a:t>B-</a:t>
            </a:r>
            <a:r>
              <a:rPr lang="hr-HR" altLang="de-DE" b="1" u="sng" dirty="0" smtClean="0"/>
              <a:t>stanice</a:t>
            </a:r>
            <a:r>
              <a:rPr lang="en-US" altLang="de-DE" b="1" u="sng" dirty="0" smtClean="0"/>
              <a:t>: </a:t>
            </a:r>
            <a:r>
              <a:rPr lang="hr-HR" altLang="de-DE" dirty="0" smtClean="0"/>
              <a:t>svaka </a:t>
            </a:r>
            <a:r>
              <a:rPr lang="en-US" altLang="de-DE" dirty="0" smtClean="0"/>
              <a:t> mole</a:t>
            </a:r>
            <a:r>
              <a:rPr lang="hr-HR" altLang="de-DE" dirty="0"/>
              <a:t>k</a:t>
            </a:r>
            <a:r>
              <a:rPr lang="en-US" altLang="de-DE" dirty="0" err="1" smtClean="0"/>
              <a:t>ula</a:t>
            </a:r>
            <a:r>
              <a:rPr lang="en-US" altLang="de-DE" dirty="0" smtClean="0"/>
              <a:t> </a:t>
            </a:r>
            <a:r>
              <a:rPr lang="hr-HR" altLang="de-DE" dirty="0" smtClean="0"/>
              <a:t>koja nije prisutna u našem tijelu </a:t>
            </a:r>
            <a:r>
              <a:rPr lang="en-US" altLang="de-DE" dirty="0" smtClean="0"/>
              <a:t> </a:t>
            </a:r>
            <a:r>
              <a:rPr lang="hr-HR" altLang="de-DE" dirty="0" smtClean="0"/>
              <a:t>i koju </a:t>
            </a:r>
            <a:r>
              <a:rPr lang="en-US" altLang="de-DE" dirty="0" smtClean="0"/>
              <a:t>B-</a:t>
            </a:r>
            <a:r>
              <a:rPr lang="hr-HR" altLang="de-DE" dirty="0" smtClean="0"/>
              <a:t>stanice mogu susresti tijekom sazrijevanja u koštanoj srži. Na primjer:</a:t>
            </a:r>
          </a:p>
          <a:p>
            <a:pPr lvl="2"/>
            <a:r>
              <a:rPr lang="en-US" altLang="de-DE" dirty="0" smtClean="0"/>
              <a:t>Protein</a:t>
            </a:r>
            <a:r>
              <a:rPr lang="hr-HR" altLang="de-DE" dirty="0" smtClean="0"/>
              <a:t>i</a:t>
            </a:r>
            <a:r>
              <a:rPr lang="en-US" altLang="de-DE" dirty="0" smtClean="0"/>
              <a:t> </a:t>
            </a:r>
            <a:endParaRPr lang="hr-HR" altLang="de-DE" dirty="0" smtClean="0"/>
          </a:p>
          <a:p>
            <a:pPr lvl="2"/>
            <a:r>
              <a:rPr lang="hr-HR" altLang="de-DE" dirty="0" smtClean="0"/>
              <a:t>S</a:t>
            </a:r>
            <a:r>
              <a:rPr lang="en-US" altLang="de-DE" dirty="0" err="1" smtClean="0"/>
              <a:t>aharid</a:t>
            </a:r>
            <a:r>
              <a:rPr lang="hr-HR" altLang="de-DE" dirty="0" smtClean="0"/>
              <a:t>i</a:t>
            </a:r>
            <a:r>
              <a:rPr lang="en-US" altLang="de-DE" dirty="0" smtClean="0"/>
              <a:t> </a:t>
            </a:r>
            <a:endParaRPr lang="hr-HR" altLang="de-DE" dirty="0" smtClean="0"/>
          </a:p>
          <a:p>
            <a:pPr lvl="2"/>
            <a:r>
              <a:rPr lang="en-US" altLang="de-DE" dirty="0" err="1" smtClean="0"/>
              <a:t>Lipopol</a:t>
            </a:r>
            <a:r>
              <a:rPr lang="hr-HR" altLang="de-DE" dirty="0" smtClean="0"/>
              <a:t>i</a:t>
            </a:r>
            <a:r>
              <a:rPr lang="en-US" altLang="de-DE" dirty="0" err="1" smtClean="0"/>
              <a:t>saharid</a:t>
            </a:r>
            <a:r>
              <a:rPr lang="hr-HR" altLang="de-DE" dirty="0" smtClean="0"/>
              <a:t>i, itd...</a:t>
            </a:r>
          </a:p>
          <a:p>
            <a:endParaRPr lang="en-US" altLang="de-DE" dirty="0" smtClean="0"/>
          </a:p>
          <a:p>
            <a:r>
              <a:rPr lang="hr-HR" altLang="de-DE" b="1" u="sng" dirty="0" smtClean="0"/>
              <a:t>T stanice: </a:t>
            </a:r>
            <a:r>
              <a:rPr lang="hr-HR" altLang="de-DE" dirty="0" smtClean="0"/>
              <a:t>Isključivo oligopeptidi </a:t>
            </a:r>
          </a:p>
          <a:p>
            <a:pPr lvl="2"/>
            <a:r>
              <a:rPr lang="hr-HR" altLang="de-DE" dirty="0" smtClean="0"/>
              <a:t>Derivati bjelančevina </a:t>
            </a:r>
          </a:p>
          <a:p>
            <a:pPr lvl="2"/>
            <a:r>
              <a:rPr lang="hr-HR" altLang="de-DE" dirty="0" smtClean="0"/>
              <a:t>Produkti proteolitičkog cijepljenja  </a:t>
            </a:r>
          </a:p>
          <a:p>
            <a:pPr lvl="2"/>
            <a:r>
              <a:rPr lang="hr-HR" altLang="de-DE" dirty="0" smtClean="0"/>
              <a:t>Locirani u stanicama</a:t>
            </a:r>
          </a:p>
          <a:p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de-DE" dirty="0" smtClean="0"/>
              <a:t>Vaccine formulations Pros and cons:</a:t>
            </a:r>
            <a:endParaRPr lang="de-DE" altLang="de-DE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940"/>
            <a:ext cx="7354888" cy="3671887"/>
          </a:xfrm>
        </p:spPr>
        <p:txBody>
          <a:bodyPr/>
          <a:lstStyle/>
          <a:p>
            <a:r>
              <a:rPr lang="hr-HR" altLang="de-DE" dirty="0" smtClean="0"/>
              <a:t>Žive a</a:t>
            </a:r>
            <a:r>
              <a:rPr lang="de-DE" altLang="de-DE" dirty="0" err="1" smtClean="0"/>
              <a:t>tenuirane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virusne</a:t>
            </a:r>
            <a:r>
              <a:rPr lang="de-DE" altLang="de-DE" dirty="0" smtClean="0"/>
              <a:t> </a:t>
            </a:r>
            <a:r>
              <a:rPr lang="hr-HR" altLang="de-DE" dirty="0" smtClean="0"/>
              <a:t>va</a:t>
            </a:r>
            <a:r>
              <a:rPr lang="de-DE" altLang="de-DE" dirty="0" smtClean="0"/>
              <a:t>k</a:t>
            </a:r>
            <a:r>
              <a:rPr lang="hr-HR" altLang="de-DE" dirty="0" smtClean="0"/>
              <a:t>cine: </a:t>
            </a:r>
          </a:p>
          <a:p>
            <a:pPr lvl="2"/>
            <a:r>
              <a:rPr lang="de-DE" altLang="de-DE" dirty="0" err="1" smtClean="0"/>
              <a:t>Poti</a:t>
            </a:r>
            <a:r>
              <a:rPr lang="hr-HR" altLang="de-DE" dirty="0" smtClean="0"/>
              <a:t>ču sve ogranke immunog sustava</a:t>
            </a:r>
          </a:p>
          <a:p>
            <a:pPr lvl="2"/>
            <a:r>
              <a:rPr lang="hr-HR" altLang="de-DE" dirty="0" smtClean="0"/>
              <a:t>Jak imuni odgovor</a:t>
            </a:r>
          </a:p>
          <a:p>
            <a:pPr lvl="2"/>
            <a:r>
              <a:rPr lang="hr-HR" altLang="de-DE" dirty="0" smtClean="0"/>
              <a:t>Najviši rizik od nuspojava</a:t>
            </a:r>
          </a:p>
          <a:p>
            <a:r>
              <a:rPr lang="hr-HR" altLang="de-DE" dirty="0" smtClean="0"/>
              <a:t>mRNA vakcine:</a:t>
            </a:r>
          </a:p>
          <a:p>
            <a:pPr lvl="2"/>
            <a:r>
              <a:rPr lang="hr-HR" altLang="de-DE" dirty="0"/>
              <a:t>Jak imuni odgovor</a:t>
            </a:r>
          </a:p>
          <a:p>
            <a:pPr lvl="2"/>
            <a:r>
              <a:rPr lang="hr-HR" altLang="de-DE" dirty="0" smtClean="0"/>
              <a:t>Oskudno isustvo o dugoročnim nuspojavama</a:t>
            </a:r>
          </a:p>
          <a:p>
            <a:r>
              <a:rPr lang="hr-HR" altLang="de-DE" dirty="0" smtClean="0"/>
              <a:t>Inaktivirani virusi</a:t>
            </a:r>
          </a:p>
          <a:p>
            <a:pPr lvl="2"/>
            <a:r>
              <a:rPr lang="hr-HR" altLang="de-DE" dirty="0" smtClean="0"/>
              <a:t>Sigurnija cjepiva – manji rizik</a:t>
            </a:r>
          </a:p>
          <a:p>
            <a:pPr lvl="2"/>
            <a:r>
              <a:rPr lang="hr-HR" altLang="de-DE" dirty="0" smtClean="0"/>
              <a:t>Lošija imunost – potreba za docijepljenjem</a:t>
            </a:r>
          </a:p>
          <a:p>
            <a:r>
              <a:rPr lang="hr-HR" altLang="de-DE" dirty="0" smtClean="0"/>
              <a:t>Subunit vakcine</a:t>
            </a:r>
          </a:p>
          <a:p>
            <a:pPr lvl="2"/>
            <a:r>
              <a:rPr lang="hr-HR" altLang="de-DE" dirty="0" smtClean="0"/>
              <a:t>Najsigurnija </a:t>
            </a:r>
          </a:p>
          <a:p>
            <a:pPr lvl="2"/>
            <a:r>
              <a:rPr lang="hr-HR" altLang="de-DE" dirty="0" smtClean="0"/>
              <a:t>Najslabija imunost</a:t>
            </a:r>
          </a:p>
          <a:p>
            <a:pPr lvl="2"/>
            <a:r>
              <a:rPr lang="hr-HR" altLang="de-DE" dirty="0" smtClean="0"/>
              <a:t>Potreba za adjuvansima</a:t>
            </a:r>
          </a:p>
          <a:p>
            <a:pPr lvl="2">
              <a:buFontTx/>
              <a:buNone/>
            </a:pPr>
            <a:endParaRPr lang="hr-HR" altLang="de-DE" dirty="0" smtClean="0"/>
          </a:p>
          <a:p>
            <a:pPr lvl="2"/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BONUS FOLIEN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Ergebnisse aus Phase I/II zur Sicherheit von Impfstoffen und Nebenwirkungen.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95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6374921" cy="927100"/>
          </a:xfrm>
        </p:spPr>
        <p:txBody>
          <a:bodyPr/>
          <a:lstStyle/>
          <a:p>
            <a:r>
              <a:rPr lang="hr-HR" dirty="0" smtClean="0"/>
              <a:t>Imuna zaštita protiv novih varijanti po preboljeloj infekciji </a:t>
            </a:r>
            <a:r>
              <a:rPr lang="de-DE" dirty="0" smtClean="0"/>
              <a:t>(Kent </a:t>
            </a:r>
            <a:r>
              <a:rPr lang="hr-HR" dirty="0" smtClean="0"/>
              <a:t>i J. A</a:t>
            </a:r>
            <a:r>
              <a:rPr lang="de-DE" dirty="0" err="1" smtClean="0"/>
              <a:t>frika</a:t>
            </a:r>
            <a:r>
              <a:rPr lang="de-DE" dirty="0" smtClean="0"/>
              <a:t>)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2764" y="1420270"/>
            <a:ext cx="5235362" cy="467081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1858" y="6169914"/>
            <a:ext cx="4867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https://doi.org/10.1038/s41591-021-01318-5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42058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33134"/>
            <a:ext cx="7354888" cy="3152094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68485" y="472704"/>
            <a:ext cx="6432430" cy="927100"/>
          </a:xfrm>
        </p:spPr>
        <p:txBody>
          <a:bodyPr/>
          <a:lstStyle/>
          <a:p>
            <a:r>
              <a:rPr lang="hr-HR" dirty="0" smtClean="0"/>
              <a:t>Imuna </a:t>
            </a:r>
            <a:r>
              <a:rPr lang="hr-HR" dirty="0"/>
              <a:t>zaštita protiv novih varijanti po </a:t>
            </a:r>
            <a:r>
              <a:rPr lang="de-DE" dirty="0" err="1" smtClean="0"/>
              <a:t>Biontech</a:t>
            </a:r>
            <a:r>
              <a:rPr lang="de-DE" dirty="0" smtClean="0"/>
              <a:t> </a:t>
            </a:r>
            <a:r>
              <a:rPr lang="hr-HR" dirty="0" smtClean="0"/>
              <a:t>cjepivu </a:t>
            </a:r>
            <a:r>
              <a:rPr lang="de-DE" dirty="0" smtClean="0"/>
              <a:t>(Kent </a:t>
            </a:r>
            <a:r>
              <a:rPr lang="hr-HR" dirty="0" smtClean="0"/>
              <a:t>i</a:t>
            </a:r>
            <a:r>
              <a:rPr lang="de-DE" dirty="0" smtClean="0"/>
              <a:t> </a:t>
            </a:r>
            <a:r>
              <a:rPr lang="hr-HR" dirty="0" smtClean="0"/>
              <a:t>J. Afrika</a:t>
            </a:r>
            <a:r>
              <a:rPr lang="de-DE" dirty="0" smtClean="0"/>
              <a:t>)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271858" y="6169914"/>
            <a:ext cx="4867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https://doi.org/10.1038/s41591-021-01318-5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24015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75656" y="2028329"/>
            <a:ext cx="63367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6213" indent="-176213">
              <a:lnSpc>
                <a:spcPts val="24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274638" indent="-273050">
              <a:lnSpc>
                <a:spcPts val="24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276225" indent="638175">
              <a:lnSpc>
                <a:spcPts val="24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525463" indent="-247650">
              <a:lnSpc>
                <a:spcPts val="24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527050" indent="1301750">
              <a:lnSpc>
                <a:spcPts val="24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9842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14414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18986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3558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SzTx/>
              <a:tabLst/>
              <a:defRPr/>
            </a:pPr>
            <a:r>
              <a:rPr lang="de-DE" altLang="de-DE" sz="2000" b="1" dirty="0">
                <a:cs typeface="Arial" panose="020B0604020202020204" pitchFamily="34" charset="0"/>
              </a:rPr>
              <a:t>Daten aus klinischen Studien der Impfstoffe, die sich </a:t>
            </a:r>
            <a:r>
              <a:rPr lang="de-DE" altLang="de-DE" sz="2000" b="1" dirty="0" smtClean="0">
                <a:cs typeface="Arial" panose="020B0604020202020204" pitchFamily="34" charset="0"/>
              </a:rPr>
              <a:t>zurzeit immer noch in </a:t>
            </a:r>
            <a:r>
              <a:rPr lang="de-DE" altLang="de-DE" sz="2000" b="1" dirty="0">
                <a:cs typeface="Arial" panose="020B0604020202020204" pitchFamily="34" charset="0"/>
              </a:rPr>
              <a:t>„rolling review“ </a:t>
            </a:r>
            <a:r>
              <a:rPr lang="de-DE" altLang="de-DE" sz="2000" b="1" dirty="0" smtClean="0">
                <a:cs typeface="Arial" panose="020B0604020202020204" pitchFamily="34" charset="0"/>
              </a:rPr>
              <a:t>befinden oder bereits zugelassen sind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SzTx/>
              <a:tabLst/>
              <a:defRPr/>
            </a:pPr>
            <a:endParaRPr lang="de-DE" altLang="de-DE" sz="2000" b="1" dirty="0"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061610" y="132792"/>
            <a:ext cx="6822758" cy="9941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+mj-lt"/>
                <a:ea typeface="+mj-ea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9pPr>
          </a:lstStyle>
          <a:p>
            <a:pPr algn="ctr"/>
            <a:r>
              <a:rPr lang="de-DE" sz="2400" kern="0" dirty="0">
                <a:solidFill>
                  <a:srgbClr val="0070C0"/>
                </a:solidFill>
              </a:rPr>
              <a:t>COVID-19 Impfstoffkandidaten</a:t>
            </a:r>
            <a:endParaRPr lang="de-DE" sz="2000" kern="0" dirty="0">
              <a:solidFill>
                <a:schemeClr val="accent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830" y="4602840"/>
            <a:ext cx="8640960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de-DE" sz="1800" b="1" dirty="0" smtClean="0">
                <a:latin typeface="+mn-lt"/>
              </a:rPr>
              <a:t>Zu beachten: </a:t>
            </a:r>
          </a:p>
          <a:p>
            <a:pPr algn="ctr"/>
            <a:r>
              <a:rPr lang="de-DE" sz="1800" b="1" dirty="0" smtClean="0">
                <a:solidFill>
                  <a:schemeClr val="accent6"/>
                </a:solidFill>
                <a:latin typeface="+mn-lt"/>
              </a:rPr>
              <a:t>Wenn ca. 3%</a:t>
            </a:r>
            <a:r>
              <a:rPr lang="de-DE" sz="1800" b="1" dirty="0" smtClean="0">
                <a:latin typeface="+mn-lt"/>
              </a:rPr>
              <a:t> </a:t>
            </a:r>
            <a:r>
              <a:rPr lang="de-DE" sz="1800" dirty="0">
                <a:latin typeface="+mn-lt"/>
              </a:rPr>
              <a:t>der geimpften Individuen z.B. </a:t>
            </a:r>
            <a:r>
              <a:rPr lang="de-DE" sz="1800" dirty="0" smtClean="0">
                <a:latin typeface="+mn-lt"/>
              </a:rPr>
              <a:t>ein hohes Fieber </a:t>
            </a:r>
            <a:r>
              <a:rPr lang="de-DE" sz="1800" dirty="0">
                <a:latin typeface="+mn-lt"/>
              </a:rPr>
              <a:t>mit Temperaturen von über </a:t>
            </a:r>
            <a:r>
              <a:rPr lang="de-DE" sz="1800" dirty="0" smtClean="0">
                <a:latin typeface="+mn-lt"/>
              </a:rPr>
              <a:t>39°C </a:t>
            </a:r>
            <a:r>
              <a:rPr lang="de-DE" sz="1800" dirty="0">
                <a:latin typeface="+mn-lt"/>
              </a:rPr>
              <a:t>entwickeln, </a:t>
            </a:r>
            <a:r>
              <a:rPr lang="de-DE" sz="1800" dirty="0" smtClean="0">
                <a:latin typeface="+mn-lt"/>
              </a:rPr>
              <a:t>werden z.B. </a:t>
            </a:r>
            <a:r>
              <a:rPr lang="de-DE" sz="1800" dirty="0">
                <a:latin typeface="+mn-lt"/>
              </a:rPr>
              <a:t>bei </a:t>
            </a:r>
            <a:r>
              <a:rPr lang="de-DE" sz="1800" dirty="0" smtClean="0">
                <a:latin typeface="+mn-lt"/>
              </a:rPr>
              <a:t>10 </a:t>
            </a:r>
            <a:r>
              <a:rPr lang="de-DE" sz="1800" dirty="0">
                <a:latin typeface="+mn-lt"/>
              </a:rPr>
              <a:t>Millionen Geimpften </a:t>
            </a:r>
            <a:r>
              <a:rPr lang="de-DE" sz="1800" dirty="0" smtClean="0">
                <a:latin typeface="+mn-lt"/>
              </a:rPr>
              <a:t>                              ca</a:t>
            </a:r>
            <a:r>
              <a:rPr lang="de-DE" sz="1800" dirty="0">
                <a:latin typeface="+mn-lt"/>
              </a:rPr>
              <a:t>. </a:t>
            </a:r>
            <a:r>
              <a:rPr lang="de-DE" sz="1800" b="1" dirty="0" smtClean="0">
                <a:latin typeface="+mn-lt"/>
              </a:rPr>
              <a:t>300.000</a:t>
            </a:r>
            <a:r>
              <a:rPr lang="de-DE" sz="1800" dirty="0" smtClean="0">
                <a:latin typeface="+mn-lt"/>
              </a:rPr>
              <a:t> eine </a:t>
            </a:r>
            <a:r>
              <a:rPr lang="de-DE" sz="1800" dirty="0">
                <a:latin typeface="+mn-lt"/>
              </a:rPr>
              <a:t>solche Nebenwirkung </a:t>
            </a:r>
            <a:r>
              <a:rPr lang="de-DE" sz="1800" dirty="0" smtClean="0">
                <a:latin typeface="+mn-lt"/>
              </a:rPr>
              <a:t>entwickeln</a:t>
            </a:r>
            <a:endParaRPr lang="de-D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7314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bldLvl="2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/>
          <p:nvPr/>
        </p:nvSpPr>
        <p:spPr>
          <a:xfrm>
            <a:off x="1390592" y="147004"/>
            <a:ext cx="6387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b="1" dirty="0" err="1" smtClean="0">
                <a:solidFill>
                  <a:srgbClr val="D23264"/>
                </a:solidFill>
              </a:rPr>
              <a:t>Comirnaty</a:t>
            </a:r>
            <a:r>
              <a:rPr lang="de-DE" b="1" dirty="0" smtClean="0">
                <a:solidFill>
                  <a:srgbClr val="D23264"/>
                </a:solidFill>
              </a:rPr>
              <a:t> </a:t>
            </a:r>
            <a:r>
              <a:rPr lang="de-DE" b="1" dirty="0" smtClean="0">
                <a:solidFill>
                  <a:srgbClr val="0070C0"/>
                </a:solidFill>
              </a:rPr>
              <a:t>-</a:t>
            </a:r>
            <a:r>
              <a:rPr lang="de-DE" b="1" dirty="0" smtClean="0">
                <a:solidFill>
                  <a:srgbClr val="D23264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BioNTech</a:t>
            </a:r>
            <a:r>
              <a:rPr lang="de-DE" b="1" dirty="0" smtClean="0">
                <a:solidFill>
                  <a:srgbClr val="0070C0"/>
                </a:solidFill>
              </a:rPr>
              <a:t>/Pfizer </a:t>
            </a:r>
            <a:endParaRPr lang="en-US" b="1" dirty="0">
              <a:solidFill>
                <a:srgbClr val="0070C0"/>
              </a:solidFill>
            </a:endParaRPr>
          </a:p>
          <a:p>
            <a:pPr algn="ctr" defTabSz="685800">
              <a:defRPr/>
            </a:pPr>
            <a:r>
              <a:rPr lang="de-DE" b="1" dirty="0" smtClean="0"/>
              <a:t> </a:t>
            </a:r>
            <a:r>
              <a:rPr lang="de-DE" sz="2100" dirty="0">
                <a:solidFill>
                  <a:srgbClr val="0070C0"/>
                </a:solidFill>
              </a:rPr>
              <a:t>- </a:t>
            </a:r>
            <a:r>
              <a:rPr lang="de-DE" sz="2100" dirty="0" smtClean="0">
                <a:solidFill>
                  <a:srgbClr val="0070C0"/>
                </a:solidFill>
              </a:rPr>
              <a:t>Lokale Reaktionen (AE) </a:t>
            </a:r>
            <a:r>
              <a:rPr lang="de-DE" sz="2100" dirty="0">
                <a:solidFill>
                  <a:srgbClr val="0070C0"/>
                </a:solidFill>
              </a:rPr>
              <a:t>- 30 µg/Dose in Phase 3</a:t>
            </a:r>
            <a:endParaRPr lang="en-US" sz="2100" dirty="0">
              <a:solidFill>
                <a:srgbClr val="0070C0"/>
              </a:solidFill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"/>
            <a:ext cx="728047" cy="4368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6391" y="-5734"/>
            <a:ext cx="728047" cy="43282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18932" y="6391961"/>
            <a:ext cx="2151551" cy="2616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de-DE" sz="1100" dirty="0"/>
              <a:t>DOI: 10.1056/NEJMoa2034577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944" y="1141584"/>
            <a:ext cx="2928510" cy="48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927" y="1109218"/>
            <a:ext cx="2927681" cy="516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1856" y="5938662"/>
            <a:ext cx="2374215" cy="3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088" y="6237312"/>
            <a:ext cx="3639784" cy="29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Gerade Verbindung 30"/>
          <p:cNvCxnSpPr/>
          <p:nvPr/>
        </p:nvCxnSpPr>
        <p:spPr bwMode="auto">
          <a:xfrm>
            <a:off x="2009452" y="2143489"/>
            <a:ext cx="5587148" cy="1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1990609" y="4530385"/>
            <a:ext cx="5587148" cy="1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feld 33"/>
          <p:cNvSpPr txBox="1"/>
          <p:nvPr/>
        </p:nvSpPr>
        <p:spPr>
          <a:xfrm>
            <a:off x="7863102" y="3102059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 = 18,860</a:t>
            </a:r>
          </a:p>
          <a:p>
            <a:r>
              <a:rPr lang="de-DE" sz="1200" dirty="0" smtClean="0"/>
              <a:t>16 </a:t>
            </a:r>
            <a:r>
              <a:rPr lang="de-DE" sz="1200" dirty="0" err="1" smtClean="0"/>
              <a:t>to</a:t>
            </a:r>
            <a:r>
              <a:rPr lang="de-DE" sz="1200" dirty="0" smtClean="0"/>
              <a:t> 55 57.7%; </a:t>
            </a:r>
            <a:r>
              <a:rPr lang="de-DE" sz="1200" b="1" dirty="0" smtClean="0">
                <a:solidFill>
                  <a:schemeClr val="accent6"/>
                </a:solidFill>
              </a:rPr>
              <a:t>&gt;55 42.3%</a:t>
            </a:r>
          </a:p>
          <a:p>
            <a:r>
              <a:rPr lang="de-DE" sz="1200" dirty="0" err="1" smtClean="0"/>
              <a:t>Obesity</a:t>
            </a:r>
            <a:r>
              <a:rPr lang="de-DE" sz="1200" dirty="0" smtClean="0"/>
              <a:t> 34.8% </a:t>
            </a:r>
            <a:endParaRPr lang="de-DE" sz="12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75651"/>
            <a:ext cx="432312" cy="218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triped Right Arrow 18"/>
          <p:cNvSpPr/>
          <p:nvPr/>
        </p:nvSpPr>
        <p:spPr bwMode="auto">
          <a:xfrm rot="5400000">
            <a:off x="2149186" y="1066287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36" name="Striped Right Arrow 18"/>
          <p:cNvSpPr/>
          <p:nvPr/>
        </p:nvSpPr>
        <p:spPr bwMode="auto">
          <a:xfrm rot="5400000">
            <a:off x="2149186" y="3542806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37" name="Striped Right Arrow 18"/>
          <p:cNvSpPr/>
          <p:nvPr/>
        </p:nvSpPr>
        <p:spPr bwMode="auto">
          <a:xfrm rot="5400000">
            <a:off x="5183129" y="1250586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38" name="Striped Right Arrow 18"/>
          <p:cNvSpPr/>
          <p:nvPr/>
        </p:nvSpPr>
        <p:spPr bwMode="auto">
          <a:xfrm rot="5400000">
            <a:off x="5183129" y="3727105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1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856" y="1196752"/>
            <a:ext cx="735446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/>
          <p:nvPr/>
        </p:nvSpPr>
        <p:spPr>
          <a:xfrm>
            <a:off x="372140" y="147004"/>
            <a:ext cx="8787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b="1" dirty="0" err="1" smtClean="0">
                <a:solidFill>
                  <a:srgbClr val="D23264"/>
                </a:solidFill>
              </a:rPr>
              <a:t>Comirnaty</a:t>
            </a:r>
            <a:r>
              <a:rPr lang="de-DE" b="1" dirty="0" smtClean="0">
                <a:solidFill>
                  <a:srgbClr val="D23264"/>
                </a:solidFill>
              </a:rPr>
              <a:t> - </a:t>
            </a:r>
            <a:r>
              <a:rPr lang="de-DE" b="1" dirty="0" err="1" smtClean="0">
                <a:solidFill>
                  <a:srgbClr val="0070C0"/>
                </a:solidFill>
              </a:rPr>
              <a:t>BioNTech</a:t>
            </a:r>
            <a:r>
              <a:rPr lang="de-DE" b="1" dirty="0" smtClean="0">
                <a:solidFill>
                  <a:srgbClr val="0070C0"/>
                </a:solidFill>
              </a:rPr>
              <a:t>/Pfizer </a:t>
            </a:r>
            <a:endParaRPr lang="en-US" b="1" dirty="0">
              <a:solidFill>
                <a:srgbClr val="0070C0"/>
              </a:solidFill>
            </a:endParaRPr>
          </a:p>
          <a:p>
            <a:pPr algn="ctr" defTabSz="685800">
              <a:defRPr/>
            </a:pPr>
            <a:r>
              <a:rPr lang="de-DE" b="1" dirty="0" smtClean="0"/>
              <a:t> </a:t>
            </a:r>
            <a:r>
              <a:rPr lang="de-DE" sz="2100" dirty="0">
                <a:solidFill>
                  <a:srgbClr val="0070C0"/>
                </a:solidFill>
              </a:rPr>
              <a:t>- </a:t>
            </a:r>
            <a:r>
              <a:rPr lang="de-DE" sz="2100" dirty="0" smtClean="0">
                <a:solidFill>
                  <a:srgbClr val="0070C0"/>
                </a:solidFill>
              </a:rPr>
              <a:t>Systemische Reaktionen (AE) </a:t>
            </a:r>
            <a:r>
              <a:rPr lang="de-DE" sz="2100" dirty="0">
                <a:solidFill>
                  <a:srgbClr val="0070C0"/>
                </a:solidFill>
              </a:rPr>
              <a:t>- 30 </a:t>
            </a:r>
            <a:r>
              <a:rPr lang="de-DE" sz="2100" dirty="0" smtClean="0">
                <a:solidFill>
                  <a:srgbClr val="0070C0"/>
                </a:solidFill>
              </a:rPr>
              <a:t>µg/Dosis </a:t>
            </a:r>
            <a:r>
              <a:rPr lang="de-DE" sz="2100" dirty="0">
                <a:solidFill>
                  <a:srgbClr val="0070C0"/>
                </a:solidFill>
              </a:rPr>
              <a:t>in Phase 3 (1-3 Tage)</a:t>
            </a:r>
            <a:endParaRPr lang="en-US" sz="2100" dirty="0">
              <a:solidFill>
                <a:srgbClr val="0070C0"/>
              </a:solidFill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"/>
            <a:ext cx="728047" cy="4368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6391" y="-5734"/>
            <a:ext cx="728047" cy="43282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6853" y="6385270"/>
            <a:ext cx="2151551" cy="2616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de-DE" sz="1100" dirty="0"/>
              <a:t>DOI: 10.1056/NEJMoa2034577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088" y="6237312"/>
            <a:ext cx="3639784" cy="29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Gerade Verbindung 30"/>
          <p:cNvCxnSpPr/>
          <p:nvPr/>
        </p:nvCxnSpPr>
        <p:spPr bwMode="auto">
          <a:xfrm>
            <a:off x="1073084" y="2162331"/>
            <a:ext cx="6959283" cy="2687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1073084" y="4447745"/>
            <a:ext cx="6959283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feld 33"/>
          <p:cNvSpPr txBox="1"/>
          <p:nvPr/>
        </p:nvSpPr>
        <p:spPr>
          <a:xfrm>
            <a:off x="7863102" y="342900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 = 18,860</a:t>
            </a:r>
          </a:p>
          <a:p>
            <a:r>
              <a:rPr lang="de-DE" sz="1200" dirty="0" smtClean="0"/>
              <a:t>16 </a:t>
            </a:r>
            <a:r>
              <a:rPr lang="de-DE" sz="1200" dirty="0" err="1" smtClean="0"/>
              <a:t>to</a:t>
            </a:r>
            <a:r>
              <a:rPr lang="de-DE" sz="1200" dirty="0" smtClean="0"/>
              <a:t> 55 57.7%; </a:t>
            </a:r>
            <a:r>
              <a:rPr lang="de-DE" sz="1200" b="1" dirty="0" smtClean="0"/>
              <a:t>&gt;55 42.3%</a:t>
            </a:r>
          </a:p>
          <a:p>
            <a:r>
              <a:rPr lang="de-DE" sz="1200" dirty="0" err="1" smtClean="0"/>
              <a:t>Obesity</a:t>
            </a:r>
            <a:r>
              <a:rPr lang="de-DE" sz="1200" dirty="0" smtClean="0"/>
              <a:t> 34.8% </a:t>
            </a:r>
            <a:endParaRPr lang="de-DE" sz="12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24" y="2170068"/>
            <a:ext cx="432312" cy="218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3613" y="5788595"/>
            <a:ext cx="686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triped Right Arrow 18"/>
          <p:cNvSpPr/>
          <p:nvPr/>
        </p:nvSpPr>
        <p:spPr bwMode="auto">
          <a:xfrm rot="5400000">
            <a:off x="1942787" y="1711441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1" name="Striped Right Arrow 18"/>
          <p:cNvSpPr/>
          <p:nvPr/>
        </p:nvSpPr>
        <p:spPr bwMode="auto">
          <a:xfrm rot="5400000">
            <a:off x="1921521" y="3774913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2" name="Striped Right Arrow 18"/>
          <p:cNvSpPr/>
          <p:nvPr/>
        </p:nvSpPr>
        <p:spPr bwMode="auto">
          <a:xfrm rot="5400000">
            <a:off x="2717891" y="1782666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3" name="Striped Right Arrow 18"/>
          <p:cNvSpPr/>
          <p:nvPr/>
        </p:nvSpPr>
        <p:spPr bwMode="auto">
          <a:xfrm rot="5400000">
            <a:off x="2707258" y="3929562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4" name="Striped Right Arrow 18"/>
          <p:cNvSpPr/>
          <p:nvPr/>
        </p:nvSpPr>
        <p:spPr bwMode="auto">
          <a:xfrm rot="5400000">
            <a:off x="3501030" y="2315387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5" name="Striped Right Arrow 18"/>
          <p:cNvSpPr/>
          <p:nvPr/>
        </p:nvSpPr>
        <p:spPr bwMode="auto">
          <a:xfrm rot="5400000">
            <a:off x="3501030" y="4079495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6" name="Striped Right Arrow 18"/>
          <p:cNvSpPr/>
          <p:nvPr/>
        </p:nvSpPr>
        <p:spPr bwMode="auto">
          <a:xfrm rot="5400000">
            <a:off x="5809192" y="2174735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7" name="Striped Right Arrow 18"/>
          <p:cNvSpPr/>
          <p:nvPr/>
        </p:nvSpPr>
        <p:spPr bwMode="auto">
          <a:xfrm rot="5400000">
            <a:off x="5809192" y="4119604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8" name="Striped Right Arrow 18"/>
          <p:cNvSpPr/>
          <p:nvPr/>
        </p:nvSpPr>
        <p:spPr bwMode="auto">
          <a:xfrm rot="5400000">
            <a:off x="6588224" y="2369667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9" name="Striped Right Arrow 18"/>
          <p:cNvSpPr/>
          <p:nvPr/>
        </p:nvSpPr>
        <p:spPr bwMode="auto">
          <a:xfrm rot="5400000">
            <a:off x="6588224" y="4452765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30" name="Striped Right Arrow 18"/>
          <p:cNvSpPr/>
          <p:nvPr/>
        </p:nvSpPr>
        <p:spPr bwMode="auto">
          <a:xfrm rot="5400000">
            <a:off x="7369679" y="2079691"/>
            <a:ext cx="288032" cy="288032"/>
          </a:xfrm>
          <a:prstGeom prst="striped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32" name="Striped Right Arrow 18"/>
          <p:cNvSpPr/>
          <p:nvPr/>
        </p:nvSpPr>
        <p:spPr bwMode="auto">
          <a:xfrm rot="5400000">
            <a:off x="7369679" y="4045826"/>
            <a:ext cx="288032" cy="288032"/>
          </a:xfrm>
          <a:prstGeom prst="striped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35" name="Striped Right Arrow 18"/>
          <p:cNvSpPr/>
          <p:nvPr/>
        </p:nvSpPr>
        <p:spPr bwMode="auto">
          <a:xfrm rot="5400000">
            <a:off x="1166765" y="4540769"/>
            <a:ext cx="288032" cy="288032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5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508" y="946536"/>
            <a:ext cx="7917847" cy="534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4"/>
          <p:cNvSpPr txBox="1"/>
          <p:nvPr/>
        </p:nvSpPr>
        <p:spPr>
          <a:xfrm>
            <a:off x="954296" y="147004"/>
            <a:ext cx="7442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b="1" dirty="0" err="1" smtClean="0">
                <a:solidFill>
                  <a:srgbClr val="D23264"/>
                </a:solidFill>
              </a:rPr>
              <a:t>Comirnaty</a:t>
            </a:r>
            <a:r>
              <a:rPr lang="de-DE" b="1" dirty="0" smtClean="0">
                <a:solidFill>
                  <a:srgbClr val="D23264"/>
                </a:solidFill>
              </a:rPr>
              <a:t> - </a:t>
            </a:r>
            <a:r>
              <a:rPr lang="de-DE" b="1" dirty="0" err="1" smtClean="0">
                <a:solidFill>
                  <a:srgbClr val="0070C0"/>
                </a:solidFill>
              </a:rPr>
              <a:t>BioNTech</a:t>
            </a:r>
            <a:r>
              <a:rPr lang="de-DE" b="1" dirty="0" smtClean="0">
                <a:solidFill>
                  <a:srgbClr val="0070C0"/>
                </a:solidFill>
              </a:rPr>
              <a:t>/Pfizer </a:t>
            </a:r>
            <a:endParaRPr lang="en-US" b="1" dirty="0">
              <a:solidFill>
                <a:srgbClr val="0070C0"/>
              </a:solidFill>
            </a:endParaRPr>
          </a:p>
          <a:p>
            <a:pPr algn="ctr" defTabSz="685800">
              <a:defRPr/>
            </a:pPr>
            <a:r>
              <a:rPr lang="de-DE" b="1" dirty="0" smtClean="0"/>
              <a:t> </a:t>
            </a:r>
            <a:r>
              <a:rPr lang="de-DE" sz="2100" dirty="0">
                <a:solidFill>
                  <a:srgbClr val="0070C0"/>
                </a:solidFill>
              </a:rPr>
              <a:t>- </a:t>
            </a:r>
            <a:r>
              <a:rPr lang="de-DE" sz="2100" dirty="0" smtClean="0">
                <a:solidFill>
                  <a:srgbClr val="0070C0"/>
                </a:solidFill>
              </a:rPr>
              <a:t>Systemische Reaktionen (AE) </a:t>
            </a:r>
            <a:r>
              <a:rPr lang="de-DE" sz="2100" dirty="0">
                <a:solidFill>
                  <a:srgbClr val="0070C0"/>
                </a:solidFill>
              </a:rPr>
              <a:t>- 30 µg/Dose in Phase 3</a:t>
            </a:r>
            <a:endParaRPr lang="en-US" sz="2100" dirty="0">
              <a:solidFill>
                <a:srgbClr val="0070C0"/>
              </a:solidFill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"/>
            <a:ext cx="728047" cy="4368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6391" y="-5734"/>
            <a:ext cx="728047" cy="43282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89824" y="6385270"/>
            <a:ext cx="2151551" cy="2616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de-DE" sz="1100" dirty="0"/>
              <a:t>DOI: 10.1056/NEJMoa2034577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8088" y="6237312"/>
            <a:ext cx="3639784" cy="29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Gerade Verbindung 30"/>
          <p:cNvCxnSpPr/>
          <p:nvPr/>
        </p:nvCxnSpPr>
        <p:spPr bwMode="auto">
          <a:xfrm>
            <a:off x="1073084" y="1970937"/>
            <a:ext cx="7438090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1073084" y="4447745"/>
            <a:ext cx="7323307" cy="0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feld 33"/>
          <p:cNvSpPr txBox="1"/>
          <p:nvPr/>
        </p:nvSpPr>
        <p:spPr>
          <a:xfrm>
            <a:off x="7863102" y="331446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 = 18,860</a:t>
            </a:r>
          </a:p>
          <a:p>
            <a:r>
              <a:rPr lang="de-DE" sz="1200" dirty="0" smtClean="0"/>
              <a:t>16 </a:t>
            </a:r>
            <a:r>
              <a:rPr lang="de-DE" sz="1200" dirty="0" err="1" smtClean="0"/>
              <a:t>to</a:t>
            </a:r>
            <a:r>
              <a:rPr lang="de-DE" sz="1200" dirty="0" smtClean="0"/>
              <a:t> 55 57.7%; </a:t>
            </a:r>
            <a:r>
              <a:rPr lang="de-DE" sz="1200" b="1" dirty="0" smtClean="0"/>
              <a:t>&gt;55 42.3%</a:t>
            </a:r>
          </a:p>
          <a:p>
            <a:r>
              <a:rPr lang="de-DE" sz="1200" dirty="0" err="1" smtClean="0"/>
              <a:t>Obesity</a:t>
            </a:r>
            <a:r>
              <a:rPr lang="de-DE" sz="1200" dirty="0" smtClean="0"/>
              <a:t> 34.8% </a:t>
            </a:r>
            <a:endParaRPr lang="de-DE" sz="12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824" y="2170068"/>
            <a:ext cx="432312" cy="218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triped Right Arrow 18"/>
          <p:cNvSpPr/>
          <p:nvPr/>
        </p:nvSpPr>
        <p:spPr bwMode="auto">
          <a:xfrm rot="5400000">
            <a:off x="2017218" y="1764606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1" name="Striped Right Arrow 18"/>
          <p:cNvSpPr/>
          <p:nvPr/>
        </p:nvSpPr>
        <p:spPr bwMode="auto">
          <a:xfrm rot="5400000">
            <a:off x="2017218" y="3934408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2" name="Striped Right Arrow 18"/>
          <p:cNvSpPr/>
          <p:nvPr/>
        </p:nvSpPr>
        <p:spPr bwMode="auto">
          <a:xfrm rot="5400000">
            <a:off x="2866753" y="1952794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3" name="Striped Right Arrow 18"/>
          <p:cNvSpPr/>
          <p:nvPr/>
        </p:nvSpPr>
        <p:spPr bwMode="auto">
          <a:xfrm rot="5400000">
            <a:off x="2856120" y="4099690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4" name="Striped Right Arrow 18"/>
          <p:cNvSpPr/>
          <p:nvPr/>
        </p:nvSpPr>
        <p:spPr bwMode="auto">
          <a:xfrm rot="5400000">
            <a:off x="3713690" y="2411084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5" name="Striped Right Arrow 18"/>
          <p:cNvSpPr/>
          <p:nvPr/>
        </p:nvSpPr>
        <p:spPr bwMode="auto">
          <a:xfrm rot="5400000">
            <a:off x="3703057" y="4451650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6" name="Striped Right Arrow 18"/>
          <p:cNvSpPr/>
          <p:nvPr/>
        </p:nvSpPr>
        <p:spPr bwMode="auto">
          <a:xfrm rot="5400000">
            <a:off x="6234512" y="2185368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7" name="Striped Right Arrow 18"/>
          <p:cNvSpPr/>
          <p:nvPr/>
        </p:nvSpPr>
        <p:spPr bwMode="auto">
          <a:xfrm rot="5400000">
            <a:off x="6234512" y="4310998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8" name="Striped Right Arrow 18"/>
          <p:cNvSpPr/>
          <p:nvPr/>
        </p:nvSpPr>
        <p:spPr bwMode="auto">
          <a:xfrm rot="5400000">
            <a:off x="7066709" y="2359034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9" name="Striped Right Arrow 18"/>
          <p:cNvSpPr/>
          <p:nvPr/>
        </p:nvSpPr>
        <p:spPr bwMode="auto">
          <a:xfrm rot="5400000">
            <a:off x="7066709" y="4537829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30" name="Striped Right Arrow 18"/>
          <p:cNvSpPr/>
          <p:nvPr/>
        </p:nvSpPr>
        <p:spPr bwMode="auto">
          <a:xfrm rot="5400000">
            <a:off x="7911962" y="2058425"/>
            <a:ext cx="288032" cy="288032"/>
          </a:xfrm>
          <a:prstGeom prst="striped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32" name="Striped Right Arrow 18"/>
          <p:cNvSpPr/>
          <p:nvPr/>
        </p:nvSpPr>
        <p:spPr bwMode="auto">
          <a:xfrm rot="5400000">
            <a:off x="7911962" y="4152156"/>
            <a:ext cx="288032" cy="288032"/>
          </a:xfrm>
          <a:prstGeom prst="striped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98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/>
          <p:nvPr/>
        </p:nvSpPr>
        <p:spPr>
          <a:xfrm>
            <a:off x="978186" y="147004"/>
            <a:ext cx="7676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de-DE" b="1" dirty="0" err="1" smtClean="0">
                <a:solidFill>
                  <a:srgbClr val="D23264"/>
                </a:solidFill>
              </a:rPr>
              <a:t>Comirnaty</a:t>
            </a:r>
            <a:r>
              <a:rPr lang="de-DE" b="1" dirty="0" smtClean="0">
                <a:solidFill>
                  <a:srgbClr val="D23264"/>
                </a:solidFill>
              </a:rPr>
              <a:t> - </a:t>
            </a:r>
            <a:r>
              <a:rPr lang="de-DE" b="1" dirty="0" err="1" smtClean="0">
                <a:solidFill>
                  <a:srgbClr val="0070C0"/>
                </a:solidFill>
              </a:rPr>
              <a:t>BioNTech</a:t>
            </a:r>
            <a:r>
              <a:rPr lang="de-DE" b="1" dirty="0" smtClean="0">
                <a:solidFill>
                  <a:srgbClr val="0070C0"/>
                </a:solidFill>
              </a:rPr>
              <a:t>/Pfizer </a:t>
            </a:r>
            <a:endParaRPr lang="en-US" b="1" dirty="0">
              <a:solidFill>
                <a:srgbClr val="0070C0"/>
              </a:solidFill>
            </a:endParaRPr>
          </a:p>
          <a:p>
            <a:pPr algn="ctr" defTabSz="685800">
              <a:defRPr/>
            </a:pPr>
            <a:r>
              <a:rPr lang="de-DE" b="1" dirty="0" smtClean="0"/>
              <a:t> </a:t>
            </a:r>
            <a:r>
              <a:rPr lang="de-DE" sz="2100" dirty="0">
                <a:solidFill>
                  <a:srgbClr val="0070C0"/>
                </a:solidFill>
              </a:rPr>
              <a:t>- Wirksamkeit - 30 µg (2 Dose, 21 Tagen Abstand) in Phase 3</a:t>
            </a:r>
            <a:endParaRPr lang="en-US" sz="2100" dirty="0">
              <a:solidFill>
                <a:srgbClr val="0070C0"/>
              </a:solidFill>
            </a:endParaRPr>
          </a:p>
        </p:txBody>
      </p:sp>
      <p:pic>
        <p:nvPicPr>
          <p:cNvPr id="18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1"/>
            <a:ext cx="728047" cy="4368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6391" y="-5734"/>
            <a:ext cx="728047" cy="432825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93173" y="6391961"/>
            <a:ext cx="2151551" cy="2616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de-DE" sz="1100" dirty="0"/>
              <a:t>DOI: 10.1056/NEJMoa2034577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331640" y="5374957"/>
            <a:ext cx="222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N = 18,860</a:t>
            </a:r>
          </a:p>
          <a:p>
            <a:r>
              <a:rPr lang="de-DE" sz="1200" dirty="0" smtClean="0"/>
              <a:t>16 </a:t>
            </a:r>
            <a:r>
              <a:rPr lang="de-DE" sz="1200" dirty="0" err="1" smtClean="0"/>
              <a:t>to</a:t>
            </a:r>
            <a:r>
              <a:rPr lang="de-DE" sz="1200" dirty="0" smtClean="0"/>
              <a:t> 55 57.7%; </a:t>
            </a:r>
            <a:r>
              <a:rPr lang="de-DE" sz="1200" b="1" dirty="0" smtClean="0"/>
              <a:t>&gt;55 42.3%</a:t>
            </a:r>
          </a:p>
          <a:p>
            <a:r>
              <a:rPr lang="de-DE" sz="1200" dirty="0" err="1" smtClean="0"/>
              <a:t>Obesity</a:t>
            </a:r>
            <a:r>
              <a:rPr lang="de-DE" sz="1200" dirty="0" smtClean="0"/>
              <a:t> 34.8% </a:t>
            </a:r>
            <a:endParaRPr lang="de-DE" sz="1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774" y="2371037"/>
            <a:ext cx="8194453" cy="257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57811" y="1312521"/>
            <a:ext cx="8559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smtClean="0">
                <a:solidFill>
                  <a:srgbClr val="005AA0"/>
                </a:solidFill>
              </a:rPr>
              <a:t>Wirksamkeit </a:t>
            </a:r>
            <a:r>
              <a:rPr lang="de-DE" sz="1800" b="1" dirty="0">
                <a:solidFill>
                  <a:srgbClr val="005AA0"/>
                </a:solidFill>
              </a:rPr>
              <a:t>des Impfstoffs bei Teilnehmern ohne Anzeichen einer Infektion </a:t>
            </a:r>
            <a:r>
              <a:rPr lang="de-DE" sz="1800" dirty="0" smtClean="0">
                <a:solidFill>
                  <a:srgbClr val="005AA0"/>
                </a:solidFill>
              </a:rPr>
              <a:t>(7 </a:t>
            </a:r>
            <a:r>
              <a:rPr lang="de-DE" sz="1800" dirty="0">
                <a:solidFill>
                  <a:srgbClr val="005AA0"/>
                </a:solidFill>
              </a:rPr>
              <a:t>Tage vor Dosis </a:t>
            </a:r>
            <a:r>
              <a:rPr lang="de-DE" sz="1800" dirty="0" smtClean="0">
                <a:solidFill>
                  <a:srgbClr val="005AA0"/>
                </a:solidFill>
              </a:rPr>
              <a:t>2)</a:t>
            </a:r>
            <a:endParaRPr lang="de-DE" sz="1800" dirty="0">
              <a:solidFill>
                <a:srgbClr val="005AA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67103" y="5388423"/>
            <a:ext cx="3328155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600" dirty="0" smtClean="0"/>
              <a:t>~ 50% nach 1 Dosis / vor 2 Dosis</a:t>
            </a:r>
            <a:endParaRPr lang="de-DE" sz="1600" dirty="0"/>
          </a:p>
        </p:txBody>
      </p:sp>
      <p:sp>
        <p:nvSpPr>
          <p:cNvPr id="20" name="Striped Right Arrow 18"/>
          <p:cNvSpPr/>
          <p:nvPr/>
        </p:nvSpPr>
        <p:spPr bwMode="auto">
          <a:xfrm>
            <a:off x="7092280" y="3407734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1" name="Striped Right Arrow 18"/>
          <p:cNvSpPr/>
          <p:nvPr/>
        </p:nvSpPr>
        <p:spPr bwMode="auto">
          <a:xfrm>
            <a:off x="7092280" y="3921656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2" name="Striped Right Arrow 18"/>
          <p:cNvSpPr/>
          <p:nvPr/>
        </p:nvSpPr>
        <p:spPr bwMode="auto">
          <a:xfrm>
            <a:off x="7092280" y="4219380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7712" y="220578"/>
            <a:ext cx="6115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D23264"/>
                </a:solidFill>
              </a:rPr>
              <a:t>mRNA-1273</a:t>
            </a:r>
            <a:r>
              <a:rPr lang="de-DE" sz="2000" b="1" dirty="0" smtClean="0">
                <a:solidFill>
                  <a:srgbClr val="0070C0"/>
                </a:solidFill>
              </a:rPr>
              <a:t> - </a:t>
            </a:r>
            <a:r>
              <a:rPr lang="de-DE" sz="2000" b="1" dirty="0" err="1" smtClean="0">
                <a:solidFill>
                  <a:srgbClr val="0070C0"/>
                </a:solidFill>
              </a:rPr>
              <a:t>Moderna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>
                <a:solidFill>
                  <a:srgbClr val="0070C0"/>
                </a:solidFill>
              </a:rPr>
              <a:t>– Phase </a:t>
            </a:r>
            <a:r>
              <a:rPr lang="de-DE" sz="2000" b="1" dirty="0" smtClean="0">
                <a:solidFill>
                  <a:srgbClr val="0070C0"/>
                </a:solidFill>
              </a:rPr>
              <a:t>3 </a:t>
            </a:r>
            <a:r>
              <a:rPr lang="de-DE" sz="2000" b="1" dirty="0">
                <a:solidFill>
                  <a:srgbClr val="0070C0"/>
                </a:solidFill>
              </a:rPr>
              <a:t>Studie – </a:t>
            </a:r>
            <a:r>
              <a:rPr lang="de-DE" sz="2000" b="1" u="sng" dirty="0">
                <a:solidFill>
                  <a:srgbClr val="0070C0"/>
                </a:solidFill>
              </a:rPr>
              <a:t>100 </a:t>
            </a:r>
            <a:r>
              <a:rPr lang="de-DE" sz="2000" b="1" u="sng" dirty="0" smtClean="0">
                <a:solidFill>
                  <a:srgbClr val="0070C0"/>
                </a:solidFill>
              </a:rPr>
              <a:t>µg</a:t>
            </a:r>
            <a:endParaRPr lang="de-DE" sz="2000" b="1" dirty="0" smtClean="0">
              <a:solidFill>
                <a:srgbClr val="0070C0"/>
              </a:solidFill>
            </a:endParaRPr>
          </a:p>
          <a:p>
            <a:pPr algn="ctr"/>
            <a:r>
              <a:rPr lang="de-DE" sz="2000" dirty="0" smtClean="0">
                <a:solidFill>
                  <a:srgbClr val="0070C0"/>
                </a:solidFill>
              </a:rPr>
              <a:t>- Bisher bekannte lokale Impfstoffwirkungen (AE) -  </a:t>
            </a:r>
            <a:endParaRPr lang="en-US" sz="2000" dirty="0">
              <a:solidFill>
                <a:srgbClr val="D2326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0752" y="810"/>
            <a:ext cx="853247" cy="507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5233"/>
            <a:ext cx="7632848" cy="39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triped Right Arrow 18"/>
          <p:cNvSpPr/>
          <p:nvPr/>
        </p:nvSpPr>
        <p:spPr bwMode="auto">
          <a:xfrm>
            <a:off x="1529807" y="5110454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77222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21"/>
          <p:cNvSpPr/>
          <p:nvPr/>
        </p:nvSpPr>
        <p:spPr>
          <a:xfrm>
            <a:off x="221937" y="6244736"/>
            <a:ext cx="2151551" cy="2616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de-DE" sz="1100" dirty="0"/>
              <a:t>DOI: 10.1056/NEJMoa2035389</a:t>
            </a: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1985006" y="2990323"/>
            <a:ext cx="6305746" cy="1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2302918" y="935773"/>
            <a:ext cx="6264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N = 15,181</a:t>
            </a:r>
          </a:p>
          <a:p>
            <a:r>
              <a:rPr lang="de-DE" sz="1400" dirty="0" smtClean="0"/>
              <a:t>18 </a:t>
            </a:r>
            <a:r>
              <a:rPr lang="de-DE" sz="1400" dirty="0" err="1" smtClean="0"/>
              <a:t>to</a:t>
            </a:r>
            <a:r>
              <a:rPr lang="de-DE" sz="1400" dirty="0" smtClean="0"/>
              <a:t> &lt;65 non </a:t>
            </a:r>
            <a:r>
              <a:rPr lang="de-DE" sz="1400" dirty="0" err="1" smtClean="0"/>
              <a:t>risk</a:t>
            </a:r>
            <a:r>
              <a:rPr lang="de-DE" sz="1400" dirty="0" smtClean="0"/>
              <a:t> 58%; </a:t>
            </a:r>
            <a:r>
              <a:rPr lang="de-DE" sz="1400" b="1" dirty="0" smtClean="0"/>
              <a:t>18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&lt;65 </a:t>
            </a:r>
            <a:r>
              <a:rPr lang="de-DE" sz="1400" b="1" dirty="0" err="1" smtClean="0"/>
              <a:t>risk</a:t>
            </a:r>
            <a:r>
              <a:rPr lang="de-DE" sz="1400" b="1" dirty="0" smtClean="0"/>
              <a:t> 16.7%</a:t>
            </a:r>
            <a:r>
              <a:rPr lang="de-DE" sz="1400" dirty="0" smtClean="0"/>
              <a:t>;  </a:t>
            </a:r>
            <a:r>
              <a:rPr lang="de-DE" sz="1400" b="1" dirty="0" smtClean="0">
                <a:solidFill>
                  <a:schemeClr val="accent6"/>
                </a:solidFill>
              </a:rPr>
              <a:t>≥65 24.8%</a:t>
            </a:r>
          </a:p>
          <a:p>
            <a:r>
              <a:rPr lang="de-DE" sz="1400" u="sng" dirty="0" smtClean="0"/>
              <a:t>COPD 4.7%, CVD 5%, </a:t>
            </a:r>
            <a:r>
              <a:rPr lang="de-DE" sz="1400" u="sng" dirty="0" err="1" smtClean="0"/>
              <a:t>obesity</a:t>
            </a:r>
            <a:r>
              <a:rPr lang="de-DE" sz="1400" u="sng" dirty="0" smtClean="0"/>
              <a:t> 6.8%, </a:t>
            </a:r>
            <a:r>
              <a:rPr lang="de-DE" sz="1400" u="sng" dirty="0" err="1" smtClean="0"/>
              <a:t>diabetes</a:t>
            </a:r>
            <a:r>
              <a:rPr lang="de-DE" sz="1400" u="sng" dirty="0" smtClean="0"/>
              <a:t> 9.5%</a:t>
            </a:r>
            <a:r>
              <a:rPr lang="de-DE" sz="1400" dirty="0" smtClean="0"/>
              <a:t>, CLD 0.7%, HIV 0.6% </a:t>
            </a:r>
            <a:endParaRPr lang="de-DE" sz="1400" dirty="0"/>
          </a:p>
        </p:txBody>
      </p:sp>
      <p:sp>
        <p:nvSpPr>
          <p:cNvPr id="25" name="Striped Right Arrow 18"/>
          <p:cNvSpPr/>
          <p:nvPr/>
        </p:nvSpPr>
        <p:spPr bwMode="auto">
          <a:xfrm rot="10800000">
            <a:off x="2915816" y="2237210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6" name="Striped Right Arrow 18"/>
          <p:cNvSpPr/>
          <p:nvPr/>
        </p:nvSpPr>
        <p:spPr bwMode="auto">
          <a:xfrm rot="10800000">
            <a:off x="4283968" y="2237210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8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de-DE" dirty="0" smtClean="0"/>
              <a:t>Ag prepoznavanje B-limfocitima</a:t>
            </a:r>
            <a:endParaRPr lang="de-DE" altLang="de-DE" dirty="0" smtClean="0"/>
          </a:p>
        </p:txBody>
      </p:sp>
      <p:sp>
        <p:nvSpPr>
          <p:cNvPr id="4" name="Arc 3"/>
          <p:cNvSpPr/>
          <p:nvPr/>
        </p:nvSpPr>
        <p:spPr bwMode="auto">
          <a:xfrm>
            <a:off x="-2074863" y="4257675"/>
            <a:ext cx="13525501" cy="11041063"/>
          </a:xfrm>
          <a:prstGeom prst="arc">
            <a:avLst>
              <a:gd name="adj1" fmla="val 13514614"/>
              <a:gd name="adj2" fmla="val 18820437"/>
            </a:avLst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3725863" y="2947988"/>
            <a:ext cx="1298575" cy="1477962"/>
            <a:chOff x="3725863" y="2947988"/>
            <a:chExt cx="1298575" cy="1477962"/>
          </a:xfrm>
        </p:grpSpPr>
        <p:cxnSp>
          <p:nvCxnSpPr>
            <p:cNvPr id="12292" name="Straight Connector 5"/>
            <p:cNvCxnSpPr>
              <a:cxnSpLocks noChangeShapeType="1"/>
            </p:cNvCxnSpPr>
            <p:nvPr/>
          </p:nvCxnSpPr>
          <p:spPr bwMode="auto">
            <a:xfrm flipV="1">
              <a:off x="4367213" y="3425825"/>
              <a:ext cx="0" cy="995363"/>
            </a:xfrm>
            <a:prstGeom prst="line">
              <a:avLst/>
            </a:prstGeom>
            <a:noFill/>
            <a:ln w="57150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2293" name="Group 14"/>
            <p:cNvGrpSpPr>
              <a:grpSpLocks/>
            </p:cNvGrpSpPr>
            <p:nvPr/>
          </p:nvGrpSpPr>
          <p:grpSpPr bwMode="auto">
            <a:xfrm>
              <a:off x="4462463" y="2947988"/>
              <a:ext cx="561975" cy="1476375"/>
              <a:chOff x="4462818" y="2947916"/>
              <a:chExt cx="561832" cy="1476231"/>
            </a:xfrm>
          </p:grpSpPr>
          <p:cxnSp>
            <p:nvCxnSpPr>
              <p:cNvPr id="12324" name="Straight Connector 8"/>
              <p:cNvCxnSpPr>
                <a:cxnSpLocks noChangeShapeType="1"/>
              </p:cNvCxnSpPr>
              <p:nvPr/>
            </p:nvCxnSpPr>
            <p:spPr bwMode="auto">
              <a:xfrm flipV="1">
                <a:off x="4465092" y="3427863"/>
                <a:ext cx="0" cy="996284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325" name="Straight Connector 9"/>
              <p:cNvCxnSpPr>
                <a:cxnSpLocks noChangeShapeType="1"/>
              </p:cNvCxnSpPr>
              <p:nvPr/>
            </p:nvCxnSpPr>
            <p:spPr bwMode="auto">
              <a:xfrm flipH="1">
                <a:off x="4462818" y="2947916"/>
                <a:ext cx="504967" cy="491319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326" name="Straight Connector 12"/>
              <p:cNvCxnSpPr>
                <a:cxnSpLocks noChangeShapeType="1"/>
              </p:cNvCxnSpPr>
              <p:nvPr/>
            </p:nvCxnSpPr>
            <p:spPr bwMode="auto">
              <a:xfrm flipH="1">
                <a:off x="4599294" y="3004780"/>
                <a:ext cx="425356" cy="420806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12294" name="Group 15"/>
            <p:cNvGrpSpPr>
              <a:grpSpLocks/>
            </p:cNvGrpSpPr>
            <p:nvPr/>
          </p:nvGrpSpPr>
          <p:grpSpPr bwMode="auto">
            <a:xfrm flipH="1">
              <a:off x="3725863" y="2949575"/>
              <a:ext cx="642937" cy="1476375"/>
              <a:chOff x="4462818" y="2947916"/>
              <a:chExt cx="561832" cy="1476231"/>
            </a:xfrm>
          </p:grpSpPr>
          <p:cxnSp>
            <p:nvCxnSpPr>
              <p:cNvPr id="12321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4465092" y="3427863"/>
                <a:ext cx="0" cy="996284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322" name="Straight Connector 17"/>
              <p:cNvCxnSpPr>
                <a:cxnSpLocks noChangeShapeType="1"/>
              </p:cNvCxnSpPr>
              <p:nvPr/>
            </p:nvCxnSpPr>
            <p:spPr bwMode="auto">
              <a:xfrm flipH="1">
                <a:off x="4462818" y="2947916"/>
                <a:ext cx="504967" cy="491319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323" name="Straight Connector 18"/>
              <p:cNvCxnSpPr>
                <a:cxnSpLocks noChangeShapeType="1"/>
              </p:cNvCxnSpPr>
              <p:nvPr/>
            </p:nvCxnSpPr>
            <p:spPr bwMode="auto">
              <a:xfrm flipH="1">
                <a:off x="4599294" y="3004780"/>
                <a:ext cx="425356" cy="420806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12295" name="TextBox 19"/>
          <p:cNvSpPr txBox="1">
            <a:spLocks noChangeArrowheads="1"/>
          </p:cNvSpPr>
          <p:nvPr/>
        </p:nvSpPr>
        <p:spPr bwMode="auto">
          <a:xfrm>
            <a:off x="3419475" y="3621088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b="1"/>
              <a:t>BCR</a:t>
            </a:r>
            <a:endParaRPr lang="de-DE" altLang="de-DE" sz="1800" b="1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094897" y="2135188"/>
            <a:ext cx="4130298" cy="854075"/>
            <a:chOff x="3499841" y="2122092"/>
            <a:chExt cx="4130554" cy="853122"/>
          </a:xfrm>
        </p:grpSpPr>
        <p:sp>
          <p:nvSpPr>
            <p:cNvPr id="12319" name="Diamond 20"/>
            <p:cNvSpPr>
              <a:spLocks noChangeArrowheads="1"/>
            </p:cNvSpPr>
            <p:nvPr/>
          </p:nvSpPr>
          <p:spPr bwMode="auto">
            <a:xfrm>
              <a:off x="4967785" y="2811441"/>
              <a:ext cx="204716" cy="163773"/>
            </a:xfrm>
            <a:prstGeom prst="diamond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2320" name="TextBox 21"/>
            <p:cNvSpPr txBox="1">
              <a:spLocks noChangeArrowheads="1"/>
            </p:cNvSpPr>
            <p:nvPr/>
          </p:nvSpPr>
          <p:spPr bwMode="auto">
            <a:xfrm>
              <a:off x="3499841" y="2122092"/>
              <a:ext cx="4130554" cy="645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 b="1" dirty="0" smtClean="0"/>
                <a:t>SOLUBILNI </a:t>
              </a:r>
              <a:r>
                <a:rPr lang="hr-HR" altLang="de-DE" sz="1800" b="1" dirty="0"/>
                <a:t>Ag </a:t>
              </a:r>
              <a:r>
                <a:rPr lang="hr-HR" altLang="de-DE" sz="1800" b="1" dirty="0" smtClean="0"/>
                <a:t>IZ</a:t>
              </a:r>
              <a:endParaRPr lang="hr-HR" altLang="de-DE" sz="1800" b="1" dirty="0"/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 b="1" dirty="0" smtClean="0"/>
                <a:t>EKSTRACELULARNOG PROSTORA</a:t>
              </a:r>
              <a:endParaRPr lang="de-DE" altLang="de-DE" sz="1800" b="1" dirty="0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6553200" y="2008188"/>
            <a:ext cx="2106613" cy="2695575"/>
            <a:chOff x="6553199" y="2008495"/>
            <a:chExt cx="2106305" cy="2695430"/>
          </a:xfrm>
        </p:grpSpPr>
        <p:grpSp>
          <p:nvGrpSpPr>
            <p:cNvPr id="12299" name="Group 32"/>
            <p:cNvGrpSpPr>
              <a:grpSpLocks/>
            </p:cNvGrpSpPr>
            <p:nvPr/>
          </p:nvGrpSpPr>
          <p:grpSpPr bwMode="auto">
            <a:xfrm rot="2165834">
              <a:off x="6553199" y="2008495"/>
              <a:ext cx="1298812" cy="1478503"/>
              <a:chOff x="1367050" y="2008495"/>
              <a:chExt cx="1298812" cy="1478503"/>
            </a:xfrm>
          </p:grpSpPr>
          <p:cxnSp>
            <p:nvCxnSpPr>
              <p:cNvPr id="12310" name="Straight Connector 23"/>
              <p:cNvCxnSpPr>
                <a:cxnSpLocks noChangeShapeType="1"/>
              </p:cNvCxnSpPr>
              <p:nvPr/>
            </p:nvCxnSpPr>
            <p:spPr bwMode="auto">
              <a:xfrm flipV="1">
                <a:off x="2008496" y="2486170"/>
                <a:ext cx="0" cy="996284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2311" name="Group 24"/>
              <p:cNvGrpSpPr>
                <a:grpSpLocks/>
              </p:cNvGrpSpPr>
              <p:nvPr/>
            </p:nvGrpSpPr>
            <p:grpSpPr bwMode="auto">
              <a:xfrm>
                <a:off x="2104030" y="2008495"/>
                <a:ext cx="561832" cy="1476231"/>
                <a:chOff x="4462818" y="2947916"/>
                <a:chExt cx="561832" cy="1476231"/>
              </a:xfrm>
            </p:grpSpPr>
            <p:cxnSp>
              <p:nvCxnSpPr>
                <p:cNvPr id="12316" name="Straight Connector 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65092" y="3427863"/>
                  <a:ext cx="0" cy="996284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317" name="Straight Connector 26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62818" y="2947916"/>
                  <a:ext cx="504967" cy="491319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318" name="Straight Connector 27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99294" y="3004780"/>
                  <a:ext cx="425356" cy="420806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2312" name="Group 28"/>
              <p:cNvGrpSpPr>
                <a:grpSpLocks/>
              </p:cNvGrpSpPr>
              <p:nvPr/>
            </p:nvGrpSpPr>
            <p:grpSpPr bwMode="auto">
              <a:xfrm flipH="1">
                <a:off x="1367050" y="2010767"/>
                <a:ext cx="643715" cy="1476231"/>
                <a:chOff x="4462818" y="2947916"/>
                <a:chExt cx="561832" cy="1476231"/>
              </a:xfrm>
            </p:grpSpPr>
            <p:cxnSp>
              <p:nvCxnSpPr>
                <p:cNvPr id="12313" name="Straight Connector 29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65092" y="3427863"/>
                  <a:ext cx="0" cy="996284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314" name="Straight Connector 30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62818" y="2947916"/>
                  <a:ext cx="504967" cy="491319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315" name="Straight Connector 3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99294" y="3004780"/>
                  <a:ext cx="425356" cy="420806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12300" name="Group 33"/>
            <p:cNvGrpSpPr>
              <a:grpSpLocks/>
            </p:cNvGrpSpPr>
            <p:nvPr/>
          </p:nvGrpSpPr>
          <p:grpSpPr bwMode="auto">
            <a:xfrm rot="2270756">
              <a:off x="7360692" y="3225422"/>
              <a:ext cx="1298812" cy="1478503"/>
              <a:chOff x="1367050" y="2008495"/>
              <a:chExt cx="1298812" cy="1478503"/>
            </a:xfrm>
          </p:grpSpPr>
          <p:cxnSp>
            <p:nvCxnSpPr>
              <p:cNvPr id="12301" name="Straight Connector 34"/>
              <p:cNvCxnSpPr>
                <a:cxnSpLocks noChangeShapeType="1"/>
              </p:cNvCxnSpPr>
              <p:nvPr/>
            </p:nvCxnSpPr>
            <p:spPr bwMode="auto">
              <a:xfrm flipV="1">
                <a:off x="2008496" y="2486170"/>
                <a:ext cx="0" cy="996284"/>
              </a:xfrm>
              <a:prstGeom prst="line">
                <a:avLst/>
              </a:prstGeom>
              <a:noFill/>
              <a:ln w="57150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grpSp>
            <p:nvGrpSpPr>
              <p:cNvPr id="12302" name="Group 24"/>
              <p:cNvGrpSpPr>
                <a:grpSpLocks/>
              </p:cNvGrpSpPr>
              <p:nvPr/>
            </p:nvGrpSpPr>
            <p:grpSpPr bwMode="auto">
              <a:xfrm>
                <a:off x="2104030" y="2008495"/>
                <a:ext cx="561832" cy="1476231"/>
                <a:chOff x="4462818" y="2947916"/>
                <a:chExt cx="561832" cy="1476231"/>
              </a:xfrm>
            </p:grpSpPr>
            <p:cxnSp>
              <p:nvCxnSpPr>
                <p:cNvPr id="12307" name="Straight Connector 4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65092" y="3427863"/>
                  <a:ext cx="0" cy="996284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308" name="Straight Connector 41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62818" y="2947916"/>
                  <a:ext cx="504967" cy="491319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309" name="Straight Connector 42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99294" y="3004780"/>
                  <a:ext cx="425356" cy="420806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grpSp>
            <p:nvGrpSpPr>
              <p:cNvPr id="12303" name="Group 28"/>
              <p:cNvGrpSpPr>
                <a:grpSpLocks/>
              </p:cNvGrpSpPr>
              <p:nvPr/>
            </p:nvGrpSpPr>
            <p:grpSpPr bwMode="auto">
              <a:xfrm flipH="1">
                <a:off x="1367050" y="2010767"/>
                <a:ext cx="643715" cy="1476231"/>
                <a:chOff x="4462818" y="2947916"/>
                <a:chExt cx="561832" cy="1476231"/>
              </a:xfrm>
            </p:grpSpPr>
            <p:cxnSp>
              <p:nvCxnSpPr>
                <p:cNvPr id="12304" name="Straight Connector 3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465092" y="3427863"/>
                  <a:ext cx="0" cy="996284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305" name="Straight Connector 3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462818" y="2947916"/>
                  <a:ext cx="504967" cy="491319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2306" name="Straight Connector 39"/>
                <p:cNvCxnSpPr>
                  <a:cxnSpLocks noChangeShapeType="1"/>
                </p:cNvCxnSpPr>
                <p:nvPr/>
              </p:nvCxnSpPr>
              <p:spPr bwMode="auto">
                <a:xfrm flipH="1">
                  <a:off x="4599294" y="3004780"/>
                  <a:ext cx="425356" cy="420806"/>
                </a:xfrm>
                <a:prstGeom prst="line">
                  <a:avLst/>
                </a:prstGeom>
                <a:noFill/>
                <a:ln w="57150" algn="ctr">
                  <a:solidFill>
                    <a:schemeClr val="bg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</p:grpSp>
      </p:grpSp>
      <p:sp>
        <p:nvSpPr>
          <p:cNvPr id="12298" name="TextBox 44"/>
          <p:cNvSpPr txBox="1">
            <a:spLocks noChangeArrowheads="1"/>
          </p:cNvSpPr>
          <p:nvPr/>
        </p:nvSpPr>
        <p:spPr bwMode="auto">
          <a:xfrm>
            <a:off x="7209561" y="2027238"/>
            <a:ext cx="17876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b="1" dirty="0" smtClean="0"/>
              <a:t>PROTUTIJELA</a:t>
            </a:r>
            <a:endParaRPr lang="de-DE" altLang="de-DE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18" y="1103478"/>
            <a:ext cx="8604448" cy="420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7711" y="220578"/>
            <a:ext cx="6115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D23264"/>
                </a:solidFill>
              </a:rPr>
              <a:t>mRNA-1273</a:t>
            </a:r>
            <a:r>
              <a:rPr lang="de-DE" sz="2000" b="1" dirty="0" smtClean="0">
                <a:solidFill>
                  <a:srgbClr val="0070C0"/>
                </a:solidFill>
              </a:rPr>
              <a:t> - </a:t>
            </a:r>
            <a:r>
              <a:rPr lang="de-DE" sz="2000" b="1" dirty="0" err="1" smtClean="0">
                <a:solidFill>
                  <a:srgbClr val="0070C0"/>
                </a:solidFill>
              </a:rPr>
              <a:t>Moderna</a:t>
            </a:r>
            <a:r>
              <a:rPr lang="de-DE" sz="2000" b="1" dirty="0" smtClean="0">
                <a:solidFill>
                  <a:srgbClr val="0070C0"/>
                </a:solidFill>
              </a:rPr>
              <a:t> – </a:t>
            </a:r>
            <a:r>
              <a:rPr lang="de-DE" sz="2000" b="1" dirty="0">
                <a:solidFill>
                  <a:srgbClr val="0070C0"/>
                </a:solidFill>
              </a:rPr>
              <a:t>Phase </a:t>
            </a:r>
            <a:r>
              <a:rPr lang="de-DE" sz="2000" b="1" dirty="0" smtClean="0">
                <a:solidFill>
                  <a:srgbClr val="0070C0"/>
                </a:solidFill>
              </a:rPr>
              <a:t>3 </a:t>
            </a:r>
            <a:r>
              <a:rPr lang="de-DE" sz="2000" b="1" dirty="0">
                <a:solidFill>
                  <a:srgbClr val="0070C0"/>
                </a:solidFill>
              </a:rPr>
              <a:t>Studie – </a:t>
            </a:r>
            <a:r>
              <a:rPr lang="de-DE" sz="2000" b="1" u="sng" dirty="0">
                <a:solidFill>
                  <a:srgbClr val="0070C0"/>
                </a:solidFill>
              </a:rPr>
              <a:t>100 </a:t>
            </a:r>
            <a:r>
              <a:rPr lang="de-DE" sz="2000" b="1" u="sng" dirty="0" smtClean="0">
                <a:solidFill>
                  <a:srgbClr val="0070C0"/>
                </a:solidFill>
              </a:rPr>
              <a:t>µg</a:t>
            </a:r>
            <a:endParaRPr lang="de-DE" sz="2000" b="1" dirty="0" smtClean="0">
              <a:solidFill>
                <a:srgbClr val="0070C0"/>
              </a:solidFill>
            </a:endParaRPr>
          </a:p>
          <a:p>
            <a:pPr algn="ctr"/>
            <a:r>
              <a:rPr lang="de-DE" sz="2000" dirty="0" smtClean="0">
                <a:solidFill>
                  <a:srgbClr val="0070C0"/>
                </a:solidFill>
              </a:rPr>
              <a:t>- Systemischen Impfstoffwirkungen 1 Dose (AE) -</a:t>
            </a:r>
            <a:endParaRPr lang="en-US" sz="2000" dirty="0">
              <a:solidFill>
                <a:srgbClr val="D2326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0752" y="810"/>
            <a:ext cx="853247" cy="507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5401" y="5361101"/>
            <a:ext cx="373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triped Right Arrow 18"/>
          <p:cNvSpPr/>
          <p:nvPr/>
        </p:nvSpPr>
        <p:spPr bwMode="auto">
          <a:xfrm>
            <a:off x="728783" y="4880194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63558" y="6131169"/>
            <a:ext cx="2151551" cy="2616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de-DE" sz="1100" dirty="0"/>
              <a:t>DOI: 10.1056/NEJMoa2035389</a:t>
            </a:r>
          </a:p>
        </p:txBody>
      </p:sp>
      <p:cxnSp>
        <p:nvCxnSpPr>
          <p:cNvPr id="23" name="Gerade Verbindung 22"/>
          <p:cNvCxnSpPr/>
          <p:nvPr/>
        </p:nvCxnSpPr>
        <p:spPr bwMode="auto">
          <a:xfrm>
            <a:off x="971600" y="2677020"/>
            <a:ext cx="7745775" cy="1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2373487" y="983410"/>
            <a:ext cx="6264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N = 15,181</a:t>
            </a:r>
          </a:p>
          <a:p>
            <a:r>
              <a:rPr lang="de-DE" sz="1400" dirty="0" smtClean="0"/>
              <a:t>18 </a:t>
            </a:r>
            <a:r>
              <a:rPr lang="de-DE" sz="1400" dirty="0" err="1" smtClean="0"/>
              <a:t>to</a:t>
            </a:r>
            <a:r>
              <a:rPr lang="de-DE" sz="1400" dirty="0" smtClean="0"/>
              <a:t> &lt;65 non </a:t>
            </a:r>
            <a:r>
              <a:rPr lang="de-DE" sz="1400" dirty="0" err="1" smtClean="0"/>
              <a:t>risk</a:t>
            </a:r>
            <a:r>
              <a:rPr lang="de-DE" sz="1400" dirty="0" smtClean="0"/>
              <a:t> 58%; </a:t>
            </a:r>
            <a:r>
              <a:rPr lang="de-DE" sz="1400" b="1" dirty="0" smtClean="0"/>
              <a:t>18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&lt;65 </a:t>
            </a:r>
            <a:r>
              <a:rPr lang="de-DE" sz="1400" b="1" dirty="0" err="1" smtClean="0"/>
              <a:t>risk</a:t>
            </a:r>
            <a:r>
              <a:rPr lang="de-DE" sz="1400" b="1" dirty="0" smtClean="0"/>
              <a:t> 16.7%</a:t>
            </a:r>
            <a:r>
              <a:rPr lang="de-DE" sz="1400" dirty="0" smtClean="0"/>
              <a:t>;  </a:t>
            </a:r>
            <a:r>
              <a:rPr lang="de-DE" sz="1400" b="1" dirty="0" smtClean="0"/>
              <a:t>≥65 24.8%</a:t>
            </a:r>
          </a:p>
          <a:p>
            <a:r>
              <a:rPr lang="de-DE" sz="1400" dirty="0" smtClean="0"/>
              <a:t>COPD 4.7%, CVD 5%, </a:t>
            </a:r>
            <a:r>
              <a:rPr lang="de-DE" sz="1400" dirty="0" err="1" smtClean="0"/>
              <a:t>obesity</a:t>
            </a:r>
            <a:r>
              <a:rPr lang="de-DE" sz="1400" dirty="0" smtClean="0"/>
              <a:t> 6.8%, </a:t>
            </a:r>
            <a:r>
              <a:rPr lang="de-DE" sz="1400" dirty="0" err="1" smtClean="0"/>
              <a:t>diabetes</a:t>
            </a:r>
            <a:r>
              <a:rPr lang="de-DE" sz="1400" dirty="0" smtClean="0"/>
              <a:t> 9.5%, CLD 0.7%, HIV 0.6% </a:t>
            </a:r>
            <a:endParaRPr lang="de-DE" sz="1400" dirty="0"/>
          </a:p>
        </p:txBody>
      </p:sp>
      <p:sp>
        <p:nvSpPr>
          <p:cNvPr id="14" name="Striped Right Arrow 18"/>
          <p:cNvSpPr/>
          <p:nvPr/>
        </p:nvSpPr>
        <p:spPr bwMode="auto">
          <a:xfrm rot="5400000">
            <a:off x="1625504" y="1578058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5" name="Striped Right Arrow 18"/>
          <p:cNvSpPr/>
          <p:nvPr/>
        </p:nvSpPr>
        <p:spPr bwMode="auto">
          <a:xfrm rot="5400000">
            <a:off x="3593364" y="2103380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6" name="Striped Right Arrow 18"/>
          <p:cNvSpPr/>
          <p:nvPr/>
        </p:nvSpPr>
        <p:spPr bwMode="auto">
          <a:xfrm rot="5400000">
            <a:off x="4575138" y="1958056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7" name="Striped Right Arrow 18"/>
          <p:cNvSpPr/>
          <p:nvPr/>
        </p:nvSpPr>
        <p:spPr bwMode="auto">
          <a:xfrm rot="5400000">
            <a:off x="5556912" y="2121089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8" name="Striped Right Arrow 18"/>
          <p:cNvSpPr/>
          <p:nvPr/>
        </p:nvSpPr>
        <p:spPr bwMode="auto">
          <a:xfrm rot="5400000">
            <a:off x="6538686" y="2496782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4" name="Striped Right Arrow 18"/>
          <p:cNvSpPr/>
          <p:nvPr/>
        </p:nvSpPr>
        <p:spPr bwMode="auto">
          <a:xfrm rot="5400000">
            <a:off x="8495158" y="2443617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5" name="Striped Right Arrow 18"/>
          <p:cNvSpPr/>
          <p:nvPr/>
        </p:nvSpPr>
        <p:spPr bwMode="auto">
          <a:xfrm rot="5400000">
            <a:off x="7516922" y="3102863"/>
            <a:ext cx="288032" cy="288032"/>
          </a:xfrm>
          <a:prstGeom prst="striped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6" name="Striped Right Arrow 18"/>
          <p:cNvSpPr/>
          <p:nvPr/>
        </p:nvSpPr>
        <p:spPr bwMode="auto">
          <a:xfrm rot="5400000">
            <a:off x="2615109" y="3209193"/>
            <a:ext cx="288032" cy="288032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6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748464" cy="259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7720" y="220578"/>
            <a:ext cx="6115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rgbClr val="D23264"/>
                </a:solidFill>
              </a:rPr>
              <a:t>mRNA-1273</a:t>
            </a:r>
            <a:r>
              <a:rPr lang="de-DE" sz="2000" b="1" dirty="0" smtClean="0">
                <a:solidFill>
                  <a:srgbClr val="0070C0"/>
                </a:solidFill>
              </a:rPr>
              <a:t> - </a:t>
            </a:r>
            <a:r>
              <a:rPr lang="de-DE" sz="2000" b="1" dirty="0" err="1" smtClean="0">
                <a:solidFill>
                  <a:srgbClr val="0070C0"/>
                </a:solidFill>
              </a:rPr>
              <a:t>Moderna</a:t>
            </a:r>
            <a:r>
              <a:rPr lang="de-DE" sz="2000" b="1" dirty="0" smtClean="0">
                <a:solidFill>
                  <a:srgbClr val="0070C0"/>
                </a:solidFill>
              </a:rPr>
              <a:t> </a:t>
            </a:r>
            <a:r>
              <a:rPr lang="de-DE" sz="2000" b="1" dirty="0">
                <a:solidFill>
                  <a:srgbClr val="0070C0"/>
                </a:solidFill>
              </a:rPr>
              <a:t>– Phase </a:t>
            </a:r>
            <a:r>
              <a:rPr lang="de-DE" sz="2000" b="1" dirty="0" smtClean="0">
                <a:solidFill>
                  <a:srgbClr val="0070C0"/>
                </a:solidFill>
              </a:rPr>
              <a:t>3 </a:t>
            </a:r>
            <a:r>
              <a:rPr lang="de-DE" sz="2000" b="1" dirty="0">
                <a:solidFill>
                  <a:srgbClr val="0070C0"/>
                </a:solidFill>
              </a:rPr>
              <a:t>Studie – </a:t>
            </a:r>
            <a:r>
              <a:rPr lang="de-DE" sz="2000" b="1" u="sng" dirty="0">
                <a:solidFill>
                  <a:srgbClr val="0070C0"/>
                </a:solidFill>
              </a:rPr>
              <a:t>100 </a:t>
            </a:r>
            <a:r>
              <a:rPr lang="de-DE" sz="2000" b="1" u="sng" dirty="0" smtClean="0">
                <a:solidFill>
                  <a:srgbClr val="0070C0"/>
                </a:solidFill>
              </a:rPr>
              <a:t>µg</a:t>
            </a:r>
            <a:endParaRPr lang="de-DE" sz="2000" b="1" dirty="0" smtClean="0">
              <a:solidFill>
                <a:srgbClr val="0070C0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de-DE" sz="2000" dirty="0" smtClean="0">
                <a:solidFill>
                  <a:srgbClr val="0070C0"/>
                </a:solidFill>
              </a:rPr>
              <a:t>Wirksamkeit (2 Dosis, 28 Tage Abstand) – </a:t>
            </a:r>
          </a:p>
          <a:p>
            <a:pPr algn="ctr"/>
            <a:r>
              <a:rPr lang="de-DE" sz="1600" dirty="0" smtClean="0">
                <a:solidFill>
                  <a:srgbClr val="0070C0"/>
                </a:solidFill>
              </a:rPr>
              <a:t>(14 Tage nach letzter Injektion) </a:t>
            </a:r>
            <a:endParaRPr lang="en-US" sz="1600" dirty="0">
              <a:solidFill>
                <a:srgbClr val="D2326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0752" y="810"/>
            <a:ext cx="853247" cy="5072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323528" y="6244736"/>
            <a:ext cx="2151551" cy="2616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de-DE" sz="1100" dirty="0"/>
              <a:t>DOI: 10.1056/NEJMoa2035389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00320" y="1483831"/>
            <a:ext cx="62648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N = 15,181</a:t>
            </a:r>
          </a:p>
          <a:p>
            <a:r>
              <a:rPr lang="de-DE" sz="1400" dirty="0" smtClean="0"/>
              <a:t>18 </a:t>
            </a:r>
            <a:r>
              <a:rPr lang="de-DE" sz="1400" dirty="0" err="1" smtClean="0"/>
              <a:t>to</a:t>
            </a:r>
            <a:r>
              <a:rPr lang="de-DE" sz="1400" dirty="0" smtClean="0"/>
              <a:t> &lt;65 non </a:t>
            </a:r>
            <a:r>
              <a:rPr lang="de-DE" sz="1400" dirty="0" err="1" smtClean="0"/>
              <a:t>risk</a:t>
            </a:r>
            <a:r>
              <a:rPr lang="de-DE" sz="1400" dirty="0" smtClean="0"/>
              <a:t> 58%; </a:t>
            </a:r>
            <a:r>
              <a:rPr lang="de-DE" sz="1400" b="1" dirty="0" smtClean="0"/>
              <a:t>18 </a:t>
            </a:r>
            <a:r>
              <a:rPr lang="de-DE" sz="1400" b="1" dirty="0" err="1" smtClean="0"/>
              <a:t>to</a:t>
            </a:r>
            <a:r>
              <a:rPr lang="de-DE" sz="1400" b="1" dirty="0" smtClean="0"/>
              <a:t> &lt;65 </a:t>
            </a:r>
            <a:r>
              <a:rPr lang="de-DE" sz="1400" b="1" dirty="0" err="1" smtClean="0"/>
              <a:t>risk</a:t>
            </a:r>
            <a:r>
              <a:rPr lang="de-DE" sz="1400" b="1" dirty="0" smtClean="0"/>
              <a:t> 16.7%</a:t>
            </a:r>
            <a:r>
              <a:rPr lang="de-DE" sz="1400" dirty="0" smtClean="0"/>
              <a:t>;  </a:t>
            </a:r>
            <a:r>
              <a:rPr lang="de-DE" sz="1400" b="1" dirty="0" smtClean="0"/>
              <a:t>≥65 24.8%</a:t>
            </a:r>
          </a:p>
          <a:p>
            <a:r>
              <a:rPr lang="de-DE" sz="1400" dirty="0" smtClean="0"/>
              <a:t>COPD 4.7%, CVD 5%, </a:t>
            </a:r>
            <a:r>
              <a:rPr lang="de-DE" sz="1400" dirty="0" err="1" smtClean="0"/>
              <a:t>obesity</a:t>
            </a:r>
            <a:r>
              <a:rPr lang="de-DE" sz="1400" dirty="0" smtClean="0"/>
              <a:t> 6.8%, </a:t>
            </a:r>
            <a:r>
              <a:rPr lang="de-DE" sz="1400" dirty="0" err="1" smtClean="0"/>
              <a:t>diabetes</a:t>
            </a:r>
            <a:r>
              <a:rPr lang="de-DE" sz="1400" dirty="0" smtClean="0"/>
              <a:t> 9.5%, CLD 0.7%, HIV 0.6% </a:t>
            </a:r>
            <a:endParaRPr lang="de-DE" sz="1400" dirty="0"/>
          </a:p>
        </p:txBody>
      </p:sp>
      <p:sp>
        <p:nvSpPr>
          <p:cNvPr id="19" name="Striped Right Arrow 18"/>
          <p:cNvSpPr/>
          <p:nvPr/>
        </p:nvSpPr>
        <p:spPr bwMode="auto">
          <a:xfrm>
            <a:off x="7519255" y="3284984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3" name="Striped Right Arrow 18"/>
          <p:cNvSpPr/>
          <p:nvPr/>
        </p:nvSpPr>
        <p:spPr bwMode="auto">
          <a:xfrm>
            <a:off x="7519255" y="3852071"/>
            <a:ext cx="288032" cy="288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291783" y="5411002"/>
            <a:ext cx="2316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de-DE" sz="1400" b="1" dirty="0"/>
              <a:t>65 bis &lt;75 </a:t>
            </a:r>
            <a:r>
              <a:rPr lang="de-DE" sz="1400" b="1" dirty="0" err="1"/>
              <a:t>yr</a:t>
            </a:r>
            <a:r>
              <a:rPr lang="de-DE" sz="1400" b="1" dirty="0"/>
              <a:t> – 82.4%</a:t>
            </a:r>
          </a:p>
        </p:txBody>
      </p:sp>
    </p:spTree>
    <p:extLst>
      <p:ext uri="{BB962C8B-B14F-4D97-AF65-F5344CB8AC3E}">
        <p14:creationId xmlns:p14="http://schemas.microsoft.com/office/powerpoint/2010/main" xmlns="" val="38299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4729" y="1607255"/>
            <a:ext cx="933450" cy="3905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1197" y="1771445"/>
            <a:ext cx="495300" cy="332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206" y="1362800"/>
            <a:ext cx="2209800" cy="4143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4748" y="205234"/>
            <a:ext cx="54424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100" b="1" dirty="0" smtClean="0">
                <a:solidFill>
                  <a:srgbClr val="D23264"/>
                </a:solidFill>
              </a:rPr>
              <a:t>AZD1222</a:t>
            </a:r>
            <a:r>
              <a:rPr lang="de-DE" sz="2100" b="1" dirty="0" smtClean="0">
                <a:solidFill>
                  <a:srgbClr val="0070C0"/>
                </a:solidFill>
              </a:rPr>
              <a:t> - Oxford/</a:t>
            </a:r>
            <a:r>
              <a:rPr lang="de-DE" sz="2100" b="1" dirty="0" err="1" smtClean="0">
                <a:solidFill>
                  <a:srgbClr val="0070C0"/>
                </a:solidFill>
              </a:rPr>
              <a:t>AstraZeneca</a:t>
            </a:r>
            <a:r>
              <a:rPr lang="de-DE" sz="2100" b="1" dirty="0" smtClean="0">
                <a:solidFill>
                  <a:srgbClr val="0070C0"/>
                </a:solidFill>
              </a:rPr>
              <a:t> </a:t>
            </a:r>
            <a:endParaRPr lang="de-DE" sz="2100" b="1" dirty="0">
              <a:solidFill>
                <a:srgbClr val="0070C0"/>
              </a:solidFill>
            </a:endParaRPr>
          </a:p>
          <a:p>
            <a:pPr algn="ctr"/>
            <a:r>
              <a:rPr lang="de-DE" sz="2100" dirty="0">
                <a:solidFill>
                  <a:srgbClr val="0070C0"/>
                </a:solidFill>
              </a:rPr>
              <a:t>- b</a:t>
            </a:r>
            <a:r>
              <a:rPr lang="de-DE" sz="2100" dirty="0" smtClean="0">
                <a:solidFill>
                  <a:srgbClr val="0070C0"/>
                </a:solidFill>
              </a:rPr>
              <a:t>isher bekannte Impfstoffwirkungen (AE) - </a:t>
            </a:r>
            <a:endParaRPr lang="de-DE" sz="21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40351" y="0"/>
            <a:ext cx="739523" cy="404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6024" y="6146534"/>
            <a:ext cx="3419872" cy="43088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www.thelancet.com Published online July 20, 2020   https://doi.org/10.1016/S0140-6736(20)31604-4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78421" y="1305650"/>
            <a:ext cx="1924050" cy="4200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42781" y="1587829"/>
            <a:ext cx="1905000" cy="3914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99486" y="1659910"/>
            <a:ext cx="904875" cy="3886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6136" y="5951272"/>
            <a:ext cx="2867025" cy="3905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43808" y="119303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Systemische AE</a:t>
            </a:r>
            <a:endParaRPr lang="en-US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7327614" y="1193032"/>
            <a:ext cx="1143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Lokale AE  </a:t>
            </a:r>
            <a:endParaRPr lang="en-US" sz="14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726" y="6654"/>
            <a:ext cx="660238" cy="4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Gestreifter Pfeil nach rechts 16"/>
          <p:cNvSpPr/>
          <p:nvPr/>
        </p:nvSpPr>
        <p:spPr bwMode="auto">
          <a:xfrm>
            <a:off x="47589" y="4165099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8" name="Gestreifter Pfeil nach rechts 17"/>
          <p:cNvSpPr/>
          <p:nvPr/>
        </p:nvSpPr>
        <p:spPr bwMode="auto">
          <a:xfrm>
            <a:off x="47589" y="2421360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0" name="Gestreifter Pfeil nach rechts 17"/>
          <p:cNvSpPr/>
          <p:nvPr/>
        </p:nvSpPr>
        <p:spPr bwMode="auto">
          <a:xfrm rot="5400000">
            <a:off x="2654407" y="3872208"/>
            <a:ext cx="213397" cy="216024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27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5457" y="205234"/>
            <a:ext cx="4221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100" b="1" dirty="0" smtClean="0">
                <a:solidFill>
                  <a:srgbClr val="D23264"/>
                </a:solidFill>
              </a:rPr>
              <a:t>AZD1222</a:t>
            </a:r>
            <a:r>
              <a:rPr lang="de-DE" sz="2100" b="1" dirty="0" smtClean="0">
                <a:solidFill>
                  <a:srgbClr val="0070C0"/>
                </a:solidFill>
              </a:rPr>
              <a:t> - Oxford/</a:t>
            </a:r>
            <a:r>
              <a:rPr lang="de-DE" sz="2100" b="1" dirty="0" err="1" smtClean="0">
                <a:solidFill>
                  <a:srgbClr val="0070C0"/>
                </a:solidFill>
              </a:rPr>
              <a:t>AstraZeneca</a:t>
            </a:r>
            <a:r>
              <a:rPr lang="de-DE" sz="2100" b="1" dirty="0" smtClean="0">
                <a:solidFill>
                  <a:srgbClr val="0070C0"/>
                </a:solidFill>
              </a:rPr>
              <a:t> </a:t>
            </a:r>
            <a:endParaRPr lang="de-DE" sz="2100" b="1" dirty="0">
              <a:solidFill>
                <a:srgbClr val="0070C0"/>
              </a:solidFill>
            </a:endParaRPr>
          </a:p>
          <a:p>
            <a:pPr algn="ctr"/>
            <a:r>
              <a:rPr lang="de-DE" sz="2100" dirty="0">
                <a:solidFill>
                  <a:srgbClr val="0070C0"/>
                </a:solidFill>
              </a:rPr>
              <a:t>- </a:t>
            </a:r>
            <a:r>
              <a:rPr lang="de-DE" sz="2100" dirty="0" smtClean="0">
                <a:solidFill>
                  <a:srgbClr val="0070C0"/>
                </a:solidFill>
              </a:rPr>
              <a:t>Wirksamkeit </a:t>
            </a:r>
            <a:r>
              <a:rPr lang="de-DE" sz="2100" dirty="0">
                <a:solidFill>
                  <a:srgbClr val="0070C0"/>
                </a:solidFill>
              </a:rPr>
              <a:t>-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1" y="0"/>
            <a:ext cx="739523" cy="404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726" y="6654"/>
            <a:ext cx="660238" cy="4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289" y="1628800"/>
            <a:ext cx="8038159" cy="270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3528" y="980728"/>
            <a:ext cx="85593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800" b="1" dirty="0"/>
              <a:t>Wirksamkeit gegen SARS-CoV-2 </a:t>
            </a:r>
            <a:r>
              <a:rPr lang="de-DE" sz="1800" b="1" dirty="0" smtClean="0"/>
              <a:t>nach </a:t>
            </a:r>
            <a:r>
              <a:rPr lang="de-DE" sz="1800" b="1" dirty="0"/>
              <a:t>2 </a:t>
            </a:r>
            <a:r>
              <a:rPr lang="de-DE" sz="1800" b="1" dirty="0" smtClean="0"/>
              <a:t>Impfdosen </a:t>
            </a:r>
          </a:p>
          <a:p>
            <a:pPr algn="ctr"/>
            <a:r>
              <a:rPr lang="de-DE" sz="1600" dirty="0" smtClean="0"/>
              <a:t>(</a:t>
            </a:r>
            <a:r>
              <a:rPr lang="de-DE" sz="1600" dirty="0" smtClean="0">
                <a:solidFill>
                  <a:srgbClr val="000000"/>
                </a:solidFill>
              </a:rPr>
              <a:t>14 Tage nach letzter Injektion) </a:t>
            </a:r>
            <a:endParaRPr lang="de-DE" sz="1600" dirty="0"/>
          </a:p>
          <a:p>
            <a:pPr algn="ctr"/>
            <a:endParaRPr lang="de-DE" sz="1800" b="1" dirty="0"/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/>
          </p:nvPr>
        </p:nvGraphicFramePr>
        <p:xfrm>
          <a:off x="690193" y="4509120"/>
          <a:ext cx="44881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37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0177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Trial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UK - LD/SD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UK SD/SD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BZ SD/SD</a:t>
                      </a:r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N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1367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2377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2063</a:t>
                      </a:r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18-55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de-DE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79%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a:t>89.3%</a:t>
                      </a:r>
                      <a:endParaRPr lang="de-DE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56-69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-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12%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10.1%</a:t>
                      </a:r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&gt;70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-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9%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solidFill>
                            <a:srgbClr val="FF0000"/>
                          </a:solidFill>
                        </a:rPr>
                        <a:t>0.5%</a:t>
                      </a:r>
                      <a:endParaRPr lang="de-DE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de-DE" sz="1200" b="1" dirty="0" err="1" smtClean="0"/>
                        <a:t>Cardio</a:t>
                      </a:r>
                      <a:r>
                        <a:rPr lang="de-DE" sz="1200" b="1" dirty="0" smtClean="0"/>
                        <a:t>. Dis.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7.6%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11.1%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13.1%</a:t>
                      </a:r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Resp. Dis.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11.6%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12%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10.4%</a:t>
                      </a:r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177"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Diabetes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1.3%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2.4%</a:t>
                      </a:r>
                      <a:endParaRPr lang="de-D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 dirty="0" smtClean="0"/>
                        <a:t>2.9%</a:t>
                      </a:r>
                      <a:endParaRPr lang="de-DE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8" name="Rechteck 17"/>
          <p:cNvSpPr/>
          <p:nvPr/>
        </p:nvSpPr>
        <p:spPr>
          <a:xfrm>
            <a:off x="6252242" y="6045245"/>
            <a:ext cx="1821332" cy="2616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de-DE" sz="1100" dirty="0"/>
              <a:t>Lancet 2021; 397: 99–111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364088" y="4725144"/>
            <a:ext cx="3733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SD/SD – 5x10</a:t>
            </a:r>
            <a:r>
              <a:rPr lang="de-DE" sz="1200" baseline="30000" dirty="0" smtClean="0"/>
              <a:t>10</a:t>
            </a:r>
            <a:r>
              <a:rPr lang="de-DE" sz="1200" dirty="0" smtClean="0"/>
              <a:t>               - </a:t>
            </a:r>
            <a:r>
              <a:rPr lang="de-DE" sz="1200" dirty="0" smtClean="0">
                <a:solidFill>
                  <a:srgbClr val="0070C0"/>
                </a:solidFill>
              </a:rPr>
              <a:t>4440</a:t>
            </a:r>
            <a:r>
              <a:rPr lang="de-DE" sz="1200" dirty="0" smtClean="0"/>
              <a:t> - 27 </a:t>
            </a:r>
            <a:r>
              <a:rPr lang="de-DE" sz="1200" dirty="0" err="1" smtClean="0"/>
              <a:t>vs</a:t>
            </a:r>
            <a:r>
              <a:rPr lang="de-DE" sz="1200" dirty="0" smtClean="0"/>
              <a:t> 71   - </a:t>
            </a:r>
            <a:r>
              <a:rPr lang="de-DE" sz="1200" dirty="0" smtClean="0">
                <a:solidFill>
                  <a:srgbClr val="FF0000"/>
                </a:solidFill>
              </a:rPr>
              <a:t>62.1%</a:t>
            </a:r>
          </a:p>
          <a:p>
            <a:r>
              <a:rPr lang="de-DE" sz="1200" dirty="0" smtClean="0"/>
              <a:t>LD/SD - 2.5x</a:t>
            </a:r>
            <a:r>
              <a:rPr lang="de-DE" sz="1200" dirty="0" smtClean="0">
                <a:solidFill>
                  <a:srgbClr val="000000"/>
                </a:solidFill>
              </a:rPr>
              <a:t>10</a:t>
            </a:r>
            <a:r>
              <a:rPr lang="de-DE" sz="1200" baseline="30000" dirty="0" smtClean="0">
                <a:solidFill>
                  <a:srgbClr val="000000"/>
                </a:solidFill>
              </a:rPr>
              <a:t>10</a:t>
            </a:r>
            <a:r>
              <a:rPr lang="de-DE" sz="1200" dirty="0" smtClean="0"/>
              <a:t> 5x</a:t>
            </a:r>
            <a:r>
              <a:rPr lang="de-DE" sz="1200" dirty="0" smtClean="0">
                <a:solidFill>
                  <a:srgbClr val="000000"/>
                </a:solidFill>
              </a:rPr>
              <a:t>10</a:t>
            </a:r>
            <a:r>
              <a:rPr lang="de-DE" sz="1200" baseline="30000" dirty="0" smtClean="0">
                <a:solidFill>
                  <a:srgbClr val="000000"/>
                </a:solidFill>
              </a:rPr>
              <a:t>10</a:t>
            </a:r>
            <a:r>
              <a:rPr lang="de-DE" sz="1200" dirty="0" smtClean="0"/>
              <a:t>  - </a:t>
            </a:r>
            <a:r>
              <a:rPr lang="de-DE" sz="1200" dirty="0" smtClean="0">
                <a:solidFill>
                  <a:srgbClr val="0070C0"/>
                </a:solidFill>
              </a:rPr>
              <a:t>1367</a:t>
            </a:r>
            <a:r>
              <a:rPr lang="de-DE" sz="1200" dirty="0" smtClean="0"/>
              <a:t> - 3   </a:t>
            </a:r>
            <a:r>
              <a:rPr lang="de-DE" sz="1200" dirty="0" err="1" smtClean="0"/>
              <a:t>vs</a:t>
            </a:r>
            <a:r>
              <a:rPr lang="de-DE" sz="1200" dirty="0" smtClean="0"/>
              <a:t> 30   - </a:t>
            </a:r>
            <a:r>
              <a:rPr lang="de-DE" sz="1200" dirty="0" smtClean="0">
                <a:solidFill>
                  <a:srgbClr val="FF0000"/>
                </a:solidFill>
              </a:rPr>
              <a:t>90%</a:t>
            </a:r>
          </a:p>
          <a:p>
            <a:r>
              <a:rPr lang="de-DE" sz="1200" dirty="0" smtClean="0"/>
              <a:t>SD/SD + LD/SD               - </a:t>
            </a:r>
            <a:r>
              <a:rPr lang="de-DE" sz="1200" dirty="0" smtClean="0">
                <a:solidFill>
                  <a:srgbClr val="0070C0"/>
                </a:solidFill>
              </a:rPr>
              <a:t>5829</a:t>
            </a:r>
            <a:r>
              <a:rPr lang="de-DE" sz="1200" dirty="0" smtClean="0"/>
              <a:t> - 30 </a:t>
            </a:r>
            <a:r>
              <a:rPr lang="de-DE" sz="1200" dirty="0" err="1" smtClean="0"/>
              <a:t>vs</a:t>
            </a:r>
            <a:r>
              <a:rPr lang="de-DE" sz="1200" dirty="0" smtClean="0"/>
              <a:t> 101 - </a:t>
            </a:r>
            <a:r>
              <a:rPr lang="de-DE" sz="1200" dirty="0" smtClean="0">
                <a:solidFill>
                  <a:srgbClr val="FF0000"/>
                </a:solidFill>
              </a:rPr>
              <a:t>70.4%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9" name="Gestreifter Pfeil nach rechts 18"/>
          <p:cNvSpPr/>
          <p:nvPr/>
        </p:nvSpPr>
        <p:spPr bwMode="auto">
          <a:xfrm>
            <a:off x="7002628" y="4143834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4" name="Gestreifter Pfeil nach rechts 23"/>
          <p:cNvSpPr/>
          <p:nvPr/>
        </p:nvSpPr>
        <p:spPr bwMode="auto">
          <a:xfrm>
            <a:off x="7002628" y="3530658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5" name="Gestreifter Pfeil nach rechts 24"/>
          <p:cNvSpPr/>
          <p:nvPr/>
        </p:nvSpPr>
        <p:spPr bwMode="auto">
          <a:xfrm>
            <a:off x="7002628" y="2945843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4" name="Gestreifter Pfeil nach rechts 13"/>
          <p:cNvSpPr/>
          <p:nvPr/>
        </p:nvSpPr>
        <p:spPr bwMode="auto">
          <a:xfrm rot="5400000">
            <a:off x="7336526" y="4534209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5" name="Gestreifter Pfeil nach rechts 14"/>
          <p:cNvSpPr/>
          <p:nvPr/>
        </p:nvSpPr>
        <p:spPr bwMode="auto">
          <a:xfrm>
            <a:off x="1679260" y="5048309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65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5457" y="205234"/>
            <a:ext cx="4221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100" b="1" dirty="0" smtClean="0">
                <a:solidFill>
                  <a:srgbClr val="D23264"/>
                </a:solidFill>
              </a:rPr>
              <a:t>AZD1222</a:t>
            </a:r>
            <a:r>
              <a:rPr lang="de-DE" sz="2100" b="1" dirty="0" smtClean="0">
                <a:solidFill>
                  <a:srgbClr val="0070C0"/>
                </a:solidFill>
              </a:rPr>
              <a:t> - Oxford/</a:t>
            </a:r>
            <a:r>
              <a:rPr lang="de-DE" sz="2100" b="1" dirty="0" err="1" smtClean="0">
                <a:solidFill>
                  <a:srgbClr val="0070C0"/>
                </a:solidFill>
              </a:rPr>
              <a:t>AstraZeneca</a:t>
            </a:r>
            <a:r>
              <a:rPr lang="de-DE" sz="2100" b="1" dirty="0" smtClean="0">
                <a:solidFill>
                  <a:srgbClr val="0070C0"/>
                </a:solidFill>
              </a:rPr>
              <a:t> </a:t>
            </a:r>
            <a:endParaRPr lang="de-DE" sz="2100" b="1" dirty="0">
              <a:solidFill>
                <a:srgbClr val="0070C0"/>
              </a:solidFill>
            </a:endParaRPr>
          </a:p>
          <a:p>
            <a:pPr algn="ctr"/>
            <a:r>
              <a:rPr lang="de-DE" sz="2100" dirty="0">
                <a:solidFill>
                  <a:srgbClr val="0070C0"/>
                </a:solidFill>
              </a:rPr>
              <a:t>- </a:t>
            </a:r>
            <a:r>
              <a:rPr lang="de-DE" sz="2100" dirty="0" smtClean="0">
                <a:solidFill>
                  <a:srgbClr val="0070C0"/>
                </a:solidFill>
              </a:rPr>
              <a:t>Wirksamkeit </a:t>
            </a:r>
            <a:r>
              <a:rPr lang="de-DE" sz="2100" dirty="0">
                <a:solidFill>
                  <a:srgbClr val="0070C0"/>
                </a:solidFill>
              </a:rPr>
              <a:t>-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1" y="0"/>
            <a:ext cx="739523" cy="404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87726" y="6654"/>
            <a:ext cx="660238" cy="4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851" y="1297114"/>
            <a:ext cx="8312235" cy="39515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346" y="5601872"/>
            <a:ext cx="8959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/>
              <a:t>Quelle</a:t>
            </a:r>
            <a:r>
              <a:rPr lang="de-DE" sz="1400" dirty="0"/>
              <a:t>: </a:t>
            </a:r>
            <a:r>
              <a:rPr lang="de-DE" sz="1400" dirty="0">
                <a:hlinkClick r:id="rId6"/>
              </a:rPr>
              <a:t>https://www.rki.de/DE/Content/Infekt/EpidBull/Archiv/2021/Ausgaben/05_21.pdf?__</a:t>
            </a:r>
            <a:r>
              <a:rPr lang="de-DE" sz="1400" dirty="0" smtClean="0">
                <a:hlinkClick r:id="rId6"/>
              </a:rPr>
              <a:t>blob=publicationFile</a:t>
            </a:r>
            <a:r>
              <a:rPr lang="de-DE" sz="1400" dirty="0" smtClean="0"/>
              <a:t> </a:t>
            </a:r>
            <a:endParaRPr lang="en-US" sz="1400" dirty="0"/>
          </a:p>
        </p:txBody>
      </p:sp>
      <p:sp>
        <p:nvSpPr>
          <p:cNvPr id="5" name="Striped Right Arrow 4"/>
          <p:cNvSpPr/>
          <p:nvPr/>
        </p:nvSpPr>
        <p:spPr bwMode="auto">
          <a:xfrm flipH="1">
            <a:off x="6684264" y="2331720"/>
            <a:ext cx="242609" cy="292608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9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3637"/>
            <a:ext cx="8328025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6829" y="116632"/>
            <a:ext cx="62183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100" b="1" dirty="0" smtClean="0">
                <a:solidFill>
                  <a:srgbClr val="D23264"/>
                </a:solidFill>
              </a:rPr>
              <a:t>Ad26.COV2.S</a:t>
            </a:r>
            <a:r>
              <a:rPr lang="de-DE" sz="2100" b="1" dirty="0" smtClean="0">
                <a:solidFill>
                  <a:srgbClr val="0070C0"/>
                </a:solidFill>
              </a:rPr>
              <a:t> - Phase 1-2a</a:t>
            </a:r>
          </a:p>
          <a:p>
            <a:pPr algn="ctr"/>
            <a:r>
              <a:rPr lang="de-DE" sz="2100" dirty="0" smtClean="0">
                <a:solidFill>
                  <a:srgbClr val="0070C0"/>
                </a:solidFill>
              </a:rPr>
              <a:t>- bisher bekannte lokale Impfstoffwirkungen (AE) - </a:t>
            </a:r>
            <a:endParaRPr lang="de-DE" sz="21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179512" y="6381328"/>
            <a:ext cx="2151551" cy="2616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de-DE" sz="1100" dirty="0"/>
              <a:t>DOI: 10.1056/NEJMoa2034201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224" y="66301"/>
            <a:ext cx="691280" cy="40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274" y="35061"/>
            <a:ext cx="77643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 bwMode="auto">
          <a:xfrm flipV="1">
            <a:off x="2768836" y="1496713"/>
            <a:ext cx="0" cy="4247176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7068106" y="1496713"/>
            <a:ext cx="0" cy="4244753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2988802" y="1245477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Alter 18-55 </a:t>
            </a:r>
            <a:endParaRPr lang="de-DE" sz="1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7296839" y="1249015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Alter &gt;65</a:t>
            </a:r>
            <a:endParaRPr lang="de-DE" sz="1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7394307" y="2653689"/>
            <a:ext cx="174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Low dose: 5 x 10</a:t>
            </a:r>
            <a:r>
              <a:rPr lang="de-DE" sz="1400" b="1" baseline="30000" dirty="0" smtClean="0"/>
              <a:t>10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7397845" y="3210008"/>
            <a:ext cx="1782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High dose: 1 x 10</a:t>
            </a:r>
            <a:r>
              <a:rPr lang="de-DE" sz="1400" b="1" baseline="30000" dirty="0" smtClean="0"/>
              <a:t>11</a:t>
            </a:r>
            <a:endParaRPr lang="de-DE" sz="1400" b="1" dirty="0"/>
          </a:p>
        </p:txBody>
      </p:sp>
      <p:sp>
        <p:nvSpPr>
          <p:cNvPr id="22" name="Gestreifter Pfeil nach rechts 21"/>
          <p:cNvSpPr/>
          <p:nvPr/>
        </p:nvSpPr>
        <p:spPr bwMode="auto">
          <a:xfrm rot="10800000">
            <a:off x="8319043" y="1268760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5" name="Gestreifter Pfeil nach rechts 14"/>
          <p:cNvSpPr/>
          <p:nvPr/>
        </p:nvSpPr>
        <p:spPr bwMode="auto">
          <a:xfrm rot="10800000">
            <a:off x="3563639" y="2059114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6" name="Gestreifter Pfeil nach rechts 15"/>
          <p:cNvSpPr/>
          <p:nvPr/>
        </p:nvSpPr>
        <p:spPr bwMode="auto">
          <a:xfrm rot="10800000">
            <a:off x="7326777" y="1951102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5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2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5086" y="137898"/>
            <a:ext cx="72217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100" b="1" dirty="0" smtClean="0">
                <a:solidFill>
                  <a:srgbClr val="D23264"/>
                </a:solidFill>
              </a:rPr>
              <a:t>Ad26.COV2.S</a:t>
            </a:r>
            <a:r>
              <a:rPr lang="de-DE" sz="2100" b="1" dirty="0" smtClean="0">
                <a:solidFill>
                  <a:srgbClr val="0070C0"/>
                </a:solidFill>
              </a:rPr>
              <a:t> - Phase 1-2a </a:t>
            </a:r>
          </a:p>
          <a:p>
            <a:pPr algn="ctr"/>
            <a:r>
              <a:rPr lang="de-DE" sz="2100" dirty="0">
                <a:solidFill>
                  <a:srgbClr val="0070C0"/>
                </a:solidFill>
              </a:rPr>
              <a:t>- bisher bekannte </a:t>
            </a:r>
            <a:r>
              <a:rPr lang="de-DE" sz="2100" dirty="0" smtClean="0">
                <a:solidFill>
                  <a:srgbClr val="0070C0"/>
                </a:solidFill>
              </a:rPr>
              <a:t>systemischen Impfstoffwirkungen (AE) - </a:t>
            </a:r>
            <a:endParaRPr lang="de-DE" sz="21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179512" y="6381328"/>
            <a:ext cx="2151551" cy="261610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r>
              <a:rPr lang="de-DE" sz="1100" dirty="0"/>
              <a:t>DOI: 10.1056/NEJMoa2034201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7224" y="66301"/>
            <a:ext cx="691280" cy="40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1274" y="35061"/>
            <a:ext cx="77643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0064" y="1052736"/>
            <a:ext cx="6423939" cy="5316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 bwMode="auto">
          <a:xfrm flipV="1">
            <a:off x="3491880" y="1545218"/>
            <a:ext cx="0" cy="4464496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6695951" y="1542795"/>
            <a:ext cx="0" cy="4464496"/>
          </a:xfrm>
          <a:prstGeom prst="line">
            <a:avLst/>
          </a:prstGeom>
          <a:solidFill>
            <a:schemeClr val="bg2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3472019" y="1249015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Alter 18-55 </a:t>
            </a:r>
            <a:endParaRPr lang="de-DE" sz="14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6866267" y="1249015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Alter &gt;65</a:t>
            </a:r>
            <a:endParaRPr lang="de-DE" sz="14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7322299" y="2691825"/>
            <a:ext cx="1749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Low dose: 5 x 10</a:t>
            </a:r>
            <a:r>
              <a:rPr lang="de-DE" sz="1400" b="1" baseline="30000" dirty="0" smtClean="0"/>
              <a:t>10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7325837" y="3248144"/>
            <a:ext cx="1782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High dose: 1 x 10</a:t>
            </a:r>
            <a:r>
              <a:rPr lang="de-DE" sz="1400" b="1" baseline="30000" dirty="0" smtClean="0"/>
              <a:t>11</a:t>
            </a:r>
            <a:endParaRPr lang="de-DE" sz="1400" b="1" dirty="0"/>
          </a:p>
        </p:txBody>
      </p:sp>
      <p:sp>
        <p:nvSpPr>
          <p:cNvPr id="27" name="Gestreifter Pfeil nach rechts 26"/>
          <p:cNvSpPr/>
          <p:nvPr/>
        </p:nvSpPr>
        <p:spPr bwMode="auto">
          <a:xfrm rot="10800000">
            <a:off x="7794928" y="1308485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6" name="Gestreifter Pfeil nach rechts 15"/>
          <p:cNvSpPr/>
          <p:nvPr/>
        </p:nvSpPr>
        <p:spPr bwMode="auto">
          <a:xfrm rot="10800000">
            <a:off x="4269319" y="1745535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6" name="Gestreifter Pfeil nach rechts 25"/>
          <p:cNvSpPr/>
          <p:nvPr/>
        </p:nvSpPr>
        <p:spPr bwMode="auto">
          <a:xfrm rot="10800000">
            <a:off x="6979047" y="1745535"/>
            <a:ext cx="213397" cy="216024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22" name="Gestreifter Pfeil nach rechts 17"/>
          <p:cNvSpPr/>
          <p:nvPr/>
        </p:nvSpPr>
        <p:spPr bwMode="auto">
          <a:xfrm flipH="1">
            <a:off x="3667202" y="5475456"/>
            <a:ext cx="213397" cy="216024"/>
          </a:xfrm>
          <a:prstGeom prst="striped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05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 animBg="1"/>
      <p:bldP spid="26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4048" y="868664"/>
            <a:ext cx="855194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6213" indent="-176213">
              <a:lnSpc>
                <a:spcPts val="24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274638" indent="-273050">
              <a:lnSpc>
                <a:spcPts val="24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276225" indent="638175">
              <a:lnSpc>
                <a:spcPts val="24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525463" indent="-247650">
              <a:lnSpc>
                <a:spcPts val="24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527050" indent="1301750">
              <a:lnSpc>
                <a:spcPts val="24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9842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14414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18986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3558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Wirksamkeit in spezifischen Gruppen:</a:t>
            </a:r>
            <a:r>
              <a:rPr lang="de-DE" altLang="de-DE" sz="1800" dirty="0" smtClean="0">
                <a:cs typeface="Arial" panose="020B0604020202020204" pitchFamily="34" charset="0"/>
              </a:rPr>
              <a:t> Älteren, Kleinkindern, Immunsupprimierten, Autoimmunerkrankten</a:t>
            </a:r>
            <a:r>
              <a:rPr lang="de-DE" altLang="de-DE" sz="1800" dirty="0">
                <a:cs typeface="Arial" panose="020B0604020202020204" pitchFamily="34" charset="0"/>
              </a:rPr>
              <a:t>, </a:t>
            </a:r>
            <a:r>
              <a:rPr lang="de-DE" altLang="de-DE" sz="1800" dirty="0" smtClean="0">
                <a:cs typeface="Arial" panose="020B0604020202020204" pitchFamily="34" charset="0"/>
              </a:rPr>
              <a:t>Schwangerschaft, chronischen Entzündungserkrankungen… 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de-DE" altLang="de-DE" sz="1800" dirty="0" smtClean="0">
                <a:cs typeface="Arial" panose="020B0604020202020204" pitchFamily="34" charset="0"/>
              </a:rPr>
              <a:t>Impfung Wirksamkeit bei </a:t>
            </a: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schwer COVID-19 Erkrankung</a:t>
            </a:r>
            <a:r>
              <a:rPr lang="de-DE" altLang="de-DE" sz="1800" dirty="0" smtClean="0">
                <a:cs typeface="Arial" panose="020B0604020202020204" pitchFamily="34" charset="0"/>
              </a:rPr>
              <a:t>, Reduktion </a:t>
            </a: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Hospitalisierung / IST-Pflichtig / Beatmung-Pflichtig / Todesfälle</a:t>
            </a:r>
            <a:r>
              <a:rPr lang="de-DE" altLang="de-DE" sz="1800" dirty="0" smtClean="0">
                <a:cs typeface="Arial" panose="020B0604020202020204" pitchFamily="34" charset="0"/>
              </a:rPr>
              <a:t>, Reduktion </a:t>
            </a: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Infektion / Transmission</a:t>
            </a:r>
            <a:r>
              <a:rPr lang="de-DE" altLang="de-DE" sz="1800" dirty="0" smtClean="0">
                <a:cs typeface="Arial" panose="020B0604020202020204" pitchFamily="34" charset="0"/>
              </a:rPr>
              <a:t>, neue </a:t>
            </a: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Virusvarianten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Schutzdauer</a:t>
            </a:r>
            <a:r>
              <a:rPr lang="de-DE" altLang="de-DE" sz="1800" dirty="0" smtClean="0">
                <a:cs typeface="Arial" panose="020B0604020202020204" pitchFamily="34" charset="0"/>
              </a:rPr>
              <a:t>, wann musst eine weitere Auffrischung der Impfung erfolgen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de-DE" altLang="de-DE" sz="1800" dirty="0">
                <a:solidFill>
                  <a:srgbClr val="D23264"/>
                </a:solidFill>
                <a:cs typeface="Arial" panose="020B0604020202020204" pitchFamily="34" charset="0"/>
              </a:rPr>
              <a:t>Kompatibilität </a:t>
            </a:r>
            <a:r>
              <a:rPr lang="de-DE" altLang="de-DE" sz="1800" dirty="0">
                <a:cs typeface="Arial" panose="020B0604020202020204" pitchFamily="34" charset="0"/>
              </a:rPr>
              <a:t>/ Austausch / Kombination von verschieden </a:t>
            </a:r>
            <a:r>
              <a:rPr lang="de-DE" altLang="de-DE" sz="1800" dirty="0" smtClean="0">
                <a:cs typeface="Arial" panose="020B0604020202020204" pitchFamily="34" charset="0"/>
              </a:rPr>
              <a:t>Impfstoffe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de-DE" altLang="de-DE" sz="1800" dirty="0" smtClean="0">
                <a:cs typeface="Arial" panose="020B0604020202020204" pitchFamily="34" charset="0"/>
              </a:rPr>
              <a:t>Impfstoffe </a:t>
            </a:r>
            <a:r>
              <a:rPr lang="de-DE" altLang="de-DE" sz="1800" dirty="0" smtClean="0">
                <a:solidFill>
                  <a:schemeClr val="accent6"/>
                </a:solidFill>
                <a:cs typeface="Arial" panose="020B0604020202020204" pitchFamily="34" charset="0"/>
              </a:rPr>
              <a:t>Wirksamkeit bei VOCs </a:t>
            </a:r>
            <a:r>
              <a:rPr lang="de-DE" altLang="de-DE" sz="1800" dirty="0" smtClean="0">
                <a:cs typeface="Arial" panose="020B0604020202020204" pitchFamily="34" charset="0"/>
              </a:rPr>
              <a:t>„</a:t>
            </a:r>
            <a:r>
              <a:rPr lang="de-DE" altLang="de-DE" sz="1800" dirty="0" err="1" smtClean="0">
                <a:cs typeface="Arial" panose="020B0604020202020204" pitchFamily="34" charset="0"/>
              </a:rPr>
              <a:t>Variants</a:t>
            </a:r>
            <a:r>
              <a:rPr lang="de-DE" altLang="de-DE" sz="1800" dirty="0" smtClean="0"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cs typeface="Arial" panose="020B0604020202020204" pitchFamily="34" charset="0"/>
              </a:rPr>
              <a:t>of</a:t>
            </a:r>
            <a:r>
              <a:rPr lang="de-DE" altLang="de-DE" sz="1800" dirty="0" smtClean="0">
                <a:cs typeface="Arial" panose="020B0604020202020204" pitchFamily="34" charset="0"/>
              </a:rPr>
              <a:t> </a:t>
            </a:r>
            <a:r>
              <a:rPr lang="de-DE" altLang="de-DE" sz="1800" dirty="0" err="1" smtClean="0">
                <a:cs typeface="Arial" panose="020B0604020202020204" pitchFamily="34" charset="0"/>
              </a:rPr>
              <a:t>Concern</a:t>
            </a:r>
            <a:r>
              <a:rPr lang="de-DE" altLang="de-DE" sz="1800" dirty="0" smtClean="0">
                <a:cs typeface="Arial" panose="020B0604020202020204" pitchFamily="34" charset="0"/>
              </a:rPr>
              <a:t>“</a:t>
            </a:r>
            <a:endParaRPr lang="de-DE" altLang="de-DE" sz="18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de-DE" altLang="de-DE" sz="1800" dirty="0" smtClean="0">
                <a:solidFill>
                  <a:schemeClr val="accent6"/>
                </a:solidFill>
                <a:cs typeface="Arial" panose="020B0604020202020204" pitchFamily="34" charset="0"/>
              </a:rPr>
              <a:t>„Upgrade“ von Impfstoffe </a:t>
            </a:r>
            <a:r>
              <a:rPr lang="de-DE" altLang="de-DE" sz="1800" dirty="0" smtClean="0">
                <a:cs typeface="Arial" panose="020B0604020202020204" pitchFamily="34" charset="0"/>
              </a:rPr>
              <a:t>– Es ist Zeit/Kosten/Logistisch/</a:t>
            </a:r>
            <a:r>
              <a:rPr lang="de-DE" altLang="de-DE" sz="1800" dirty="0" err="1" smtClean="0">
                <a:cs typeface="Arial" panose="020B0604020202020204" pitchFamily="34" charset="0"/>
              </a:rPr>
              <a:t>Platform</a:t>
            </a:r>
            <a:r>
              <a:rPr lang="de-DE" altLang="de-DE" sz="1800" dirty="0" smtClean="0">
                <a:cs typeface="Arial" panose="020B0604020202020204" pitchFamily="34" charset="0"/>
              </a:rPr>
              <a:t> realistisch?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56986" y="44624"/>
            <a:ext cx="6822758" cy="792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+mj-lt"/>
                <a:ea typeface="+mj-ea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9pPr>
          </a:lstStyle>
          <a:p>
            <a:pPr algn="ctr"/>
            <a:r>
              <a:rPr lang="de-DE" sz="2400" kern="0" dirty="0" smtClean="0">
                <a:solidFill>
                  <a:srgbClr val="0070C0"/>
                </a:solidFill>
              </a:rPr>
              <a:t>In Bau…</a:t>
            </a:r>
            <a:endParaRPr lang="de-DE" sz="2400" kern="0" dirty="0">
              <a:solidFill>
                <a:srgbClr val="0070C0"/>
              </a:solidFill>
            </a:endParaRPr>
          </a:p>
          <a:p>
            <a:pPr algn="ctr"/>
            <a:r>
              <a:rPr lang="de-DE" sz="2000" b="0" kern="0" dirty="0">
                <a:solidFill>
                  <a:srgbClr val="0070C0"/>
                </a:solidFill>
              </a:rPr>
              <a:t>- </a:t>
            </a:r>
            <a:r>
              <a:rPr lang="de-DE" sz="2000" b="0" kern="0" dirty="0" smtClean="0">
                <a:solidFill>
                  <a:srgbClr val="0070C0"/>
                </a:solidFill>
              </a:rPr>
              <a:t>Einige Punkte - </a:t>
            </a:r>
            <a:endParaRPr lang="de-DE" sz="2000" b="0" kern="0" dirty="0">
              <a:solidFill>
                <a:srgbClr val="D2326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5597853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24577" y="1155421"/>
            <a:ext cx="7095295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76213" indent="-176213">
              <a:lnSpc>
                <a:spcPts val="24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274638" indent="-273050">
              <a:lnSpc>
                <a:spcPts val="24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276225" indent="638175">
              <a:lnSpc>
                <a:spcPts val="24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525463" indent="-247650">
              <a:lnSpc>
                <a:spcPts val="24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527050" indent="1301750">
              <a:lnSpc>
                <a:spcPts val="2400"/>
              </a:lnSpc>
              <a:spcBef>
                <a:spcPct val="2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9842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14414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18986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2355850" indent="130175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de-DE" altLang="de-DE" sz="1800" b="1" dirty="0" err="1" smtClean="0">
                <a:solidFill>
                  <a:schemeClr val="accent6"/>
                </a:solidFill>
                <a:cs typeface="Arial" panose="020B0604020202020204" pitchFamily="34" charset="0"/>
              </a:rPr>
              <a:t>Novavax</a:t>
            </a:r>
            <a:endParaRPr lang="de-DE" altLang="de-DE" sz="1800" b="1" dirty="0" smtClean="0">
              <a:solidFill>
                <a:schemeClr val="accent6"/>
              </a:solidFill>
              <a:cs typeface="Arial" panose="020B0604020202020204" pitchFamily="34" charset="0"/>
            </a:endParaRPr>
          </a:p>
          <a:p>
            <a:pPr marL="692150" lvl="3" indent="-34290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1800" dirty="0" smtClean="0">
                <a:cs typeface="Arial" panose="020B0604020202020204" pitchFamily="34" charset="0"/>
              </a:rPr>
              <a:t>UK  ~89%		- Original: ~95%</a:t>
            </a:r>
          </a:p>
          <a:p>
            <a:pPr marL="2179637" lvl="8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de-DE" altLang="de-DE" sz="1800" dirty="0">
                <a:cs typeface="Arial" panose="020B0604020202020204" pitchFamily="34" charset="0"/>
              </a:rPr>
              <a:t>	</a:t>
            </a:r>
            <a:r>
              <a:rPr lang="de-DE" altLang="de-DE" sz="1800" dirty="0" smtClean="0">
                <a:cs typeface="Arial" panose="020B0604020202020204" pitchFamily="34" charset="0"/>
              </a:rPr>
              <a:t>- B.1.1.7:  </a:t>
            </a: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~85%</a:t>
            </a:r>
            <a:r>
              <a:rPr lang="de-DE" altLang="de-DE" sz="1800" dirty="0" smtClean="0">
                <a:cs typeface="Arial" panose="020B0604020202020204" pitchFamily="34" charset="0"/>
              </a:rPr>
              <a:t>	</a:t>
            </a:r>
          </a:p>
          <a:p>
            <a:pPr marL="2179637" lvl="8" indent="0" algn="just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F0000"/>
              </a:buClr>
              <a:defRPr/>
            </a:pPr>
            <a:r>
              <a:rPr lang="de-DE" altLang="de-DE" sz="1800" dirty="0" smtClean="0">
                <a:cs typeface="Arial" panose="020B0604020202020204" pitchFamily="34" charset="0"/>
              </a:rPr>
              <a:t>	</a:t>
            </a:r>
          </a:p>
          <a:p>
            <a:pPr marL="692150" lvl="3" indent="-342900" algn="just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1800" dirty="0" smtClean="0">
                <a:cs typeface="Arial" panose="020B0604020202020204" pitchFamily="34" charset="0"/>
              </a:rPr>
              <a:t>Sudafrika (90% B1.3.5.1) </a:t>
            </a: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~60% </a:t>
            </a:r>
            <a:r>
              <a:rPr lang="de-DE" altLang="de-DE" sz="1800" dirty="0" smtClean="0">
                <a:cs typeface="Arial" panose="020B0604020202020204" pitchFamily="34" charset="0"/>
              </a:rPr>
              <a:t>(HIV-); </a:t>
            </a: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~49% </a:t>
            </a:r>
            <a:r>
              <a:rPr lang="de-DE" altLang="de-DE" sz="1800" dirty="0" smtClean="0">
                <a:cs typeface="Arial" panose="020B0604020202020204" pitchFamily="34" charset="0"/>
              </a:rPr>
              <a:t>(HIV+ &amp; HIV-) </a:t>
            </a: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de-DE" altLang="de-DE" sz="1800" b="1" dirty="0">
                <a:solidFill>
                  <a:srgbClr val="D23264"/>
                </a:solidFill>
                <a:cs typeface="Arial" panose="020B0604020202020204" pitchFamily="34" charset="0"/>
              </a:rPr>
              <a:t>Johnson &amp; </a:t>
            </a:r>
            <a:r>
              <a:rPr lang="de-DE" altLang="de-DE" sz="1800" b="1" dirty="0" smtClean="0">
                <a:solidFill>
                  <a:srgbClr val="D23264"/>
                </a:solidFill>
                <a:cs typeface="Arial" panose="020B0604020202020204" pitchFamily="34" charset="0"/>
              </a:rPr>
              <a:t>Johnson</a:t>
            </a:r>
            <a:r>
              <a:rPr lang="de-DE" altLang="de-DE" sz="1800" dirty="0" smtClean="0">
                <a:cs typeface="Arial" panose="020B0604020202020204" pitchFamily="34" charset="0"/>
              </a:rPr>
              <a:t> </a:t>
            </a:r>
          </a:p>
          <a:p>
            <a:pPr marL="692150" lvl="3" indent="-342900" algn="just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1800" dirty="0" smtClean="0">
                <a:cs typeface="Arial" panose="020B0604020202020204" pitchFamily="34" charset="0"/>
              </a:rPr>
              <a:t>USA </a:t>
            </a:r>
            <a:r>
              <a:rPr lang="de-DE" altLang="de-DE" sz="1800" dirty="0">
                <a:cs typeface="Arial" panose="020B0604020202020204" pitchFamily="34" charset="0"/>
              </a:rPr>
              <a:t>72%, Lateinamerika 66</a:t>
            </a:r>
            <a:r>
              <a:rPr lang="de-DE" altLang="de-DE" sz="1800" dirty="0" smtClean="0">
                <a:cs typeface="Arial" panose="020B0604020202020204" pitchFamily="34" charset="0"/>
              </a:rPr>
              <a:t>%, Sudafrika </a:t>
            </a: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~57%</a:t>
            </a:r>
            <a:endParaRPr lang="de-DE" altLang="de-DE" sz="1800" dirty="0">
              <a:solidFill>
                <a:srgbClr val="D23264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de-DE" altLang="de-DE" sz="1800" b="1" dirty="0" err="1" smtClean="0">
                <a:solidFill>
                  <a:srgbClr val="D23264"/>
                </a:solidFill>
                <a:cs typeface="Arial" panose="020B0604020202020204" pitchFamily="34" charset="0"/>
              </a:rPr>
              <a:t>AstraZeneca</a:t>
            </a:r>
            <a:r>
              <a:rPr lang="de-DE" altLang="de-DE" sz="1800" dirty="0" smtClean="0">
                <a:cs typeface="Arial" panose="020B0604020202020204" pitchFamily="34" charset="0"/>
              </a:rPr>
              <a:t> </a:t>
            </a:r>
          </a:p>
          <a:p>
            <a:pPr marL="692150" lvl="3" indent="-342900" algn="just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1800" dirty="0" smtClean="0">
                <a:cs typeface="Arial" panose="020B0604020202020204" pitchFamily="34" charset="0"/>
              </a:rPr>
              <a:t>UK/</a:t>
            </a:r>
            <a:r>
              <a:rPr lang="de-DE" altLang="de-DE" sz="1800" dirty="0" err="1" smtClean="0">
                <a:cs typeface="Arial" panose="020B0604020202020204" pitchFamily="34" charset="0"/>
              </a:rPr>
              <a:t>Brazil</a:t>
            </a:r>
            <a:r>
              <a:rPr lang="de-DE" altLang="de-DE" sz="1800" dirty="0" smtClean="0">
                <a:cs typeface="Arial" panose="020B0604020202020204" pitchFamily="34" charset="0"/>
              </a:rPr>
              <a:t> </a:t>
            </a: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~70%  </a:t>
            </a:r>
          </a:p>
          <a:p>
            <a:pPr marL="692150" lvl="3" indent="-342900" algn="just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1800" dirty="0" smtClean="0">
                <a:cs typeface="Arial" panose="020B0604020202020204" pitchFamily="34" charset="0"/>
              </a:rPr>
              <a:t>Sudafrika</a:t>
            </a:r>
            <a:r>
              <a:rPr lang="de-DE" altLang="de-DE" sz="1800" dirty="0" smtClean="0">
                <a:solidFill>
                  <a:srgbClr val="D23264"/>
                </a:solidFill>
                <a:cs typeface="Arial" panose="020B0604020202020204" pitchFamily="34" charset="0"/>
              </a:rPr>
              <a:t> ~22%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56986" y="83960"/>
            <a:ext cx="6822758" cy="9941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+mj-lt"/>
                <a:ea typeface="+mj-ea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  <a:cs typeface="Geneva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bg2"/>
                </a:solidFill>
                <a:latin typeface="Arial" charset="0"/>
                <a:ea typeface="Geneva" charset="0"/>
              </a:defRPr>
            </a:lvl9pPr>
          </a:lstStyle>
          <a:p>
            <a:pPr algn="ctr"/>
            <a:r>
              <a:rPr lang="de-DE" sz="2400" kern="0" dirty="0" err="1" smtClean="0">
                <a:solidFill>
                  <a:srgbClr val="0070C0"/>
                </a:solidFill>
              </a:rPr>
              <a:t>Variants</a:t>
            </a:r>
            <a:r>
              <a:rPr lang="de-DE" sz="2400" kern="0" dirty="0" smtClean="0">
                <a:solidFill>
                  <a:srgbClr val="0070C0"/>
                </a:solidFill>
              </a:rPr>
              <a:t> </a:t>
            </a:r>
            <a:r>
              <a:rPr lang="de-DE" sz="2400" kern="0" dirty="0" err="1" smtClean="0">
                <a:solidFill>
                  <a:srgbClr val="0070C0"/>
                </a:solidFill>
              </a:rPr>
              <a:t>of</a:t>
            </a:r>
            <a:r>
              <a:rPr lang="de-DE" sz="2400" kern="0" dirty="0" smtClean="0">
                <a:solidFill>
                  <a:srgbClr val="0070C0"/>
                </a:solidFill>
              </a:rPr>
              <a:t> </a:t>
            </a:r>
            <a:r>
              <a:rPr lang="de-DE" sz="2400" kern="0" dirty="0" err="1" smtClean="0">
                <a:solidFill>
                  <a:srgbClr val="0070C0"/>
                </a:solidFill>
              </a:rPr>
              <a:t>Concern</a:t>
            </a:r>
            <a:endParaRPr lang="de-DE" sz="2400" kern="0" dirty="0">
              <a:solidFill>
                <a:srgbClr val="0070C0"/>
              </a:solidFill>
            </a:endParaRPr>
          </a:p>
          <a:p>
            <a:pPr algn="ctr"/>
            <a:r>
              <a:rPr lang="de-DE" sz="2000" b="0" kern="0" dirty="0">
                <a:solidFill>
                  <a:srgbClr val="0070C0"/>
                </a:solidFill>
              </a:rPr>
              <a:t>- Phase </a:t>
            </a:r>
            <a:r>
              <a:rPr lang="de-DE" sz="2000" b="0" kern="0" dirty="0" smtClean="0">
                <a:solidFill>
                  <a:srgbClr val="0070C0"/>
                </a:solidFill>
              </a:rPr>
              <a:t>3 / Einige </a:t>
            </a:r>
            <a:r>
              <a:rPr lang="de-DE" sz="2000" b="0" kern="0" dirty="0" smtClean="0">
                <a:solidFill>
                  <a:srgbClr val="D23264"/>
                </a:solidFill>
              </a:rPr>
              <a:t>Fakten</a:t>
            </a:r>
            <a:r>
              <a:rPr lang="de-DE" sz="2000" b="0" kern="0" dirty="0" smtClean="0">
                <a:solidFill>
                  <a:srgbClr val="0070C0"/>
                </a:solidFill>
              </a:rPr>
              <a:t> – </a:t>
            </a:r>
            <a:endParaRPr lang="de-DE" sz="2000" b="0" kern="0" dirty="0">
              <a:solidFill>
                <a:srgbClr val="D2326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42"/>
            <a:ext cx="954296" cy="608646"/>
          </a:xfrm>
          <a:prstGeom prst="rect">
            <a:avLst/>
          </a:prstGeom>
        </p:spPr>
      </p:pic>
      <p:sp>
        <p:nvSpPr>
          <p:cNvPr id="2" name="Striped Right Arrow 1"/>
          <p:cNvSpPr/>
          <p:nvPr/>
        </p:nvSpPr>
        <p:spPr bwMode="auto">
          <a:xfrm flipH="1">
            <a:off x="5623560" y="1810512"/>
            <a:ext cx="292608" cy="256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6" name="Striped Right Arrow 5"/>
          <p:cNvSpPr/>
          <p:nvPr/>
        </p:nvSpPr>
        <p:spPr bwMode="auto">
          <a:xfrm flipH="1">
            <a:off x="5641848" y="2143833"/>
            <a:ext cx="292608" cy="256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7" name="Striped Right Arrow 6"/>
          <p:cNvSpPr/>
          <p:nvPr/>
        </p:nvSpPr>
        <p:spPr bwMode="auto">
          <a:xfrm flipH="1">
            <a:off x="7973568" y="2877312"/>
            <a:ext cx="292608" cy="256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8" name="Striped Right Arrow 7"/>
          <p:cNvSpPr/>
          <p:nvPr/>
        </p:nvSpPr>
        <p:spPr bwMode="auto">
          <a:xfrm flipH="1">
            <a:off x="6754368" y="4017264"/>
            <a:ext cx="292608" cy="256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0" name="Striped Right Arrow 9"/>
          <p:cNvSpPr/>
          <p:nvPr/>
        </p:nvSpPr>
        <p:spPr bwMode="auto">
          <a:xfrm flipH="1">
            <a:off x="3651504" y="5166360"/>
            <a:ext cx="292608" cy="256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  <p:sp>
        <p:nvSpPr>
          <p:cNvPr id="13" name="Striped Right Arrow 12"/>
          <p:cNvSpPr/>
          <p:nvPr/>
        </p:nvSpPr>
        <p:spPr bwMode="auto">
          <a:xfrm flipH="1">
            <a:off x="3654552" y="5693664"/>
            <a:ext cx="292608" cy="256032"/>
          </a:xfrm>
          <a:prstGeom prst="strip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36524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eople.eku.edu/ritchisong/301images/Memory_cells_Natur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4" b="49590"/>
          <a:stretch>
            <a:fillRect/>
          </a:stretch>
        </p:blipFill>
        <p:spPr bwMode="auto">
          <a:xfrm>
            <a:off x="928688" y="1333500"/>
            <a:ext cx="7748587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nip Single Corner Rectangle 5"/>
          <p:cNvSpPr/>
          <p:nvPr/>
        </p:nvSpPr>
        <p:spPr bwMode="auto">
          <a:xfrm>
            <a:off x="2265905" y="1324583"/>
            <a:ext cx="715207" cy="476009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hr-HR" sz="1400" dirty="0" smtClean="0"/>
              <a:t>Germ </a:t>
            </a:r>
          </a:p>
          <a:p>
            <a:pPr>
              <a:defRPr/>
            </a:pPr>
            <a:r>
              <a:rPr lang="hr-HR" sz="1400" dirty="0" smtClean="0"/>
              <a:t>centar</a:t>
            </a:r>
            <a:endParaRPr lang="de-DE" sz="1400" dirty="0"/>
          </a:p>
        </p:txBody>
      </p:sp>
      <p:sp>
        <p:nvSpPr>
          <p:cNvPr id="17" name="Snip Single Corner Rectangle 5"/>
          <p:cNvSpPr/>
          <p:nvPr/>
        </p:nvSpPr>
        <p:spPr bwMode="auto">
          <a:xfrm>
            <a:off x="5276849" y="2467478"/>
            <a:ext cx="2161190" cy="283284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hr-HR" dirty="0" smtClean="0"/>
              <a:t>Memorijski B limfocit</a:t>
            </a:r>
            <a:endParaRPr lang="de-DE" dirty="0"/>
          </a:p>
        </p:txBody>
      </p:sp>
      <p:sp>
        <p:nvSpPr>
          <p:cNvPr id="15" name="Snip Single Corner Rectangle 5"/>
          <p:cNvSpPr/>
          <p:nvPr/>
        </p:nvSpPr>
        <p:spPr bwMode="auto">
          <a:xfrm>
            <a:off x="5257393" y="4727640"/>
            <a:ext cx="2161190" cy="636689"/>
          </a:xfrm>
          <a:prstGeom prst="snip1Rect">
            <a:avLst>
              <a:gd name="adj" fmla="val 1638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hr-HR" dirty="0" smtClean="0"/>
              <a:t>Dugoročna</a:t>
            </a:r>
          </a:p>
          <a:p>
            <a:pPr>
              <a:defRPr/>
            </a:pPr>
            <a:r>
              <a:rPr lang="hr-HR" dirty="0" smtClean="0"/>
              <a:t>plazma stanica u k. srži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771363" y="873125"/>
            <a:ext cx="2424766" cy="996950"/>
            <a:chOff x="1771363" y="873125"/>
            <a:chExt cx="2424766" cy="996950"/>
          </a:xfrm>
        </p:grpSpPr>
        <p:sp>
          <p:nvSpPr>
            <p:cNvPr id="14339" name="TextBox 9"/>
            <p:cNvSpPr txBox="1">
              <a:spLocks noChangeArrowheads="1"/>
            </p:cNvSpPr>
            <p:nvPr/>
          </p:nvSpPr>
          <p:spPr bwMode="auto">
            <a:xfrm>
              <a:off x="1771363" y="873125"/>
              <a:ext cx="24247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 dirty="0" smtClean="0"/>
                <a:t>Pomoć CD4 T-stanica</a:t>
              </a:r>
              <a:endParaRPr lang="de-DE" altLang="de-DE" sz="1800" dirty="0"/>
            </a:p>
          </p:txBody>
        </p:sp>
        <p:cxnSp>
          <p:nvCxnSpPr>
            <p:cNvPr id="14340" name="Straight Arrow Connector 11"/>
            <p:cNvCxnSpPr>
              <a:cxnSpLocks noChangeShapeType="1"/>
            </p:cNvCxnSpPr>
            <p:nvPr/>
          </p:nvCxnSpPr>
          <p:spPr bwMode="auto">
            <a:xfrm>
              <a:off x="1979613" y="1365250"/>
              <a:ext cx="0" cy="50482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5" name="Title 1"/>
          <p:cNvSpPr txBox="1">
            <a:spLocks/>
          </p:cNvSpPr>
          <p:nvPr/>
        </p:nvSpPr>
        <p:spPr>
          <a:xfrm>
            <a:off x="392113" y="209550"/>
            <a:ext cx="6700837" cy="927100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defRPr/>
            </a:pPr>
            <a:r>
              <a:rPr lang="hr-HR" sz="2400" kern="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Mehanizam humoralne memorije</a:t>
            </a:r>
            <a:endParaRPr lang="de-DE" sz="24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nip Single Corner Rectangle 5"/>
          <p:cNvSpPr/>
          <p:nvPr/>
        </p:nvSpPr>
        <p:spPr bwMode="auto">
          <a:xfrm rot="10800000">
            <a:off x="4978247" y="1272597"/>
            <a:ext cx="1712824" cy="2559108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82504" y="-44609"/>
            <a:ext cx="6332538" cy="5222875"/>
            <a:chOff x="-1327256" y="2192936"/>
            <a:chExt cx="6332321" cy="4961478"/>
          </a:xfrm>
        </p:grpSpPr>
        <p:sp>
          <p:nvSpPr>
            <p:cNvPr id="7" name="Snip Single Corner Rectangle 6"/>
            <p:cNvSpPr/>
            <p:nvPr/>
          </p:nvSpPr>
          <p:spPr bwMode="auto">
            <a:xfrm rot="10800000">
              <a:off x="-1327256" y="2192936"/>
              <a:ext cx="6332321" cy="4961478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" name="Snip Single Corner Rectangle 7"/>
            <p:cNvSpPr/>
            <p:nvPr/>
          </p:nvSpPr>
          <p:spPr bwMode="auto">
            <a:xfrm rot="10800000">
              <a:off x="1219939" y="2702959"/>
              <a:ext cx="3259026" cy="2916115"/>
            </a:xfrm>
            <a:prstGeom prst="snip1Rect">
              <a:avLst>
                <a:gd name="adj" fmla="val 50000"/>
              </a:avLst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 dirty="0"/>
            </a:p>
          </p:txBody>
        </p:sp>
      </p:grpSp>
      <p:sp>
        <p:nvSpPr>
          <p:cNvPr id="4" name="Rechteck 3"/>
          <p:cNvSpPr/>
          <p:nvPr/>
        </p:nvSpPr>
        <p:spPr bwMode="auto">
          <a:xfrm>
            <a:off x="10038945" y="873125"/>
            <a:ext cx="45719" cy="45719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Snip Single Corner Rectangle 5"/>
          <p:cNvSpPr/>
          <p:nvPr/>
        </p:nvSpPr>
        <p:spPr bwMode="auto">
          <a:xfrm>
            <a:off x="576339" y="2445857"/>
            <a:ext cx="1320002" cy="326526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hr-HR" dirty="0" smtClean="0"/>
              <a:t>Naivna B stanica</a:t>
            </a:r>
            <a:endParaRPr lang="de-DE" dirty="0"/>
          </a:p>
        </p:txBody>
      </p:sp>
      <p:sp>
        <p:nvSpPr>
          <p:cNvPr id="13" name="Snip Single Corner Rectangle 5"/>
          <p:cNvSpPr/>
          <p:nvPr/>
        </p:nvSpPr>
        <p:spPr bwMode="auto">
          <a:xfrm>
            <a:off x="846309" y="4795736"/>
            <a:ext cx="1647493" cy="373613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hr-HR" dirty="0" smtClean="0"/>
              <a:t>Kratkotrajna</a:t>
            </a:r>
          </a:p>
          <a:p>
            <a:pPr>
              <a:defRPr/>
            </a:pPr>
            <a:r>
              <a:rPr lang="hr-HR" dirty="0" smtClean="0"/>
              <a:t>plazma stanica</a:t>
            </a:r>
            <a:endParaRPr lang="de-DE" dirty="0"/>
          </a:p>
        </p:txBody>
      </p:sp>
      <p:sp>
        <p:nvSpPr>
          <p:cNvPr id="14" name="Snip Single Corner Rectangle 5"/>
          <p:cNvSpPr/>
          <p:nvPr/>
        </p:nvSpPr>
        <p:spPr bwMode="auto">
          <a:xfrm>
            <a:off x="3669199" y="4797289"/>
            <a:ext cx="552605" cy="373613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hr-HR" dirty="0" smtClean="0"/>
              <a:t>IgM</a:t>
            </a:r>
            <a:endParaRPr lang="de-DE" dirty="0"/>
          </a:p>
        </p:txBody>
      </p:sp>
      <p:sp>
        <p:nvSpPr>
          <p:cNvPr id="18" name="Snip Single Corner Rectangle 5"/>
          <p:cNvSpPr/>
          <p:nvPr/>
        </p:nvSpPr>
        <p:spPr bwMode="auto">
          <a:xfrm rot="10800000">
            <a:off x="5834658" y="1053498"/>
            <a:ext cx="1712824" cy="2559108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9" name="Snip Single Corner Rectangle 5"/>
          <p:cNvSpPr/>
          <p:nvPr/>
        </p:nvSpPr>
        <p:spPr bwMode="auto">
          <a:xfrm rot="10800000">
            <a:off x="5041085" y="4533088"/>
            <a:ext cx="3718568" cy="1444377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92113" y="209550"/>
            <a:ext cx="6700837" cy="927100"/>
          </a:xfrm>
        </p:spPr>
        <p:txBody>
          <a:bodyPr/>
          <a:lstStyle/>
          <a:p>
            <a:r>
              <a:rPr lang="hr-HR" altLang="de-DE" dirty="0" smtClean="0"/>
              <a:t>T-stanični antigeni</a:t>
            </a:r>
            <a:endParaRPr lang="de-DE" altLang="de-DE" dirty="0" smtClean="0"/>
          </a:p>
        </p:txBody>
      </p:sp>
      <p:sp>
        <p:nvSpPr>
          <p:cNvPr id="8195" name="Diamond 239"/>
          <p:cNvSpPr>
            <a:spLocks noChangeArrowheads="1"/>
          </p:cNvSpPr>
          <p:nvPr/>
        </p:nvSpPr>
        <p:spPr bwMode="auto">
          <a:xfrm>
            <a:off x="4148138" y="2433638"/>
            <a:ext cx="146050" cy="114300"/>
          </a:xfrm>
          <a:prstGeom prst="diamond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24" name="Arc 223"/>
          <p:cNvSpPr/>
          <p:nvPr/>
        </p:nvSpPr>
        <p:spPr bwMode="auto">
          <a:xfrm>
            <a:off x="1409700" y="1476375"/>
            <a:ext cx="1971675" cy="1971675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315" name="TextBox 314"/>
          <p:cNvSpPr txBox="1">
            <a:spLocks noChangeArrowheads="1"/>
          </p:cNvSpPr>
          <p:nvPr/>
        </p:nvSpPr>
        <p:spPr bwMode="auto">
          <a:xfrm>
            <a:off x="1724025" y="2268538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/>
              <a:t>CD8</a:t>
            </a:r>
            <a:endParaRPr lang="de-DE" altLang="de-DE" sz="1800"/>
          </a:p>
        </p:txBody>
      </p:sp>
      <p:grpSp>
        <p:nvGrpSpPr>
          <p:cNvPr id="2" name="Group 321"/>
          <p:cNvGrpSpPr>
            <a:grpSpLocks/>
          </p:cNvGrpSpPr>
          <p:nvPr/>
        </p:nvGrpSpPr>
        <p:grpSpPr bwMode="auto">
          <a:xfrm>
            <a:off x="1392238" y="4122738"/>
            <a:ext cx="3368675" cy="1973262"/>
            <a:chOff x="1119052" y="4123507"/>
            <a:chExt cx="3368865" cy="1972492"/>
          </a:xfrm>
        </p:grpSpPr>
        <p:sp>
          <p:nvSpPr>
            <p:cNvPr id="225" name="Arc 224"/>
            <p:cNvSpPr/>
            <p:nvPr/>
          </p:nvSpPr>
          <p:spPr bwMode="auto">
            <a:xfrm>
              <a:off x="1119052" y="4123507"/>
              <a:ext cx="1971786" cy="1972492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239" name="Group 292"/>
            <p:cNvGrpSpPr>
              <a:grpSpLocks/>
            </p:cNvGrpSpPr>
            <p:nvPr/>
          </p:nvGrpSpPr>
          <p:grpSpPr bwMode="auto">
            <a:xfrm>
              <a:off x="3027958" y="4827399"/>
              <a:ext cx="1459959" cy="626204"/>
              <a:chOff x="3076462" y="2173923"/>
              <a:chExt cx="1100603" cy="626204"/>
            </a:xfrm>
          </p:grpSpPr>
          <p:grpSp>
            <p:nvGrpSpPr>
              <p:cNvPr id="8241" name="Group 266"/>
              <p:cNvGrpSpPr>
                <a:grpSpLocks/>
              </p:cNvGrpSpPr>
              <p:nvPr/>
            </p:nvGrpSpPr>
            <p:grpSpPr bwMode="auto">
              <a:xfrm>
                <a:off x="3077056" y="2173923"/>
                <a:ext cx="1100009" cy="338008"/>
                <a:chOff x="3077056" y="2173923"/>
                <a:chExt cx="1100009" cy="338008"/>
              </a:xfrm>
            </p:grpSpPr>
            <p:grpSp>
              <p:nvGrpSpPr>
                <p:cNvPr id="8249" name="Group 260"/>
                <p:cNvGrpSpPr>
                  <a:grpSpLocks/>
                </p:cNvGrpSpPr>
                <p:nvPr/>
              </p:nvGrpSpPr>
              <p:grpSpPr bwMode="auto">
                <a:xfrm>
                  <a:off x="3077056" y="2173923"/>
                  <a:ext cx="1009964" cy="338008"/>
                  <a:chOff x="3077056" y="2173923"/>
                  <a:chExt cx="1009964" cy="338008"/>
                </a:xfrm>
              </p:grpSpPr>
              <p:cxnSp>
                <p:nvCxnSpPr>
                  <p:cNvPr id="8251" name="Straight Connector 3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83784" y="2348265"/>
                    <a:ext cx="38053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8252" name="Straight Connector 30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077056" y="2467163"/>
                    <a:ext cx="637182" cy="148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306" name="Arc 305"/>
                  <p:cNvSpPr/>
                  <p:nvPr/>
                </p:nvSpPr>
                <p:spPr bwMode="auto">
                  <a:xfrm>
                    <a:off x="3463761" y="2174606"/>
                    <a:ext cx="623542" cy="338005"/>
                  </a:xfrm>
                  <a:prstGeom prst="arc">
                    <a:avLst>
                      <a:gd name="adj1" fmla="val 10637961"/>
                      <a:gd name="adj2" fmla="val 19015692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cxnSp>
                <p:nvCxnSpPr>
                  <p:cNvPr id="8254" name="Straight Connector 306"/>
                  <p:cNvCxnSpPr>
                    <a:cxnSpLocks noChangeShapeType="1"/>
                    <a:endCxn id="303" idx="0"/>
                  </p:cNvCxnSpPr>
                  <p:nvPr/>
                </p:nvCxnSpPr>
                <p:spPr bwMode="auto">
                  <a:xfrm flipV="1">
                    <a:off x="3708412" y="2368073"/>
                    <a:ext cx="30967" cy="104241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03" name="Arc 302"/>
                <p:cNvSpPr/>
                <p:nvPr/>
              </p:nvSpPr>
              <p:spPr bwMode="auto">
                <a:xfrm>
                  <a:off x="3721077" y="2195235"/>
                  <a:ext cx="455988" cy="249141"/>
                </a:xfrm>
                <a:prstGeom prst="arc">
                  <a:avLst>
                    <a:gd name="adj1" fmla="val 10209975"/>
                    <a:gd name="adj2" fmla="val 15279601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8242" name="Group 267"/>
              <p:cNvGrpSpPr>
                <a:grpSpLocks/>
              </p:cNvGrpSpPr>
              <p:nvPr/>
            </p:nvGrpSpPr>
            <p:grpSpPr bwMode="auto">
              <a:xfrm flipV="1">
                <a:off x="3076462" y="2465083"/>
                <a:ext cx="1100009" cy="335044"/>
                <a:chOff x="3077056" y="2173923"/>
                <a:chExt cx="1100009" cy="338008"/>
              </a:xfrm>
            </p:grpSpPr>
            <p:grpSp>
              <p:nvGrpSpPr>
                <p:cNvPr id="8243" name="Group 260"/>
                <p:cNvGrpSpPr>
                  <a:grpSpLocks/>
                </p:cNvGrpSpPr>
                <p:nvPr/>
              </p:nvGrpSpPr>
              <p:grpSpPr bwMode="auto">
                <a:xfrm>
                  <a:off x="3077056" y="2173923"/>
                  <a:ext cx="1009964" cy="338008"/>
                  <a:chOff x="3077056" y="2173923"/>
                  <a:chExt cx="1009964" cy="338008"/>
                </a:xfrm>
              </p:grpSpPr>
              <p:cxnSp>
                <p:nvCxnSpPr>
                  <p:cNvPr id="8245" name="Straight Connector 2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83784" y="2348265"/>
                    <a:ext cx="38053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8246" name="Straight Connector 29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077056" y="2468256"/>
                    <a:ext cx="635834" cy="38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300" name="Arc 299"/>
                  <p:cNvSpPr/>
                  <p:nvPr/>
                </p:nvSpPr>
                <p:spPr bwMode="auto">
                  <a:xfrm>
                    <a:off x="3464356" y="2174215"/>
                    <a:ext cx="629527" cy="337794"/>
                  </a:xfrm>
                  <a:prstGeom prst="arc">
                    <a:avLst>
                      <a:gd name="adj1" fmla="val 10637961"/>
                      <a:gd name="adj2" fmla="val 19015692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cxnSp>
                <p:nvCxnSpPr>
                  <p:cNvPr id="8248" name="Straight Connector 300"/>
                  <p:cNvCxnSpPr>
                    <a:cxnSpLocks noChangeShapeType="1"/>
                    <a:endCxn id="297" idx="0"/>
                  </p:cNvCxnSpPr>
                  <p:nvPr/>
                </p:nvCxnSpPr>
                <p:spPr bwMode="auto">
                  <a:xfrm flipV="1">
                    <a:off x="3709006" y="2368436"/>
                    <a:ext cx="30653" cy="9982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97" name="Arc 296"/>
                <p:cNvSpPr/>
                <p:nvPr/>
              </p:nvSpPr>
              <p:spPr bwMode="auto">
                <a:xfrm>
                  <a:off x="3721671" y="2195028"/>
                  <a:ext cx="455988" cy="249743"/>
                </a:xfrm>
                <a:prstGeom prst="arc">
                  <a:avLst>
                    <a:gd name="adj1" fmla="val 10209975"/>
                    <a:gd name="adj2" fmla="val 15279601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</p:grpSp>
        <p:sp>
          <p:nvSpPr>
            <p:cNvPr id="8240" name="TextBox 315"/>
            <p:cNvSpPr txBox="1">
              <a:spLocks noChangeArrowheads="1"/>
            </p:cNvSpPr>
            <p:nvPr/>
          </p:nvSpPr>
          <p:spPr bwMode="auto">
            <a:xfrm>
              <a:off x="1443327" y="4928121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/>
                <a:t>CD4</a:t>
              </a:r>
              <a:endParaRPr lang="de-DE" altLang="de-DE" sz="1800"/>
            </a:p>
          </p:txBody>
        </p:sp>
      </p:grpSp>
      <p:grpSp>
        <p:nvGrpSpPr>
          <p:cNvPr id="8" name="Group 326"/>
          <p:cNvGrpSpPr>
            <a:grpSpLocks/>
          </p:cNvGrpSpPr>
          <p:nvPr/>
        </p:nvGrpSpPr>
        <p:grpSpPr bwMode="auto">
          <a:xfrm>
            <a:off x="4213225" y="1524000"/>
            <a:ext cx="2590800" cy="1973263"/>
            <a:chOff x="3940221" y="1523999"/>
            <a:chExt cx="2591208" cy="1972492"/>
          </a:xfrm>
        </p:grpSpPr>
        <p:cxnSp>
          <p:nvCxnSpPr>
            <p:cNvPr id="8229" name="Straight Connector 230"/>
            <p:cNvCxnSpPr>
              <a:cxnSpLocks noChangeShapeType="1"/>
            </p:cNvCxnSpPr>
            <p:nvPr/>
          </p:nvCxnSpPr>
          <p:spPr bwMode="auto">
            <a:xfrm flipH="1">
              <a:off x="4404775" y="2383844"/>
              <a:ext cx="22059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2" name="Arc 231"/>
            <p:cNvSpPr/>
            <p:nvPr/>
          </p:nvSpPr>
          <p:spPr bwMode="auto">
            <a:xfrm>
              <a:off x="4191086" y="2252377"/>
              <a:ext cx="209583" cy="263422"/>
            </a:xfrm>
            <a:prstGeom prst="arc">
              <a:avLst>
                <a:gd name="adj1" fmla="val 10888888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3" name="Arc 232"/>
            <p:cNvSpPr/>
            <p:nvPr/>
          </p:nvSpPr>
          <p:spPr bwMode="auto">
            <a:xfrm>
              <a:off x="3976740" y="2255551"/>
              <a:ext cx="211170" cy="238032"/>
            </a:xfrm>
            <a:prstGeom prst="arc">
              <a:avLst>
                <a:gd name="adj1" fmla="val 5782932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4" name="Arc 233"/>
            <p:cNvSpPr/>
            <p:nvPr/>
          </p:nvSpPr>
          <p:spPr bwMode="auto">
            <a:xfrm>
              <a:off x="3973564" y="2493583"/>
              <a:ext cx="209583" cy="238032"/>
            </a:xfrm>
            <a:prstGeom prst="arc">
              <a:avLst>
                <a:gd name="adj1" fmla="val 35680"/>
                <a:gd name="adj2" fmla="val 1605274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8233" name="Straight Connector 234"/>
            <p:cNvCxnSpPr>
              <a:cxnSpLocks noChangeShapeType="1"/>
            </p:cNvCxnSpPr>
            <p:nvPr/>
          </p:nvCxnSpPr>
          <p:spPr bwMode="auto">
            <a:xfrm flipH="1">
              <a:off x="4454588" y="2583091"/>
              <a:ext cx="163666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9" name="Arc 238"/>
            <p:cNvSpPr/>
            <p:nvPr/>
          </p:nvSpPr>
          <p:spPr bwMode="auto">
            <a:xfrm flipV="1">
              <a:off x="4243482" y="2465019"/>
              <a:ext cx="211170" cy="242792"/>
            </a:xfrm>
            <a:prstGeom prst="arc">
              <a:avLst>
                <a:gd name="adj1" fmla="val 10888888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235" name="Group 325"/>
            <p:cNvGrpSpPr>
              <a:grpSpLocks/>
            </p:cNvGrpSpPr>
            <p:nvPr/>
          </p:nvGrpSpPr>
          <p:grpSpPr bwMode="auto">
            <a:xfrm>
              <a:off x="3940221" y="1523999"/>
              <a:ext cx="2591208" cy="1972492"/>
              <a:chOff x="3940221" y="1523999"/>
              <a:chExt cx="2591208" cy="1972492"/>
            </a:xfrm>
          </p:grpSpPr>
          <p:sp>
            <p:nvSpPr>
              <p:cNvPr id="226" name="Arc 225"/>
              <p:cNvSpPr/>
              <p:nvPr/>
            </p:nvSpPr>
            <p:spPr bwMode="auto">
              <a:xfrm flipH="1">
                <a:off x="4619778" y="1523999"/>
                <a:ext cx="1911651" cy="1972492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8237" name="TextBox 316"/>
              <p:cNvSpPr txBox="1">
                <a:spLocks noChangeArrowheads="1"/>
              </p:cNvSpPr>
              <p:nvPr/>
            </p:nvSpPr>
            <p:spPr bwMode="auto">
              <a:xfrm>
                <a:off x="3940221" y="1571625"/>
                <a:ext cx="8386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r-HR" altLang="de-DE" sz="1800"/>
                  <a:t>MHC I</a:t>
                </a:r>
                <a:endParaRPr lang="de-DE" altLang="de-DE" sz="1800"/>
              </a:p>
            </p:txBody>
          </p:sp>
        </p:grpSp>
      </p:grpSp>
      <p:grpSp>
        <p:nvGrpSpPr>
          <p:cNvPr id="10" name="Group 322"/>
          <p:cNvGrpSpPr>
            <a:grpSpLocks/>
          </p:cNvGrpSpPr>
          <p:nvPr/>
        </p:nvGrpSpPr>
        <p:grpSpPr bwMode="auto">
          <a:xfrm>
            <a:off x="4133850" y="4171950"/>
            <a:ext cx="2652713" cy="1971675"/>
            <a:chOff x="3860536" y="4171404"/>
            <a:chExt cx="2653476" cy="1972492"/>
          </a:xfrm>
        </p:grpSpPr>
        <p:sp>
          <p:nvSpPr>
            <p:cNvPr id="227" name="Arc 226"/>
            <p:cNvSpPr/>
            <p:nvPr/>
          </p:nvSpPr>
          <p:spPr bwMode="auto">
            <a:xfrm flipH="1">
              <a:off x="4602112" y="4171404"/>
              <a:ext cx="1911900" cy="1972492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8221" name="Straight Connector 275"/>
            <p:cNvCxnSpPr>
              <a:cxnSpLocks noChangeShapeType="1"/>
            </p:cNvCxnSpPr>
            <p:nvPr/>
          </p:nvCxnSpPr>
          <p:spPr bwMode="auto">
            <a:xfrm flipH="1">
              <a:off x="4386487" y="5035604"/>
              <a:ext cx="22059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" name="Arc 276"/>
            <p:cNvSpPr/>
            <p:nvPr/>
          </p:nvSpPr>
          <p:spPr bwMode="auto">
            <a:xfrm>
              <a:off x="4173364" y="4903545"/>
              <a:ext cx="209610" cy="263634"/>
            </a:xfrm>
            <a:prstGeom prst="arc">
              <a:avLst>
                <a:gd name="adj1" fmla="val 10888888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8" name="Arc 277"/>
            <p:cNvSpPr/>
            <p:nvPr/>
          </p:nvSpPr>
          <p:spPr bwMode="auto">
            <a:xfrm>
              <a:off x="3962165" y="4906722"/>
              <a:ext cx="209610" cy="203284"/>
            </a:xfrm>
            <a:prstGeom prst="arc">
              <a:avLst>
                <a:gd name="adj1" fmla="val 5782932"/>
                <a:gd name="adj2" fmla="val 25262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9" name="Arc 278"/>
            <p:cNvSpPr/>
            <p:nvPr/>
          </p:nvSpPr>
          <p:spPr bwMode="auto">
            <a:xfrm>
              <a:off x="3960578" y="5156062"/>
              <a:ext cx="209610" cy="211225"/>
            </a:xfrm>
            <a:prstGeom prst="arc">
              <a:avLst>
                <a:gd name="adj1" fmla="val 21062818"/>
                <a:gd name="adj2" fmla="val 1605274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8225" name="Straight Connector 279"/>
            <p:cNvCxnSpPr>
              <a:cxnSpLocks noChangeShapeType="1"/>
            </p:cNvCxnSpPr>
            <p:nvPr/>
          </p:nvCxnSpPr>
          <p:spPr bwMode="auto">
            <a:xfrm flipH="1">
              <a:off x="4368515" y="5233974"/>
              <a:ext cx="24212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1" name="Arc 280"/>
            <p:cNvSpPr/>
            <p:nvPr/>
          </p:nvSpPr>
          <p:spPr bwMode="auto">
            <a:xfrm flipV="1">
              <a:off x="4168600" y="5111593"/>
              <a:ext cx="211199" cy="242989"/>
            </a:xfrm>
            <a:prstGeom prst="arc">
              <a:avLst>
                <a:gd name="adj1" fmla="val 10888888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227" name="Flowchart: Sort 291"/>
            <p:cNvSpPr>
              <a:spLocks noChangeArrowheads="1"/>
            </p:cNvSpPr>
            <p:nvPr/>
          </p:nvSpPr>
          <p:spPr bwMode="auto">
            <a:xfrm>
              <a:off x="3907450" y="5033064"/>
              <a:ext cx="74698" cy="195759"/>
            </a:xfrm>
            <a:prstGeom prst="flowChartSor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8228" name="TextBox 317"/>
            <p:cNvSpPr txBox="1">
              <a:spLocks noChangeArrowheads="1"/>
            </p:cNvSpPr>
            <p:nvPr/>
          </p:nvSpPr>
          <p:spPr bwMode="auto">
            <a:xfrm>
              <a:off x="3860536" y="4400550"/>
              <a:ext cx="9028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/>
                <a:t>MHC II</a:t>
              </a:r>
              <a:endParaRPr lang="de-DE" altLang="de-DE" sz="1800"/>
            </a:p>
          </p:txBody>
        </p:sp>
      </p:grpSp>
      <p:sp>
        <p:nvSpPr>
          <p:cNvPr id="319" name="TextBox 318"/>
          <p:cNvSpPr txBox="1">
            <a:spLocks noChangeArrowheads="1"/>
          </p:cNvSpPr>
          <p:nvPr/>
        </p:nvSpPr>
        <p:spPr bwMode="auto">
          <a:xfrm>
            <a:off x="5983374" y="2277546"/>
            <a:ext cx="1971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dirty="0" smtClean="0"/>
              <a:t>SVAKA STANICA</a:t>
            </a:r>
            <a:endParaRPr lang="de-DE" altLang="de-DE" sz="1800" dirty="0"/>
          </a:p>
        </p:txBody>
      </p:sp>
      <p:sp>
        <p:nvSpPr>
          <p:cNvPr id="320" name="TextBox 319"/>
          <p:cNvSpPr txBox="1">
            <a:spLocks noChangeArrowheads="1"/>
          </p:cNvSpPr>
          <p:nvPr/>
        </p:nvSpPr>
        <p:spPr bwMode="auto">
          <a:xfrm>
            <a:off x="5812751" y="4694535"/>
            <a:ext cx="25955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dirty="0" smtClean="0"/>
              <a:t>PROFESIONALNA</a:t>
            </a:r>
            <a:endParaRPr lang="hr-HR" altLang="de-DE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dirty="0"/>
              <a:t>Ag </a:t>
            </a:r>
            <a:r>
              <a:rPr lang="hr-HR" altLang="de-DE" sz="1800" dirty="0" smtClean="0"/>
              <a:t>PRE</a:t>
            </a:r>
            <a:r>
              <a:rPr lang="de-DE" altLang="de-DE" sz="1800" dirty="0" smtClean="0"/>
              <a:t>Z</a:t>
            </a:r>
            <a:r>
              <a:rPr lang="hr-HR" altLang="de-DE" sz="1800" dirty="0" smtClean="0"/>
              <a:t>ENTIRAJUĆA</a:t>
            </a:r>
            <a:endParaRPr lang="hr-HR" altLang="de-DE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dirty="0" smtClean="0"/>
              <a:t>STANICA</a:t>
            </a:r>
            <a:endParaRPr lang="de-DE" altLang="de-DE" sz="1800" dirty="0"/>
          </a:p>
        </p:txBody>
      </p:sp>
      <p:grpSp>
        <p:nvGrpSpPr>
          <p:cNvPr id="11" name="Group 324"/>
          <p:cNvGrpSpPr>
            <a:grpSpLocks/>
          </p:cNvGrpSpPr>
          <p:nvPr/>
        </p:nvGrpSpPr>
        <p:grpSpPr bwMode="auto">
          <a:xfrm>
            <a:off x="3319463" y="1833563"/>
            <a:ext cx="1460500" cy="973137"/>
            <a:chOff x="3046943" y="1833209"/>
            <a:chExt cx="1459959" cy="972789"/>
          </a:xfrm>
        </p:grpSpPr>
        <p:grpSp>
          <p:nvGrpSpPr>
            <p:cNvPr id="8204" name="Group 274"/>
            <p:cNvGrpSpPr>
              <a:grpSpLocks/>
            </p:cNvGrpSpPr>
            <p:nvPr/>
          </p:nvGrpSpPr>
          <p:grpSpPr bwMode="auto">
            <a:xfrm>
              <a:off x="3046943" y="2179794"/>
              <a:ext cx="1459959" cy="626204"/>
              <a:chOff x="3076462" y="2173923"/>
              <a:chExt cx="1100603" cy="626204"/>
            </a:xfrm>
          </p:grpSpPr>
          <p:grpSp>
            <p:nvGrpSpPr>
              <p:cNvPr id="8206" name="Group 266"/>
              <p:cNvGrpSpPr>
                <a:grpSpLocks/>
              </p:cNvGrpSpPr>
              <p:nvPr/>
            </p:nvGrpSpPr>
            <p:grpSpPr bwMode="auto">
              <a:xfrm>
                <a:off x="3077056" y="2173923"/>
                <a:ext cx="1100009" cy="338008"/>
                <a:chOff x="3077056" y="2173923"/>
                <a:chExt cx="1100009" cy="338008"/>
              </a:xfrm>
            </p:grpSpPr>
            <p:grpSp>
              <p:nvGrpSpPr>
                <p:cNvPr id="8214" name="Group 260"/>
                <p:cNvGrpSpPr>
                  <a:grpSpLocks/>
                </p:cNvGrpSpPr>
                <p:nvPr/>
              </p:nvGrpSpPr>
              <p:grpSpPr bwMode="auto">
                <a:xfrm>
                  <a:off x="3077056" y="2173923"/>
                  <a:ext cx="1009964" cy="338008"/>
                  <a:chOff x="3077056" y="2173923"/>
                  <a:chExt cx="1009964" cy="338008"/>
                </a:xfrm>
              </p:grpSpPr>
              <p:cxnSp>
                <p:nvCxnSpPr>
                  <p:cNvPr id="8216" name="Straight Connector 2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83784" y="2348265"/>
                    <a:ext cx="38053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8217" name="Straight Connector 2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77056" y="2468643"/>
                    <a:ext cx="594832" cy="593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244" name="Arc 243"/>
                  <p:cNvSpPr/>
                  <p:nvPr/>
                </p:nvSpPr>
                <p:spPr bwMode="auto">
                  <a:xfrm>
                    <a:off x="3464066" y="2173289"/>
                    <a:ext cx="623276" cy="338016"/>
                  </a:xfrm>
                  <a:prstGeom prst="arc">
                    <a:avLst>
                      <a:gd name="adj1" fmla="val 10637961"/>
                      <a:gd name="adj2" fmla="val 19446358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cxnSp>
                <p:nvCxnSpPr>
                  <p:cNvPr id="8219" name="Straight Connector 24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669680" y="2382524"/>
                    <a:ext cx="86136" cy="8551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52" name="Arc 251"/>
                <p:cNvSpPr/>
                <p:nvPr/>
              </p:nvSpPr>
              <p:spPr bwMode="auto">
                <a:xfrm>
                  <a:off x="3721271" y="2193919"/>
                  <a:ext cx="455794" cy="249149"/>
                </a:xfrm>
                <a:prstGeom prst="arc">
                  <a:avLst>
                    <a:gd name="adj1" fmla="val 9941676"/>
                    <a:gd name="adj2" fmla="val 15279601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8207" name="Group 267"/>
              <p:cNvGrpSpPr>
                <a:grpSpLocks/>
              </p:cNvGrpSpPr>
              <p:nvPr/>
            </p:nvGrpSpPr>
            <p:grpSpPr bwMode="auto">
              <a:xfrm flipV="1">
                <a:off x="3076462" y="2465083"/>
                <a:ext cx="1100009" cy="335044"/>
                <a:chOff x="3077056" y="2173923"/>
                <a:chExt cx="1100009" cy="338008"/>
              </a:xfrm>
            </p:grpSpPr>
            <p:grpSp>
              <p:nvGrpSpPr>
                <p:cNvPr id="8208" name="Group 260"/>
                <p:cNvGrpSpPr>
                  <a:grpSpLocks/>
                </p:cNvGrpSpPr>
                <p:nvPr/>
              </p:nvGrpSpPr>
              <p:grpSpPr bwMode="auto">
                <a:xfrm>
                  <a:off x="3077056" y="2173923"/>
                  <a:ext cx="1009964" cy="338008"/>
                  <a:chOff x="3077056" y="2173923"/>
                  <a:chExt cx="1009964" cy="338008"/>
                </a:xfrm>
              </p:grpSpPr>
              <p:cxnSp>
                <p:nvCxnSpPr>
                  <p:cNvPr id="8210" name="Straight Connector 2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83784" y="2348265"/>
                    <a:ext cx="38053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8211" name="Straight Connector 27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77056" y="2468643"/>
                    <a:ext cx="594832" cy="593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273" name="Arc 272"/>
                  <p:cNvSpPr/>
                  <p:nvPr/>
                </p:nvSpPr>
                <p:spPr bwMode="auto">
                  <a:xfrm>
                    <a:off x="3464660" y="2173923"/>
                    <a:ext cx="629258" cy="337804"/>
                  </a:xfrm>
                  <a:prstGeom prst="arc">
                    <a:avLst>
                      <a:gd name="adj1" fmla="val 10637961"/>
                      <a:gd name="adj2" fmla="val 19473133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cxnSp>
                <p:nvCxnSpPr>
                  <p:cNvPr id="8213" name="Straight Connector 27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669680" y="2386220"/>
                    <a:ext cx="84935" cy="8657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70" name="Arc 269"/>
                <p:cNvSpPr/>
                <p:nvPr/>
              </p:nvSpPr>
              <p:spPr bwMode="auto">
                <a:xfrm>
                  <a:off x="3721865" y="2194735"/>
                  <a:ext cx="455794" cy="249751"/>
                </a:xfrm>
                <a:prstGeom prst="arc">
                  <a:avLst>
                    <a:gd name="adj1" fmla="val 9911139"/>
                    <a:gd name="adj2" fmla="val 15279601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</p:grpSp>
        <p:sp>
          <p:nvSpPr>
            <p:cNvPr id="8205" name="TextBox 323"/>
            <p:cNvSpPr txBox="1">
              <a:spLocks noChangeArrowheads="1"/>
            </p:cNvSpPr>
            <p:nvPr/>
          </p:nvSpPr>
          <p:spPr bwMode="auto">
            <a:xfrm>
              <a:off x="3186102" y="1833209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/>
                <a:t>TCR</a:t>
              </a:r>
              <a:endParaRPr lang="de-DE" altLang="de-DE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/>
      <p:bldP spid="319" grpId="0"/>
      <p:bldP spid="3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2113" y="209550"/>
            <a:ext cx="8411419" cy="927100"/>
          </a:xfrm>
        </p:spPr>
        <p:txBody>
          <a:bodyPr/>
          <a:lstStyle/>
          <a:p>
            <a:r>
              <a:rPr lang="hr-HR" altLang="de-DE" dirty="0" smtClean="0"/>
              <a:t>Mehanizmi protuvirusnog djelovanja limfocita</a:t>
            </a:r>
            <a:endParaRPr lang="de-DE" altLang="de-DE" dirty="0" smtClean="0"/>
          </a:p>
        </p:txBody>
      </p:sp>
      <p:sp>
        <p:nvSpPr>
          <p:cNvPr id="11267" name="Diamond 239"/>
          <p:cNvSpPr>
            <a:spLocks noChangeArrowheads="1"/>
          </p:cNvSpPr>
          <p:nvPr/>
        </p:nvSpPr>
        <p:spPr bwMode="auto">
          <a:xfrm>
            <a:off x="4148138" y="2433638"/>
            <a:ext cx="146050" cy="114300"/>
          </a:xfrm>
          <a:prstGeom prst="diamond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24" name="Arc 223"/>
          <p:cNvSpPr/>
          <p:nvPr/>
        </p:nvSpPr>
        <p:spPr bwMode="auto">
          <a:xfrm>
            <a:off x="1409700" y="1476375"/>
            <a:ext cx="1971675" cy="1971675"/>
          </a:xfrm>
          <a:prstGeom prst="arc">
            <a:avLst>
              <a:gd name="adj1" fmla="val 16200000"/>
              <a:gd name="adj2" fmla="val 540000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269" name="TextBox 314"/>
          <p:cNvSpPr txBox="1">
            <a:spLocks noChangeArrowheads="1"/>
          </p:cNvSpPr>
          <p:nvPr/>
        </p:nvSpPr>
        <p:spPr bwMode="auto">
          <a:xfrm>
            <a:off x="1724025" y="2268538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/>
              <a:t>CD8</a:t>
            </a:r>
            <a:endParaRPr lang="de-DE" altLang="de-DE" sz="1800"/>
          </a:p>
        </p:txBody>
      </p:sp>
      <p:grpSp>
        <p:nvGrpSpPr>
          <p:cNvPr id="11270" name="Group 321"/>
          <p:cNvGrpSpPr>
            <a:grpSpLocks/>
          </p:cNvGrpSpPr>
          <p:nvPr/>
        </p:nvGrpSpPr>
        <p:grpSpPr bwMode="auto">
          <a:xfrm>
            <a:off x="1392238" y="4122738"/>
            <a:ext cx="3368675" cy="1973262"/>
            <a:chOff x="1119052" y="4123507"/>
            <a:chExt cx="3368865" cy="1972492"/>
          </a:xfrm>
        </p:grpSpPr>
        <p:sp>
          <p:nvSpPr>
            <p:cNvPr id="225" name="Arc 224"/>
            <p:cNvSpPr/>
            <p:nvPr/>
          </p:nvSpPr>
          <p:spPr bwMode="auto">
            <a:xfrm>
              <a:off x="1119052" y="4123507"/>
              <a:ext cx="1971786" cy="1972492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1330" name="Group 292"/>
            <p:cNvGrpSpPr>
              <a:grpSpLocks/>
            </p:cNvGrpSpPr>
            <p:nvPr/>
          </p:nvGrpSpPr>
          <p:grpSpPr bwMode="auto">
            <a:xfrm>
              <a:off x="3027958" y="4827399"/>
              <a:ext cx="1459959" cy="626204"/>
              <a:chOff x="3076462" y="2173923"/>
              <a:chExt cx="1100603" cy="626204"/>
            </a:xfrm>
          </p:grpSpPr>
          <p:grpSp>
            <p:nvGrpSpPr>
              <p:cNvPr id="11332" name="Group 266"/>
              <p:cNvGrpSpPr>
                <a:grpSpLocks/>
              </p:cNvGrpSpPr>
              <p:nvPr/>
            </p:nvGrpSpPr>
            <p:grpSpPr bwMode="auto">
              <a:xfrm>
                <a:off x="3077056" y="2173923"/>
                <a:ext cx="1100009" cy="338008"/>
                <a:chOff x="3077056" y="2173923"/>
                <a:chExt cx="1100009" cy="338008"/>
              </a:xfrm>
            </p:grpSpPr>
            <p:grpSp>
              <p:nvGrpSpPr>
                <p:cNvPr id="11340" name="Group 260"/>
                <p:cNvGrpSpPr>
                  <a:grpSpLocks/>
                </p:cNvGrpSpPr>
                <p:nvPr/>
              </p:nvGrpSpPr>
              <p:grpSpPr bwMode="auto">
                <a:xfrm>
                  <a:off x="3077056" y="2173923"/>
                  <a:ext cx="1009964" cy="338008"/>
                  <a:chOff x="3077056" y="2173923"/>
                  <a:chExt cx="1009964" cy="338008"/>
                </a:xfrm>
              </p:grpSpPr>
              <p:cxnSp>
                <p:nvCxnSpPr>
                  <p:cNvPr id="11342" name="Straight Connector 30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83784" y="2348265"/>
                    <a:ext cx="38053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1343" name="Straight Connector 304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077056" y="2467163"/>
                    <a:ext cx="637182" cy="148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306" name="Arc 305"/>
                  <p:cNvSpPr/>
                  <p:nvPr/>
                </p:nvSpPr>
                <p:spPr bwMode="auto">
                  <a:xfrm>
                    <a:off x="3463761" y="2174606"/>
                    <a:ext cx="623542" cy="338005"/>
                  </a:xfrm>
                  <a:prstGeom prst="arc">
                    <a:avLst>
                      <a:gd name="adj1" fmla="val 10637961"/>
                      <a:gd name="adj2" fmla="val 19015692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cxnSp>
                <p:nvCxnSpPr>
                  <p:cNvPr id="11345" name="Straight Connector 306"/>
                  <p:cNvCxnSpPr>
                    <a:cxnSpLocks noChangeShapeType="1"/>
                    <a:endCxn id="303" idx="0"/>
                  </p:cNvCxnSpPr>
                  <p:nvPr/>
                </p:nvCxnSpPr>
                <p:spPr bwMode="auto">
                  <a:xfrm flipV="1">
                    <a:off x="3708412" y="2368073"/>
                    <a:ext cx="30967" cy="104241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303" name="Arc 302"/>
                <p:cNvSpPr/>
                <p:nvPr/>
              </p:nvSpPr>
              <p:spPr bwMode="auto">
                <a:xfrm>
                  <a:off x="3721077" y="2195235"/>
                  <a:ext cx="455988" cy="249141"/>
                </a:xfrm>
                <a:prstGeom prst="arc">
                  <a:avLst>
                    <a:gd name="adj1" fmla="val 10209975"/>
                    <a:gd name="adj2" fmla="val 15279601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1333" name="Group 267"/>
              <p:cNvGrpSpPr>
                <a:grpSpLocks/>
              </p:cNvGrpSpPr>
              <p:nvPr/>
            </p:nvGrpSpPr>
            <p:grpSpPr bwMode="auto">
              <a:xfrm flipV="1">
                <a:off x="3076462" y="2465083"/>
                <a:ext cx="1100009" cy="335044"/>
                <a:chOff x="3077056" y="2173923"/>
                <a:chExt cx="1100009" cy="338008"/>
              </a:xfrm>
            </p:grpSpPr>
            <p:grpSp>
              <p:nvGrpSpPr>
                <p:cNvPr id="11334" name="Group 260"/>
                <p:cNvGrpSpPr>
                  <a:grpSpLocks/>
                </p:cNvGrpSpPr>
                <p:nvPr/>
              </p:nvGrpSpPr>
              <p:grpSpPr bwMode="auto">
                <a:xfrm>
                  <a:off x="3077056" y="2173923"/>
                  <a:ext cx="1009964" cy="338008"/>
                  <a:chOff x="3077056" y="2173923"/>
                  <a:chExt cx="1009964" cy="338008"/>
                </a:xfrm>
              </p:grpSpPr>
              <p:cxnSp>
                <p:nvCxnSpPr>
                  <p:cNvPr id="11336" name="Straight Connector 29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83784" y="2348265"/>
                    <a:ext cx="38053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1337" name="Straight Connector 29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077056" y="2468256"/>
                    <a:ext cx="635834" cy="38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300" name="Arc 299"/>
                  <p:cNvSpPr/>
                  <p:nvPr/>
                </p:nvSpPr>
                <p:spPr bwMode="auto">
                  <a:xfrm>
                    <a:off x="3464356" y="2174215"/>
                    <a:ext cx="629527" cy="337794"/>
                  </a:xfrm>
                  <a:prstGeom prst="arc">
                    <a:avLst>
                      <a:gd name="adj1" fmla="val 10637961"/>
                      <a:gd name="adj2" fmla="val 19015692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cxnSp>
                <p:nvCxnSpPr>
                  <p:cNvPr id="11339" name="Straight Connector 300"/>
                  <p:cNvCxnSpPr>
                    <a:cxnSpLocks noChangeShapeType="1"/>
                    <a:endCxn id="297" idx="0"/>
                  </p:cNvCxnSpPr>
                  <p:nvPr/>
                </p:nvCxnSpPr>
                <p:spPr bwMode="auto">
                  <a:xfrm flipV="1">
                    <a:off x="3709006" y="2368436"/>
                    <a:ext cx="30653" cy="9982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97" name="Arc 296"/>
                <p:cNvSpPr/>
                <p:nvPr/>
              </p:nvSpPr>
              <p:spPr bwMode="auto">
                <a:xfrm>
                  <a:off x="3721671" y="2195028"/>
                  <a:ext cx="455988" cy="249743"/>
                </a:xfrm>
                <a:prstGeom prst="arc">
                  <a:avLst>
                    <a:gd name="adj1" fmla="val 10209975"/>
                    <a:gd name="adj2" fmla="val 15279601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</p:grpSp>
        <p:sp>
          <p:nvSpPr>
            <p:cNvPr id="11331" name="TextBox 315"/>
            <p:cNvSpPr txBox="1">
              <a:spLocks noChangeArrowheads="1"/>
            </p:cNvSpPr>
            <p:nvPr/>
          </p:nvSpPr>
          <p:spPr bwMode="auto">
            <a:xfrm>
              <a:off x="1443327" y="4928121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/>
                <a:t>CD4</a:t>
              </a:r>
              <a:endParaRPr lang="de-DE" altLang="de-DE" sz="1800"/>
            </a:p>
          </p:txBody>
        </p:sp>
      </p:grpSp>
      <p:grpSp>
        <p:nvGrpSpPr>
          <p:cNvPr id="11271" name="Group 326"/>
          <p:cNvGrpSpPr>
            <a:grpSpLocks/>
          </p:cNvGrpSpPr>
          <p:nvPr/>
        </p:nvGrpSpPr>
        <p:grpSpPr bwMode="auto">
          <a:xfrm>
            <a:off x="4213225" y="1524000"/>
            <a:ext cx="2590800" cy="1973263"/>
            <a:chOff x="3940221" y="1523999"/>
            <a:chExt cx="2591208" cy="1972492"/>
          </a:xfrm>
        </p:grpSpPr>
        <p:cxnSp>
          <p:nvCxnSpPr>
            <p:cNvPr id="11320" name="Straight Connector 230"/>
            <p:cNvCxnSpPr>
              <a:cxnSpLocks noChangeShapeType="1"/>
            </p:cNvCxnSpPr>
            <p:nvPr/>
          </p:nvCxnSpPr>
          <p:spPr bwMode="auto">
            <a:xfrm flipH="1">
              <a:off x="4404775" y="2383844"/>
              <a:ext cx="22059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2" name="Arc 231"/>
            <p:cNvSpPr/>
            <p:nvPr/>
          </p:nvSpPr>
          <p:spPr bwMode="auto">
            <a:xfrm>
              <a:off x="4191086" y="2252377"/>
              <a:ext cx="209583" cy="263422"/>
            </a:xfrm>
            <a:prstGeom prst="arc">
              <a:avLst>
                <a:gd name="adj1" fmla="val 10888888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3" name="Arc 232"/>
            <p:cNvSpPr/>
            <p:nvPr/>
          </p:nvSpPr>
          <p:spPr bwMode="auto">
            <a:xfrm>
              <a:off x="3976740" y="2255551"/>
              <a:ext cx="211170" cy="238032"/>
            </a:xfrm>
            <a:prstGeom prst="arc">
              <a:avLst>
                <a:gd name="adj1" fmla="val 5782932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34" name="Arc 233"/>
            <p:cNvSpPr/>
            <p:nvPr/>
          </p:nvSpPr>
          <p:spPr bwMode="auto">
            <a:xfrm>
              <a:off x="3973564" y="2493583"/>
              <a:ext cx="209583" cy="238032"/>
            </a:xfrm>
            <a:prstGeom prst="arc">
              <a:avLst>
                <a:gd name="adj1" fmla="val 35680"/>
                <a:gd name="adj2" fmla="val 1605274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11324" name="Straight Connector 234"/>
            <p:cNvCxnSpPr>
              <a:cxnSpLocks noChangeShapeType="1"/>
            </p:cNvCxnSpPr>
            <p:nvPr/>
          </p:nvCxnSpPr>
          <p:spPr bwMode="auto">
            <a:xfrm flipH="1">
              <a:off x="4454588" y="2583091"/>
              <a:ext cx="163666" cy="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9" name="Arc 238"/>
            <p:cNvSpPr/>
            <p:nvPr/>
          </p:nvSpPr>
          <p:spPr bwMode="auto">
            <a:xfrm flipV="1">
              <a:off x="4243482" y="2465019"/>
              <a:ext cx="211170" cy="242792"/>
            </a:xfrm>
            <a:prstGeom prst="arc">
              <a:avLst>
                <a:gd name="adj1" fmla="val 10888888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1326" name="Group 325"/>
            <p:cNvGrpSpPr>
              <a:grpSpLocks/>
            </p:cNvGrpSpPr>
            <p:nvPr/>
          </p:nvGrpSpPr>
          <p:grpSpPr bwMode="auto">
            <a:xfrm>
              <a:off x="3940221" y="1523999"/>
              <a:ext cx="2591208" cy="1972492"/>
              <a:chOff x="3940221" y="1523999"/>
              <a:chExt cx="2591208" cy="1972492"/>
            </a:xfrm>
          </p:grpSpPr>
          <p:sp>
            <p:nvSpPr>
              <p:cNvPr id="226" name="Arc 225"/>
              <p:cNvSpPr/>
              <p:nvPr/>
            </p:nvSpPr>
            <p:spPr bwMode="auto">
              <a:xfrm flipH="1">
                <a:off x="4619778" y="1523999"/>
                <a:ext cx="1911651" cy="1972492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bg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1328" name="TextBox 316"/>
              <p:cNvSpPr txBox="1">
                <a:spLocks noChangeArrowheads="1"/>
              </p:cNvSpPr>
              <p:nvPr/>
            </p:nvSpPr>
            <p:spPr bwMode="auto">
              <a:xfrm>
                <a:off x="3940221" y="1571625"/>
                <a:ext cx="83869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lnSpc>
                    <a:spcPts val="2400"/>
                  </a:lnSpc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lnSpc>
                    <a:spcPts val="2400"/>
                  </a:lnSpc>
                  <a:spcBef>
                    <a:spcPct val="20000"/>
                  </a:spcBef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ts val="24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hr-HR" altLang="de-DE" sz="1800"/>
                  <a:t>MHC I</a:t>
                </a:r>
                <a:endParaRPr lang="de-DE" altLang="de-DE" sz="1800"/>
              </a:p>
            </p:txBody>
          </p:sp>
        </p:grpSp>
      </p:grpSp>
      <p:grpSp>
        <p:nvGrpSpPr>
          <p:cNvPr id="11272" name="Group 322"/>
          <p:cNvGrpSpPr>
            <a:grpSpLocks/>
          </p:cNvGrpSpPr>
          <p:nvPr/>
        </p:nvGrpSpPr>
        <p:grpSpPr bwMode="auto">
          <a:xfrm>
            <a:off x="4133850" y="4171950"/>
            <a:ext cx="2652713" cy="1971675"/>
            <a:chOff x="3860536" y="4171404"/>
            <a:chExt cx="2653476" cy="1972492"/>
          </a:xfrm>
        </p:grpSpPr>
        <p:sp>
          <p:nvSpPr>
            <p:cNvPr id="227" name="Arc 226"/>
            <p:cNvSpPr/>
            <p:nvPr/>
          </p:nvSpPr>
          <p:spPr bwMode="auto">
            <a:xfrm flipH="1">
              <a:off x="4602112" y="4171404"/>
              <a:ext cx="1911900" cy="1972492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11312" name="Straight Connector 275"/>
            <p:cNvCxnSpPr>
              <a:cxnSpLocks noChangeShapeType="1"/>
            </p:cNvCxnSpPr>
            <p:nvPr/>
          </p:nvCxnSpPr>
          <p:spPr bwMode="auto">
            <a:xfrm flipH="1">
              <a:off x="4386487" y="5035604"/>
              <a:ext cx="220595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7" name="Arc 276"/>
            <p:cNvSpPr/>
            <p:nvPr/>
          </p:nvSpPr>
          <p:spPr bwMode="auto">
            <a:xfrm>
              <a:off x="4173364" y="4903545"/>
              <a:ext cx="209610" cy="263634"/>
            </a:xfrm>
            <a:prstGeom prst="arc">
              <a:avLst>
                <a:gd name="adj1" fmla="val 10888888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8" name="Arc 277"/>
            <p:cNvSpPr/>
            <p:nvPr/>
          </p:nvSpPr>
          <p:spPr bwMode="auto">
            <a:xfrm>
              <a:off x="3962165" y="4906722"/>
              <a:ext cx="209610" cy="203284"/>
            </a:xfrm>
            <a:prstGeom prst="arc">
              <a:avLst>
                <a:gd name="adj1" fmla="val 5782932"/>
                <a:gd name="adj2" fmla="val 25262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9" name="Arc 278"/>
            <p:cNvSpPr/>
            <p:nvPr/>
          </p:nvSpPr>
          <p:spPr bwMode="auto">
            <a:xfrm>
              <a:off x="3960578" y="5156062"/>
              <a:ext cx="209610" cy="211225"/>
            </a:xfrm>
            <a:prstGeom prst="arc">
              <a:avLst>
                <a:gd name="adj1" fmla="val 21062818"/>
                <a:gd name="adj2" fmla="val 16052743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cxnSp>
          <p:nvCxnSpPr>
            <p:cNvPr id="11316" name="Straight Connector 279"/>
            <p:cNvCxnSpPr>
              <a:cxnSpLocks noChangeShapeType="1"/>
            </p:cNvCxnSpPr>
            <p:nvPr/>
          </p:nvCxnSpPr>
          <p:spPr bwMode="auto">
            <a:xfrm flipH="1">
              <a:off x="4368515" y="5233974"/>
              <a:ext cx="24212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1" name="Arc 280"/>
            <p:cNvSpPr/>
            <p:nvPr/>
          </p:nvSpPr>
          <p:spPr bwMode="auto">
            <a:xfrm flipV="1">
              <a:off x="4168600" y="5111593"/>
              <a:ext cx="211199" cy="242989"/>
            </a:xfrm>
            <a:prstGeom prst="arc">
              <a:avLst>
                <a:gd name="adj1" fmla="val 10888888"/>
                <a:gd name="adj2" fmla="val 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318" name="Flowchart: Sort 291"/>
            <p:cNvSpPr>
              <a:spLocks noChangeArrowheads="1"/>
            </p:cNvSpPr>
            <p:nvPr/>
          </p:nvSpPr>
          <p:spPr bwMode="auto">
            <a:xfrm>
              <a:off x="3907450" y="5033064"/>
              <a:ext cx="74698" cy="195759"/>
            </a:xfrm>
            <a:prstGeom prst="flowChartSor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11319" name="TextBox 317"/>
            <p:cNvSpPr txBox="1">
              <a:spLocks noChangeArrowheads="1"/>
            </p:cNvSpPr>
            <p:nvPr/>
          </p:nvSpPr>
          <p:spPr bwMode="auto">
            <a:xfrm>
              <a:off x="3860536" y="4400550"/>
              <a:ext cx="9028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/>
                <a:t>MHC II</a:t>
              </a:r>
              <a:endParaRPr lang="de-DE" altLang="de-DE" sz="1800"/>
            </a:p>
          </p:txBody>
        </p:sp>
      </p:grpSp>
      <p:sp>
        <p:nvSpPr>
          <p:cNvPr id="11273" name="TextBox 318"/>
          <p:cNvSpPr txBox="1">
            <a:spLocks noChangeArrowheads="1"/>
          </p:cNvSpPr>
          <p:nvPr/>
        </p:nvSpPr>
        <p:spPr bwMode="auto">
          <a:xfrm>
            <a:off x="5919788" y="1896835"/>
            <a:ext cx="19715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dirty="0"/>
              <a:t>SVAKA STANICA</a:t>
            </a:r>
            <a:endParaRPr lang="de-DE" altLang="de-DE" sz="1800" dirty="0"/>
          </a:p>
        </p:txBody>
      </p:sp>
      <p:grpSp>
        <p:nvGrpSpPr>
          <p:cNvPr id="11275" name="Group 324"/>
          <p:cNvGrpSpPr>
            <a:grpSpLocks/>
          </p:cNvGrpSpPr>
          <p:nvPr/>
        </p:nvGrpSpPr>
        <p:grpSpPr bwMode="auto">
          <a:xfrm>
            <a:off x="3319463" y="1833563"/>
            <a:ext cx="1460500" cy="973137"/>
            <a:chOff x="3046943" y="1833209"/>
            <a:chExt cx="1459959" cy="972789"/>
          </a:xfrm>
        </p:grpSpPr>
        <p:grpSp>
          <p:nvGrpSpPr>
            <p:cNvPr id="11295" name="Group 274"/>
            <p:cNvGrpSpPr>
              <a:grpSpLocks/>
            </p:cNvGrpSpPr>
            <p:nvPr/>
          </p:nvGrpSpPr>
          <p:grpSpPr bwMode="auto">
            <a:xfrm>
              <a:off x="3046943" y="2179794"/>
              <a:ext cx="1459959" cy="626204"/>
              <a:chOff x="3076462" y="2173923"/>
              <a:chExt cx="1100603" cy="626204"/>
            </a:xfrm>
          </p:grpSpPr>
          <p:grpSp>
            <p:nvGrpSpPr>
              <p:cNvPr id="11297" name="Group 266"/>
              <p:cNvGrpSpPr>
                <a:grpSpLocks/>
              </p:cNvGrpSpPr>
              <p:nvPr/>
            </p:nvGrpSpPr>
            <p:grpSpPr bwMode="auto">
              <a:xfrm>
                <a:off x="3077056" y="2173923"/>
                <a:ext cx="1100009" cy="338008"/>
                <a:chOff x="3077056" y="2173923"/>
                <a:chExt cx="1100009" cy="338008"/>
              </a:xfrm>
            </p:grpSpPr>
            <p:grpSp>
              <p:nvGrpSpPr>
                <p:cNvPr id="11305" name="Group 260"/>
                <p:cNvGrpSpPr>
                  <a:grpSpLocks/>
                </p:cNvGrpSpPr>
                <p:nvPr/>
              </p:nvGrpSpPr>
              <p:grpSpPr bwMode="auto">
                <a:xfrm>
                  <a:off x="3077056" y="2173923"/>
                  <a:ext cx="1009964" cy="338008"/>
                  <a:chOff x="3077056" y="2173923"/>
                  <a:chExt cx="1009964" cy="338008"/>
                </a:xfrm>
              </p:grpSpPr>
              <p:cxnSp>
                <p:nvCxnSpPr>
                  <p:cNvPr id="11307" name="Straight Connector 2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83784" y="2348265"/>
                    <a:ext cx="38053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1308" name="Straight Connector 24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77056" y="2468643"/>
                    <a:ext cx="594832" cy="593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244" name="Arc 243"/>
                  <p:cNvSpPr/>
                  <p:nvPr/>
                </p:nvSpPr>
                <p:spPr bwMode="auto">
                  <a:xfrm>
                    <a:off x="3464066" y="2173289"/>
                    <a:ext cx="623276" cy="338016"/>
                  </a:xfrm>
                  <a:prstGeom prst="arc">
                    <a:avLst>
                      <a:gd name="adj1" fmla="val 10637961"/>
                      <a:gd name="adj2" fmla="val 19446358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cxnSp>
                <p:nvCxnSpPr>
                  <p:cNvPr id="11310" name="Straight Connector 24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669680" y="2382524"/>
                    <a:ext cx="86136" cy="8551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52" name="Arc 251"/>
                <p:cNvSpPr/>
                <p:nvPr/>
              </p:nvSpPr>
              <p:spPr bwMode="auto">
                <a:xfrm>
                  <a:off x="3721271" y="2193919"/>
                  <a:ext cx="455794" cy="249149"/>
                </a:xfrm>
                <a:prstGeom prst="arc">
                  <a:avLst>
                    <a:gd name="adj1" fmla="val 9941676"/>
                    <a:gd name="adj2" fmla="val 15279601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1298" name="Group 267"/>
              <p:cNvGrpSpPr>
                <a:grpSpLocks/>
              </p:cNvGrpSpPr>
              <p:nvPr/>
            </p:nvGrpSpPr>
            <p:grpSpPr bwMode="auto">
              <a:xfrm flipV="1">
                <a:off x="3076462" y="2465083"/>
                <a:ext cx="1100009" cy="335044"/>
                <a:chOff x="3077056" y="2173923"/>
                <a:chExt cx="1100009" cy="338008"/>
              </a:xfrm>
            </p:grpSpPr>
            <p:grpSp>
              <p:nvGrpSpPr>
                <p:cNvPr id="11299" name="Group 260"/>
                <p:cNvGrpSpPr>
                  <a:grpSpLocks/>
                </p:cNvGrpSpPr>
                <p:nvPr/>
              </p:nvGrpSpPr>
              <p:grpSpPr bwMode="auto">
                <a:xfrm>
                  <a:off x="3077056" y="2173923"/>
                  <a:ext cx="1009964" cy="338008"/>
                  <a:chOff x="3077056" y="2173923"/>
                  <a:chExt cx="1009964" cy="338008"/>
                </a:xfrm>
              </p:grpSpPr>
              <p:cxnSp>
                <p:nvCxnSpPr>
                  <p:cNvPr id="11301" name="Straight Connector 27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83784" y="2348265"/>
                    <a:ext cx="380538" cy="0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1302" name="Straight Connector 27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077056" y="2468643"/>
                    <a:ext cx="594832" cy="593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sp>
                <p:nvSpPr>
                  <p:cNvPr id="273" name="Arc 272"/>
                  <p:cNvSpPr/>
                  <p:nvPr/>
                </p:nvSpPr>
                <p:spPr bwMode="auto">
                  <a:xfrm>
                    <a:off x="3464660" y="2173923"/>
                    <a:ext cx="629258" cy="337804"/>
                  </a:xfrm>
                  <a:prstGeom prst="arc">
                    <a:avLst>
                      <a:gd name="adj1" fmla="val 10637961"/>
                      <a:gd name="adj2" fmla="val 19473133"/>
                    </a:avLst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cxnSp>
                <p:nvCxnSpPr>
                  <p:cNvPr id="11304" name="Straight Connector 27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669680" y="2386220"/>
                    <a:ext cx="84935" cy="86576"/>
                  </a:xfrm>
                  <a:prstGeom prst="line">
                    <a:avLst/>
                  </a:pr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70" name="Arc 269"/>
                <p:cNvSpPr/>
                <p:nvPr/>
              </p:nvSpPr>
              <p:spPr bwMode="auto">
                <a:xfrm>
                  <a:off x="3721865" y="2194735"/>
                  <a:ext cx="455794" cy="249751"/>
                </a:xfrm>
                <a:prstGeom prst="arc">
                  <a:avLst>
                    <a:gd name="adj1" fmla="val 9911139"/>
                    <a:gd name="adj2" fmla="val 15279601"/>
                  </a:avLst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</p:grpSp>
        <p:sp>
          <p:nvSpPr>
            <p:cNvPr id="11296" name="TextBox 323"/>
            <p:cNvSpPr txBox="1">
              <a:spLocks noChangeArrowheads="1"/>
            </p:cNvSpPr>
            <p:nvPr/>
          </p:nvSpPr>
          <p:spPr bwMode="auto">
            <a:xfrm>
              <a:off x="3186102" y="1833209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/>
                <a:t>TCR</a:t>
              </a:r>
              <a:endParaRPr lang="de-DE" altLang="de-DE" sz="1800"/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3030538" y="687388"/>
            <a:ext cx="2209800" cy="1455737"/>
            <a:chOff x="3029803" y="687364"/>
            <a:chExt cx="2210938" cy="1455334"/>
          </a:xfrm>
        </p:grpSpPr>
        <p:sp>
          <p:nvSpPr>
            <p:cNvPr id="64" name="Arc 63"/>
            <p:cNvSpPr/>
            <p:nvPr/>
          </p:nvSpPr>
          <p:spPr bwMode="auto">
            <a:xfrm>
              <a:off x="3029803" y="1092064"/>
              <a:ext cx="2210938" cy="1050634"/>
            </a:xfrm>
            <a:prstGeom prst="arc">
              <a:avLst>
                <a:gd name="adj1" fmla="val 11367738"/>
                <a:gd name="adj2" fmla="val 20816686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94" name="TextBox 64"/>
            <p:cNvSpPr txBox="1">
              <a:spLocks noChangeArrowheads="1"/>
            </p:cNvSpPr>
            <p:nvPr/>
          </p:nvSpPr>
          <p:spPr bwMode="auto">
            <a:xfrm>
              <a:off x="3372894" y="687364"/>
              <a:ext cx="1570469" cy="36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 dirty="0" smtClean="0"/>
                <a:t>citotoksičnost</a:t>
              </a:r>
              <a:endParaRPr lang="de-DE" altLang="de-DE" sz="1800" dirty="0"/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1531883" y="703263"/>
            <a:ext cx="1393881" cy="701675"/>
            <a:chOff x="1531996" y="621399"/>
            <a:chExt cx="1393174" cy="702434"/>
          </a:xfrm>
        </p:grpSpPr>
        <p:sp>
          <p:nvSpPr>
            <p:cNvPr id="11286" name="Flowchart: Merge 65"/>
            <p:cNvSpPr>
              <a:spLocks noChangeArrowheads="1"/>
            </p:cNvSpPr>
            <p:nvPr/>
          </p:nvSpPr>
          <p:spPr bwMode="auto">
            <a:xfrm>
              <a:off x="2470244" y="941696"/>
              <a:ext cx="122830" cy="95534"/>
            </a:xfrm>
            <a:prstGeom prst="flowChartMerg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7" name="Teardrop 66"/>
            <p:cNvSpPr/>
            <p:nvPr/>
          </p:nvSpPr>
          <p:spPr bwMode="auto">
            <a:xfrm>
              <a:off x="2688752" y="1214177"/>
              <a:ext cx="150737" cy="109656"/>
            </a:xfrm>
            <a:prstGeom prst="teardrop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88" name="Flowchart: Merge 67"/>
            <p:cNvSpPr>
              <a:spLocks noChangeArrowheads="1"/>
            </p:cNvSpPr>
            <p:nvPr/>
          </p:nvSpPr>
          <p:spPr bwMode="auto">
            <a:xfrm>
              <a:off x="2581700" y="1039504"/>
              <a:ext cx="122830" cy="95534"/>
            </a:xfrm>
            <a:prstGeom prst="flowChartMerg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69" name="Teardrop 68"/>
            <p:cNvSpPr/>
            <p:nvPr/>
          </p:nvSpPr>
          <p:spPr bwMode="auto">
            <a:xfrm>
              <a:off x="2622111" y="848657"/>
              <a:ext cx="150737" cy="109656"/>
            </a:xfrm>
            <a:prstGeom prst="teardrop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0" name="Teardrop 69"/>
            <p:cNvSpPr/>
            <p:nvPr/>
          </p:nvSpPr>
          <p:spPr bwMode="auto">
            <a:xfrm>
              <a:off x="2774433" y="1001221"/>
              <a:ext cx="150737" cy="108067"/>
            </a:xfrm>
            <a:prstGeom prst="teardrop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" name="Teardrop 70"/>
            <p:cNvSpPr/>
            <p:nvPr/>
          </p:nvSpPr>
          <p:spPr bwMode="auto">
            <a:xfrm>
              <a:off x="2449162" y="1153786"/>
              <a:ext cx="150736" cy="108067"/>
            </a:xfrm>
            <a:prstGeom prst="teardrop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92" name="TextBox 71"/>
            <p:cNvSpPr txBox="1">
              <a:spLocks noChangeArrowheads="1"/>
            </p:cNvSpPr>
            <p:nvPr/>
          </p:nvSpPr>
          <p:spPr bwMode="auto">
            <a:xfrm>
              <a:off x="1531996" y="621399"/>
              <a:ext cx="889537" cy="36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 dirty="0" smtClean="0"/>
                <a:t>citokini</a:t>
              </a:r>
              <a:endParaRPr lang="de-DE" altLang="de-DE" sz="1800" dirty="0"/>
            </a:p>
          </p:txBody>
        </p:sp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2298047" y="3681413"/>
            <a:ext cx="1392892" cy="701675"/>
            <a:chOff x="1531531" y="621399"/>
            <a:chExt cx="1393639" cy="702434"/>
          </a:xfrm>
        </p:grpSpPr>
        <p:sp>
          <p:nvSpPr>
            <p:cNvPr id="11279" name="Flowchart: Merge 75"/>
            <p:cNvSpPr>
              <a:spLocks noChangeArrowheads="1"/>
            </p:cNvSpPr>
            <p:nvPr/>
          </p:nvSpPr>
          <p:spPr bwMode="auto">
            <a:xfrm>
              <a:off x="2470244" y="941696"/>
              <a:ext cx="122830" cy="95534"/>
            </a:xfrm>
            <a:prstGeom prst="flowChartMerg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77" name="Teardrop 76"/>
            <p:cNvSpPr/>
            <p:nvPr/>
          </p:nvSpPr>
          <p:spPr bwMode="auto">
            <a:xfrm>
              <a:off x="2688505" y="1214177"/>
              <a:ext cx="150894" cy="109656"/>
            </a:xfrm>
            <a:prstGeom prst="teardrop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81" name="Flowchart: Merge 77"/>
            <p:cNvSpPr>
              <a:spLocks noChangeArrowheads="1"/>
            </p:cNvSpPr>
            <p:nvPr/>
          </p:nvSpPr>
          <p:spPr bwMode="auto">
            <a:xfrm>
              <a:off x="2581700" y="1039504"/>
              <a:ext cx="122830" cy="95534"/>
            </a:xfrm>
            <a:prstGeom prst="flowChartMerge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79" name="Teardrop 78"/>
            <p:cNvSpPr/>
            <p:nvPr/>
          </p:nvSpPr>
          <p:spPr bwMode="auto">
            <a:xfrm>
              <a:off x="2623383" y="848657"/>
              <a:ext cx="149305" cy="109656"/>
            </a:xfrm>
            <a:prstGeom prst="teardrop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0" name="Teardrop 79"/>
            <p:cNvSpPr/>
            <p:nvPr/>
          </p:nvSpPr>
          <p:spPr bwMode="auto">
            <a:xfrm>
              <a:off x="2774276" y="1001221"/>
              <a:ext cx="150894" cy="108067"/>
            </a:xfrm>
            <a:prstGeom prst="teardrop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1" name="Teardrop 80"/>
            <p:cNvSpPr/>
            <p:nvPr/>
          </p:nvSpPr>
          <p:spPr bwMode="auto">
            <a:xfrm>
              <a:off x="2450252" y="1153786"/>
              <a:ext cx="149305" cy="108067"/>
            </a:xfrm>
            <a:prstGeom prst="teardrop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85" name="TextBox 81"/>
            <p:cNvSpPr txBox="1">
              <a:spLocks noChangeArrowheads="1"/>
            </p:cNvSpPr>
            <p:nvPr/>
          </p:nvSpPr>
          <p:spPr bwMode="auto">
            <a:xfrm>
              <a:off x="1531531" y="621399"/>
              <a:ext cx="890465" cy="369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hr-HR" altLang="de-DE" sz="1800" dirty="0"/>
                <a:t>citokini</a:t>
              </a:r>
              <a:endParaRPr lang="de-DE" altLang="de-DE" sz="1800" dirty="0"/>
            </a:p>
          </p:txBody>
        </p:sp>
      </p:grpSp>
      <p:sp>
        <p:nvSpPr>
          <p:cNvPr id="82" name="TextBox 319"/>
          <p:cNvSpPr txBox="1">
            <a:spLocks noChangeArrowheads="1"/>
          </p:cNvSpPr>
          <p:nvPr/>
        </p:nvSpPr>
        <p:spPr bwMode="auto">
          <a:xfrm>
            <a:off x="5812751" y="4694535"/>
            <a:ext cx="25955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dirty="0" smtClean="0"/>
              <a:t>PROFESIONALNA</a:t>
            </a:r>
            <a:endParaRPr lang="hr-HR" altLang="de-DE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dirty="0"/>
              <a:t>Ag </a:t>
            </a:r>
            <a:r>
              <a:rPr lang="hr-HR" altLang="de-DE" sz="1800" dirty="0" smtClean="0"/>
              <a:t>PRE</a:t>
            </a:r>
            <a:r>
              <a:rPr lang="de-DE" altLang="de-DE" sz="1800" dirty="0" smtClean="0"/>
              <a:t>Z</a:t>
            </a:r>
            <a:r>
              <a:rPr lang="hr-HR" altLang="de-DE" sz="1800" dirty="0" smtClean="0"/>
              <a:t>ENTIRAJUĆA</a:t>
            </a:r>
            <a:endParaRPr lang="hr-HR" altLang="de-DE" sz="1800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dirty="0" smtClean="0"/>
              <a:t>STANICA</a:t>
            </a:r>
            <a:endParaRPr lang="de-DE" altLang="de-DE" sz="1800" dirty="0"/>
          </a:p>
        </p:txBody>
      </p:sp>
      <p:grpSp>
        <p:nvGrpSpPr>
          <p:cNvPr id="83" name="Gruppieren 82"/>
          <p:cNvGrpSpPr/>
          <p:nvPr/>
        </p:nvGrpSpPr>
        <p:grpSpPr>
          <a:xfrm>
            <a:off x="5252176" y="2555436"/>
            <a:ext cx="302390" cy="604162"/>
            <a:chOff x="7035800" y="1157352"/>
            <a:chExt cx="302390" cy="604162"/>
          </a:xfrm>
        </p:grpSpPr>
        <p:sp>
          <p:nvSpPr>
            <p:cNvPr id="84" name="Diamond 239"/>
            <p:cNvSpPr>
              <a:spLocks noChangeArrowheads="1"/>
            </p:cNvSpPr>
            <p:nvPr/>
          </p:nvSpPr>
          <p:spPr bwMode="auto">
            <a:xfrm>
              <a:off x="7117020" y="1228033"/>
              <a:ext cx="146050" cy="114300"/>
            </a:xfrm>
            <a:prstGeom prst="diamond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85" name="Flowchart: Sort 291"/>
            <p:cNvSpPr>
              <a:spLocks noChangeArrowheads="1"/>
            </p:cNvSpPr>
            <p:nvPr/>
          </p:nvSpPr>
          <p:spPr bwMode="auto">
            <a:xfrm>
              <a:off x="7091657" y="1265823"/>
              <a:ext cx="74677" cy="195678"/>
            </a:xfrm>
            <a:prstGeom prst="flowChartSor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86" name="Diamond 239"/>
            <p:cNvSpPr>
              <a:spLocks noChangeArrowheads="1"/>
            </p:cNvSpPr>
            <p:nvPr/>
          </p:nvSpPr>
          <p:spPr bwMode="auto">
            <a:xfrm>
              <a:off x="7035800" y="1406571"/>
              <a:ext cx="146050" cy="114300"/>
            </a:xfrm>
            <a:prstGeom prst="diamond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87" name="Diamond 239"/>
            <p:cNvSpPr>
              <a:spLocks noChangeArrowheads="1"/>
            </p:cNvSpPr>
            <p:nvPr/>
          </p:nvSpPr>
          <p:spPr bwMode="auto">
            <a:xfrm>
              <a:off x="7188200" y="1157352"/>
              <a:ext cx="146050" cy="114300"/>
            </a:xfrm>
            <a:prstGeom prst="diamond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88" name="Diamond 239"/>
            <p:cNvSpPr>
              <a:spLocks noChangeArrowheads="1"/>
            </p:cNvSpPr>
            <p:nvPr/>
          </p:nvSpPr>
          <p:spPr bwMode="auto">
            <a:xfrm>
              <a:off x="7192140" y="1647214"/>
              <a:ext cx="146050" cy="114300"/>
            </a:xfrm>
            <a:prstGeom prst="diamond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89" name="Flowchart: Sort 291"/>
            <p:cNvSpPr>
              <a:spLocks noChangeArrowheads="1"/>
            </p:cNvSpPr>
            <p:nvPr/>
          </p:nvSpPr>
          <p:spPr bwMode="auto">
            <a:xfrm>
              <a:off x="7114931" y="1438409"/>
              <a:ext cx="74677" cy="195678"/>
            </a:xfrm>
            <a:prstGeom prst="flowChartSor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90" name="Flowchart: Sort 291"/>
            <p:cNvSpPr>
              <a:spLocks noChangeArrowheads="1"/>
            </p:cNvSpPr>
            <p:nvPr/>
          </p:nvSpPr>
          <p:spPr bwMode="auto">
            <a:xfrm>
              <a:off x="7161854" y="1529574"/>
              <a:ext cx="74677" cy="195678"/>
            </a:xfrm>
            <a:prstGeom prst="flowChartSor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5260591" y="5150983"/>
            <a:ext cx="302390" cy="604162"/>
            <a:chOff x="7035800" y="1157352"/>
            <a:chExt cx="302390" cy="604162"/>
          </a:xfrm>
        </p:grpSpPr>
        <p:sp>
          <p:nvSpPr>
            <p:cNvPr id="92" name="Diamond 239"/>
            <p:cNvSpPr>
              <a:spLocks noChangeArrowheads="1"/>
            </p:cNvSpPr>
            <p:nvPr/>
          </p:nvSpPr>
          <p:spPr bwMode="auto">
            <a:xfrm>
              <a:off x="7117020" y="1228033"/>
              <a:ext cx="146050" cy="114300"/>
            </a:xfrm>
            <a:prstGeom prst="diamond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93" name="Flowchart: Sort 291"/>
            <p:cNvSpPr>
              <a:spLocks noChangeArrowheads="1"/>
            </p:cNvSpPr>
            <p:nvPr/>
          </p:nvSpPr>
          <p:spPr bwMode="auto">
            <a:xfrm>
              <a:off x="7091657" y="1265823"/>
              <a:ext cx="74677" cy="195678"/>
            </a:xfrm>
            <a:prstGeom prst="flowChartSort">
              <a:avLst/>
            </a:prstGeom>
            <a:solidFill>
              <a:schemeClr val="bg2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94" name="Diamond 239"/>
            <p:cNvSpPr>
              <a:spLocks noChangeArrowheads="1"/>
            </p:cNvSpPr>
            <p:nvPr/>
          </p:nvSpPr>
          <p:spPr bwMode="auto">
            <a:xfrm>
              <a:off x="7035800" y="1406571"/>
              <a:ext cx="146050" cy="114300"/>
            </a:xfrm>
            <a:prstGeom prst="diamond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95" name="Diamond 239"/>
            <p:cNvSpPr>
              <a:spLocks noChangeArrowheads="1"/>
            </p:cNvSpPr>
            <p:nvPr/>
          </p:nvSpPr>
          <p:spPr bwMode="auto">
            <a:xfrm>
              <a:off x="7188200" y="1157352"/>
              <a:ext cx="146050" cy="114300"/>
            </a:xfrm>
            <a:prstGeom prst="diamond">
              <a:avLst/>
            </a:prstGeom>
            <a:solidFill>
              <a:srgbClr val="0070C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96" name="Diamond 239"/>
            <p:cNvSpPr>
              <a:spLocks noChangeArrowheads="1"/>
            </p:cNvSpPr>
            <p:nvPr/>
          </p:nvSpPr>
          <p:spPr bwMode="auto">
            <a:xfrm>
              <a:off x="7192140" y="1647214"/>
              <a:ext cx="146050" cy="114300"/>
            </a:xfrm>
            <a:prstGeom prst="diamond">
              <a:avLst/>
            </a:prstGeom>
            <a:solidFill>
              <a:srgbClr val="7030A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97" name="Flowchart: Sort 291"/>
            <p:cNvSpPr>
              <a:spLocks noChangeArrowheads="1"/>
            </p:cNvSpPr>
            <p:nvPr/>
          </p:nvSpPr>
          <p:spPr bwMode="auto">
            <a:xfrm>
              <a:off x="7114931" y="1438409"/>
              <a:ext cx="74677" cy="195678"/>
            </a:xfrm>
            <a:prstGeom prst="flowChartSor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sp>
          <p:nvSpPr>
            <p:cNvPr id="98" name="Flowchart: Sort 291"/>
            <p:cNvSpPr>
              <a:spLocks noChangeArrowheads="1"/>
            </p:cNvSpPr>
            <p:nvPr/>
          </p:nvSpPr>
          <p:spPr bwMode="auto">
            <a:xfrm>
              <a:off x="7161854" y="1529574"/>
              <a:ext cx="74677" cy="195678"/>
            </a:xfrm>
            <a:prstGeom prst="flowChartSor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lnSpc>
                  <a:spcPts val="2400"/>
                </a:lnSpc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lnSpc>
                  <a:spcPts val="2400"/>
                </a:lnSpc>
                <a:spcBef>
                  <a:spcPct val="20000"/>
                </a:spcBef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ts val="24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Font typeface="Wingdings" pitchFamily="2" charset="2"/>
                <a:buChar char="Ø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</p:grpSp>
      <p:sp>
        <p:nvSpPr>
          <p:cNvPr id="99" name="Ellipse 98"/>
          <p:cNvSpPr/>
          <p:nvPr/>
        </p:nvSpPr>
        <p:spPr bwMode="auto">
          <a:xfrm>
            <a:off x="5207831" y="4805760"/>
            <a:ext cx="443774" cy="1123156"/>
          </a:xfrm>
          <a:prstGeom prst="ellipse">
            <a:avLst/>
          </a:prstGeom>
          <a:solidFill>
            <a:schemeClr val="bg2">
              <a:lumMod val="60000"/>
              <a:lumOff val="40000"/>
              <a:alpha val="4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TextBox 318"/>
          <p:cNvSpPr txBox="1">
            <a:spLocks noChangeArrowheads="1"/>
          </p:cNvSpPr>
          <p:nvPr/>
        </p:nvSpPr>
        <p:spPr bwMode="auto">
          <a:xfrm>
            <a:off x="5822702" y="3193063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dirty="0"/>
              <a:t>C</a:t>
            </a:r>
            <a:r>
              <a:rPr lang="hr-HR" altLang="de-DE" sz="1800" dirty="0" smtClean="0"/>
              <a:t>itosol</a:t>
            </a:r>
          </a:p>
        </p:txBody>
      </p:sp>
      <p:sp>
        <p:nvSpPr>
          <p:cNvPr id="101" name="TextBox 318"/>
          <p:cNvSpPr txBox="1">
            <a:spLocks noChangeArrowheads="1"/>
          </p:cNvSpPr>
          <p:nvPr/>
        </p:nvSpPr>
        <p:spPr bwMode="auto">
          <a:xfrm>
            <a:off x="5831003" y="5852507"/>
            <a:ext cx="11592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ts val="2400"/>
              </a:lnSpc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lnSpc>
                <a:spcPts val="24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de-DE" sz="1800" dirty="0" smtClean="0"/>
              <a:t>Endosom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/>
      <p:bldP spid="1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698501" y="1357313"/>
            <a:ext cx="7835900" cy="4711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71" name="Freeform 25"/>
          <p:cNvSpPr>
            <a:spLocks/>
          </p:cNvSpPr>
          <p:nvPr/>
        </p:nvSpPr>
        <p:spPr bwMode="auto">
          <a:xfrm>
            <a:off x="5247830" y="3179712"/>
            <a:ext cx="768085" cy="1152128"/>
          </a:xfrm>
          <a:custGeom>
            <a:avLst/>
            <a:gdLst>
              <a:gd name="T0" fmla="*/ 0 w 330"/>
              <a:gd name="T1" fmla="*/ 2147483647 h 1496"/>
              <a:gd name="T2" fmla="*/ 2147483647 w 330"/>
              <a:gd name="T3" fmla="*/ 2147483647 h 1496"/>
              <a:gd name="T4" fmla="*/ 2147483647 w 330"/>
              <a:gd name="T5" fmla="*/ 2147483647 h 1496"/>
              <a:gd name="T6" fmla="*/ 2147483647 w 330"/>
              <a:gd name="T7" fmla="*/ 2147483647 h 1496"/>
              <a:gd name="T8" fmla="*/ 2147483647 w 330"/>
              <a:gd name="T9" fmla="*/ 2147483647 h 1496"/>
              <a:gd name="T10" fmla="*/ 2147483647 w 330"/>
              <a:gd name="T11" fmla="*/ 2147483647 h 1496"/>
              <a:gd name="T12" fmla="*/ 2147483647 w 330"/>
              <a:gd name="T13" fmla="*/ 2147483647 h 1496"/>
              <a:gd name="T14" fmla="*/ 2147483647 w 330"/>
              <a:gd name="T15" fmla="*/ 2147483647 h 1496"/>
              <a:gd name="T16" fmla="*/ 2147483647 w 330"/>
              <a:gd name="T17" fmla="*/ 2147483647 h 1496"/>
              <a:gd name="T18" fmla="*/ 2147483647 w 330"/>
              <a:gd name="T19" fmla="*/ 2147483647 h 1496"/>
              <a:gd name="T20" fmla="*/ 2147483647 w 330"/>
              <a:gd name="T21" fmla="*/ 2147483647 h 1496"/>
              <a:gd name="T22" fmla="*/ 2147483647 w 330"/>
              <a:gd name="T23" fmla="*/ 2147483647 h 1496"/>
              <a:gd name="T24" fmla="*/ 2147483647 w 330"/>
              <a:gd name="T25" fmla="*/ 2147483647 h 1496"/>
              <a:gd name="T26" fmla="*/ 2147483647 w 330"/>
              <a:gd name="T27" fmla="*/ 2147483647 h 1496"/>
              <a:gd name="T28" fmla="*/ 2147483647 w 330"/>
              <a:gd name="T29" fmla="*/ 2147483647 h 1496"/>
              <a:gd name="T30" fmla="*/ 2147483647 w 330"/>
              <a:gd name="T31" fmla="*/ 2147483647 h 1496"/>
              <a:gd name="T32" fmla="*/ 2147483647 w 330"/>
              <a:gd name="T33" fmla="*/ 2147483647 h 1496"/>
              <a:gd name="T34" fmla="*/ 2147483647 w 330"/>
              <a:gd name="T35" fmla="*/ 2147483647 h 1496"/>
              <a:gd name="T36" fmla="*/ 2147483647 w 330"/>
              <a:gd name="T37" fmla="*/ 2147483647 h 1496"/>
              <a:gd name="T38" fmla="*/ 2147483647 w 330"/>
              <a:gd name="T39" fmla="*/ 2147483647 h 1496"/>
              <a:gd name="T40" fmla="*/ 2147483647 w 330"/>
              <a:gd name="T41" fmla="*/ 2147483647 h 1496"/>
              <a:gd name="T42" fmla="*/ 2147483647 w 330"/>
              <a:gd name="T43" fmla="*/ 2147483647 h 1496"/>
              <a:gd name="T44" fmla="*/ 2147483647 w 330"/>
              <a:gd name="T45" fmla="*/ 2147483647 h 1496"/>
              <a:gd name="T46" fmla="*/ 2147483647 w 330"/>
              <a:gd name="T47" fmla="*/ 2147483647 h 1496"/>
              <a:gd name="T48" fmla="*/ 2147483647 w 330"/>
              <a:gd name="T49" fmla="*/ 2147483647 h 1496"/>
              <a:gd name="T50" fmla="*/ 2147483647 w 330"/>
              <a:gd name="T51" fmla="*/ 2147483647 h 1496"/>
              <a:gd name="T52" fmla="*/ 2147483647 w 330"/>
              <a:gd name="T53" fmla="*/ 2147483647 h 1496"/>
              <a:gd name="T54" fmla="*/ 2147483647 w 330"/>
              <a:gd name="T55" fmla="*/ 2147483647 h 1496"/>
              <a:gd name="T56" fmla="*/ 2147483647 w 330"/>
              <a:gd name="T57" fmla="*/ 2147483647 h 1496"/>
              <a:gd name="T58" fmla="*/ 2147483647 w 330"/>
              <a:gd name="T59" fmla="*/ 2147483647 h 1496"/>
              <a:gd name="T60" fmla="*/ 2147483647 w 330"/>
              <a:gd name="T61" fmla="*/ 2147483647 h 1496"/>
              <a:gd name="T62" fmla="*/ 2147483647 w 330"/>
              <a:gd name="T63" fmla="*/ 2147483647 h 1496"/>
              <a:gd name="T64" fmla="*/ 2147483647 w 330"/>
              <a:gd name="T65" fmla="*/ 2147483647 h 1496"/>
              <a:gd name="T66" fmla="*/ 2147483647 w 330"/>
              <a:gd name="T67" fmla="*/ 2147483647 h 1496"/>
              <a:gd name="T68" fmla="*/ 2147483647 w 330"/>
              <a:gd name="T69" fmla="*/ 2147483647 h 1496"/>
              <a:gd name="T70" fmla="*/ 2147483647 w 330"/>
              <a:gd name="T71" fmla="*/ 2147483647 h 1496"/>
              <a:gd name="T72" fmla="*/ 2147483647 w 330"/>
              <a:gd name="T73" fmla="*/ 2147483647 h 1496"/>
              <a:gd name="T74" fmla="*/ 2147483647 w 330"/>
              <a:gd name="T75" fmla="*/ 2147483647 h 1496"/>
              <a:gd name="T76" fmla="*/ 2147483647 w 330"/>
              <a:gd name="T77" fmla="*/ 2147483647 h 1496"/>
              <a:gd name="T78" fmla="*/ 2147483647 w 330"/>
              <a:gd name="T79" fmla="*/ 2147483647 h 1496"/>
              <a:gd name="T80" fmla="*/ 2147483647 w 330"/>
              <a:gd name="T81" fmla="*/ 2147483647 h 1496"/>
              <a:gd name="T82" fmla="*/ 2147483647 w 330"/>
              <a:gd name="T83" fmla="*/ 2147483647 h 1496"/>
              <a:gd name="T84" fmla="*/ 2147483647 w 330"/>
              <a:gd name="T85" fmla="*/ 2147483647 h 1496"/>
              <a:gd name="T86" fmla="*/ 2147483647 w 330"/>
              <a:gd name="T87" fmla="*/ 2147483647 h 1496"/>
              <a:gd name="T88" fmla="*/ 2147483647 w 330"/>
              <a:gd name="T89" fmla="*/ 2147483647 h 1496"/>
              <a:gd name="T90" fmla="*/ 2147483647 w 330"/>
              <a:gd name="T91" fmla="*/ 2147483647 h 1496"/>
              <a:gd name="T92" fmla="*/ 2147483647 w 330"/>
              <a:gd name="T93" fmla="*/ 2147483647 h 1496"/>
              <a:gd name="T94" fmla="*/ 2147483647 w 330"/>
              <a:gd name="T95" fmla="*/ 0 h 1496"/>
              <a:gd name="T96" fmla="*/ 2147483647 w 330"/>
              <a:gd name="T97" fmla="*/ 2147483647 h 1496"/>
              <a:gd name="T98" fmla="*/ 2147483647 w 330"/>
              <a:gd name="T99" fmla="*/ 2147483647 h 1496"/>
              <a:gd name="T100" fmla="*/ 2147483647 w 330"/>
              <a:gd name="T101" fmla="*/ 2147483647 h 1496"/>
              <a:gd name="T102" fmla="*/ 2147483647 w 330"/>
              <a:gd name="T103" fmla="*/ 2147483647 h 1496"/>
              <a:gd name="T104" fmla="*/ 2147483647 w 330"/>
              <a:gd name="T105" fmla="*/ 2147483647 h 1496"/>
              <a:gd name="T106" fmla="*/ 2147483647 w 330"/>
              <a:gd name="T107" fmla="*/ 2147483647 h 1496"/>
              <a:gd name="T108" fmla="*/ 2147483647 w 330"/>
              <a:gd name="T109" fmla="*/ 2147483647 h 1496"/>
              <a:gd name="T110" fmla="*/ 2147483647 w 330"/>
              <a:gd name="T111" fmla="*/ 2147483647 h 1496"/>
              <a:gd name="T112" fmla="*/ 2147483647 w 330"/>
              <a:gd name="T113" fmla="*/ 2147483647 h 1496"/>
              <a:gd name="T114" fmla="*/ 2147483647 w 330"/>
              <a:gd name="T115" fmla="*/ 2147483647 h 1496"/>
              <a:gd name="T116" fmla="*/ 2147483647 w 330"/>
              <a:gd name="T117" fmla="*/ 2147483647 h 1496"/>
              <a:gd name="T118" fmla="*/ 2147483647 w 330"/>
              <a:gd name="T119" fmla="*/ 2147483647 h 1496"/>
              <a:gd name="T120" fmla="*/ 2147483647 w 330"/>
              <a:gd name="T121" fmla="*/ 2147483647 h 1496"/>
              <a:gd name="T122" fmla="*/ 2147483647 w 330"/>
              <a:gd name="T123" fmla="*/ 2147483647 h 1496"/>
              <a:gd name="T124" fmla="*/ 0 w 330"/>
              <a:gd name="T125" fmla="*/ 2147483647 h 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0"/>
              <a:gd name="T190" fmla="*/ 0 h 1496"/>
              <a:gd name="T191" fmla="*/ 330 w 330"/>
              <a:gd name="T192" fmla="*/ 1496 h 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0" h="1496">
                <a:moveTo>
                  <a:pt x="0" y="746"/>
                </a:moveTo>
                <a:lnTo>
                  <a:pt x="1" y="823"/>
                </a:lnTo>
                <a:lnTo>
                  <a:pt x="3" y="897"/>
                </a:lnTo>
                <a:lnTo>
                  <a:pt x="8" y="969"/>
                </a:lnTo>
                <a:lnTo>
                  <a:pt x="12" y="1038"/>
                </a:lnTo>
                <a:lnTo>
                  <a:pt x="20" y="1103"/>
                </a:lnTo>
                <a:lnTo>
                  <a:pt x="28" y="1166"/>
                </a:lnTo>
                <a:lnTo>
                  <a:pt x="37" y="1223"/>
                </a:lnTo>
                <a:lnTo>
                  <a:pt x="48" y="1277"/>
                </a:lnTo>
                <a:lnTo>
                  <a:pt x="60" y="1324"/>
                </a:lnTo>
                <a:lnTo>
                  <a:pt x="73" y="1369"/>
                </a:lnTo>
                <a:lnTo>
                  <a:pt x="87" y="1406"/>
                </a:lnTo>
                <a:lnTo>
                  <a:pt x="101" y="1437"/>
                </a:lnTo>
                <a:lnTo>
                  <a:pt x="116" y="1462"/>
                </a:lnTo>
                <a:lnTo>
                  <a:pt x="132" y="1481"/>
                </a:lnTo>
                <a:lnTo>
                  <a:pt x="147" y="1493"/>
                </a:lnTo>
                <a:lnTo>
                  <a:pt x="164" y="1496"/>
                </a:lnTo>
                <a:lnTo>
                  <a:pt x="181" y="1493"/>
                </a:lnTo>
                <a:lnTo>
                  <a:pt x="198" y="1481"/>
                </a:lnTo>
                <a:lnTo>
                  <a:pt x="214" y="1462"/>
                </a:lnTo>
                <a:lnTo>
                  <a:pt x="229" y="1437"/>
                </a:lnTo>
                <a:lnTo>
                  <a:pt x="243" y="1406"/>
                </a:lnTo>
                <a:lnTo>
                  <a:pt x="257" y="1369"/>
                </a:lnTo>
                <a:lnTo>
                  <a:pt x="270" y="1324"/>
                </a:lnTo>
                <a:lnTo>
                  <a:pt x="282" y="1277"/>
                </a:lnTo>
                <a:lnTo>
                  <a:pt x="293" y="1223"/>
                </a:lnTo>
                <a:lnTo>
                  <a:pt x="302" y="1166"/>
                </a:lnTo>
                <a:lnTo>
                  <a:pt x="310" y="1103"/>
                </a:lnTo>
                <a:lnTo>
                  <a:pt x="318" y="1038"/>
                </a:lnTo>
                <a:lnTo>
                  <a:pt x="322" y="969"/>
                </a:lnTo>
                <a:lnTo>
                  <a:pt x="327" y="897"/>
                </a:lnTo>
                <a:lnTo>
                  <a:pt x="328" y="823"/>
                </a:lnTo>
                <a:lnTo>
                  <a:pt x="330" y="746"/>
                </a:lnTo>
                <a:lnTo>
                  <a:pt x="327" y="596"/>
                </a:lnTo>
                <a:lnTo>
                  <a:pt x="322" y="525"/>
                </a:lnTo>
                <a:lnTo>
                  <a:pt x="318" y="457"/>
                </a:lnTo>
                <a:lnTo>
                  <a:pt x="310" y="391"/>
                </a:lnTo>
                <a:lnTo>
                  <a:pt x="302" y="329"/>
                </a:lnTo>
                <a:lnTo>
                  <a:pt x="293" y="272"/>
                </a:lnTo>
                <a:lnTo>
                  <a:pt x="282" y="219"/>
                </a:lnTo>
                <a:lnTo>
                  <a:pt x="270" y="170"/>
                </a:lnTo>
                <a:lnTo>
                  <a:pt x="257" y="128"/>
                </a:lnTo>
                <a:lnTo>
                  <a:pt x="243" y="90"/>
                </a:lnTo>
                <a:lnTo>
                  <a:pt x="229" y="59"/>
                </a:lnTo>
                <a:lnTo>
                  <a:pt x="214" y="34"/>
                </a:lnTo>
                <a:lnTo>
                  <a:pt x="198" y="15"/>
                </a:lnTo>
                <a:lnTo>
                  <a:pt x="181" y="3"/>
                </a:lnTo>
                <a:lnTo>
                  <a:pt x="164" y="0"/>
                </a:lnTo>
                <a:lnTo>
                  <a:pt x="147" y="3"/>
                </a:lnTo>
                <a:lnTo>
                  <a:pt x="132" y="15"/>
                </a:lnTo>
                <a:lnTo>
                  <a:pt x="116" y="34"/>
                </a:lnTo>
                <a:lnTo>
                  <a:pt x="101" y="59"/>
                </a:lnTo>
                <a:lnTo>
                  <a:pt x="87" y="90"/>
                </a:lnTo>
                <a:lnTo>
                  <a:pt x="73" y="128"/>
                </a:lnTo>
                <a:lnTo>
                  <a:pt x="60" y="170"/>
                </a:lnTo>
                <a:lnTo>
                  <a:pt x="48" y="219"/>
                </a:lnTo>
                <a:lnTo>
                  <a:pt x="37" y="272"/>
                </a:lnTo>
                <a:lnTo>
                  <a:pt x="28" y="329"/>
                </a:lnTo>
                <a:lnTo>
                  <a:pt x="20" y="391"/>
                </a:lnTo>
                <a:lnTo>
                  <a:pt x="12" y="457"/>
                </a:lnTo>
                <a:lnTo>
                  <a:pt x="8" y="525"/>
                </a:lnTo>
                <a:lnTo>
                  <a:pt x="3" y="596"/>
                </a:lnTo>
                <a:lnTo>
                  <a:pt x="0" y="746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Freeform 26"/>
          <p:cNvSpPr>
            <a:spLocks/>
          </p:cNvSpPr>
          <p:nvPr/>
        </p:nvSpPr>
        <p:spPr bwMode="auto">
          <a:xfrm>
            <a:off x="5247830" y="3179712"/>
            <a:ext cx="768085" cy="1152128"/>
          </a:xfrm>
          <a:custGeom>
            <a:avLst/>
            <a:gdLst>
              <a:gd name="T0" fmla="*/ 2147483647 w 340"/>
              <a:gd name="T1" fmla="*/ 2147483647 h 1506"/>
              <a:gd name="T2" fmla="*/ 2147483647 w 340"/>
              <a:gd name="T3" fmla="*/ 2147483647 h 1506"/>
              <a:gd name="T4" fmla="*/ 2147483647 w 340"/>
              <a:gd name="T5" fmla="*/ 2147483647 h 1506"/>
              <a:gd name="T6" fmla="*/ 2147483647 w 340"/>
              <a:gd name="T7" fmla="*/ 2147483647 h 1506"/>
              <a:gd name="T8" fmla="*/ 2147483647 w 340"/>
              <a:gd name="T9" fmla="*/ 2147483647 h 1506"/>
              <a:gd name="T10" fmla="*/ 2147483647 w 340"/>
              <a:gd name="T11" fmla="*/ 2147483647 h 1506"/>
              <a:gd name="T12" fmla="*/ 2147483647 w 340"/>
              <a:gd name="T13" fmla="*/ 2147483647 h 1506"/>
              <a:gd name="T14" fmla="*/ 2147483647 w 340"/>
              <a:gd name="T15" fmla="*/ 2147483647 h 1506"/>
              <a:gd name="T16" fmla="*/ 2147483647 w 340"/>
              <a:gd name="T17" fmla="*/ 2147483647 h 1506"/>
              <a:gd name="T18" fmla="*/ 2147483647 w 340"/>
              <a:gd name="T19" fmla="*/ 2147483647 h 1506"/>
              <a:gd name="T20" fmla="*/ 2147483647 w 340"/>
              <a:gd name="T21" fmla="*/ 2147483647 h 1506"/>
              <a:gd name="T22" fmla="*/ 2147483647 w 340"/>
              <a:gd name="T23" fmla="*/ 2147483647 h 1506"/>
              <a:gd name="T24" fmla="*/ 2147483647 w 340"/>
              <a:gd name="T25" fmla="*/ 2147483647 h 1506"/>
              <a:gd name="T26" fmla="*/ 2147483647 w 340"/>
              <a:gd name="T27" fmla="*/ 2147483647 h 1506"/>
              <a:gd name="T28" fmla="*/ 2147483647 w 340"/>
              <a:gd name="T29" fmla="*/ 2147483647 h 1506"/>
              <a:gd name="T30" fmla="*/ 2147483647 w 340"/>
              <a:gd name="T31" fmla="*/ 2147483647 h 1506"/>
              <a:gd name="T32" fmla="*/ 2147483647 w 340"/>
              <a:gd name="T33" fmla="*/ 2147483647 h 1506"/>
              <a:gd name="T34" fmla="*/ 2147483647 w 340"/>
              <a:gd name="T35" fmla="*/ 2147483647 h 1506"/>
              <a:gd name="T36" fmla="*/ 2147483647 w 340"/>
              <a:gd name="T37" fmla="*/ 2147483647 h 1506"/>
              <a:gd name="T38" fmla="*/ 2147483647 w 340"/>
              <a:gd name="T39" fmla="*/ 2147483647 h 1506"/>
              <a:gd name="T40" fmla="*/ 2147483647 w 340"/>
              <a:gd name="T41" fmla="*/ 2147483647 h 1506"/>
              <a:gd name="T42" fmla="*/ 2147483647 w 340"/>
              <a:gd name="T43" fmla="*/ 2147483647 h 1506"/>
              <a:gd name="T44" fmla="*/ 2147483647 w 340"/>
              <a:gd name="T45" fmla="*/ 2147483647 h 1506"/>
              <a:gd name="T46" fmla="*/ 2147483647 w 340"/>
              <a:gd name="T47" fmla="*/ 2147483647 h 1506"/>
              <a:gd name="T48" fmla="*/ 2147483647 w 340"/>
              <a:gd name="T49" fmla="*/ 2147483647 h 1506"/>
              <a:gd name="T50" fmla="*/ 2147483647 w 340"/>
              <a:gd name="T51" fmla="*/ 2147483647 h 1506"/>
              <a:gd name="T52" fmla="*/ 2147483647 w 340"/>
              <a:gd name="T53" fmla="*/ 2147483647 h 1506"/>
              <a:gd name="T54" fmla="*/ 2147483647 w 340"/>
              <a:gd name="T55" fmla="*/ 2147483647 h 1506"/>
              <a:gd name="T56" fmla="*/ 2147483647 w 340"/>
              <a:gd name="T57" fmla="*/ 2147483647 h 1506"/>
              <a:gd name="T58" fmla="*/ 2147483647 w 340"/>
              <a:gd name="T59" fmla="*/ 2147483647 h 1506"/>
              <a:gd name="T60" fmla="*/ 2147483647 w 340"/>
              <a:gd name="T61" fmla="*/ 2147483647 h 1506"/>
              <a:gd name="T62" fmla="*/ 2147483647 w 340"/>
              <a:gd name="T63" fmla="*/ 2147483647 h 1506"/>
              <a:gd name="T64" fmla="*/ 2147483647 w 340"/>
              <a:gd name="T65" fmla="*/ 2147483647 h 1506"/>
              <a:gd name="T66" fmla="*/ 2147483647 w 340"/>
              <a:gd name="T67" fmla="*/ 2147483647 h 1506"/>
              <a:gd name="T68" fmla="*/ 2147483647 w 340"/>
              <a:gd name="T69" fmla="*/ 2147483647 h 1506"/>
              <a:gd name="T70" fmla="*/ 2147483647 w 340"/>
              <a:gd name="T71" fmla="*/ 2147483647 h 1506"/>
              <a:gd name="T72" fmla="*/ 2147483647 w 340"/>
              <a:gd name="T73" fmla="*/ 2147483647 h 1506"/>
              <a:gd name="T74" fmla="*/ 2147483647 w 340"/>
              <a:gd name="T75" fmla="*/ 2147483647 h 1506"/>
              <a:gd name="T76" fmla="*/ 2147483647 w 340"/>
              <a:gd name="T77" fmla="*/ 2147483647 h 1506"/>
              <a:gd name="T78" fmla="*/ 2147483647 w 340"/>
              <a:gd name="T79" fmla="*/ 2147483647 h 1506"/>
              <a:gd name="T80" fmla="*/ 2147483647 w 340"/>
              <a:gd name="T81" fmla="*/ 2147483647 h 1506"/>
              <a:gd name="T82" fmla="*/ 2147483647 w 340"/>
              <a:gd name="T83" fmla="*/ 2147483647 h 1506"/>
              <a:gd name="T84" fmla="*/ 2147483647 w 340"/>
              <a:gd name="T85" fmla="*/ 2147483647 h 1506"/>
              <a:gd name="T86" fmla="*/ 2147483647 w 340"/>
              <a:gd name="T87" fmla="*/ 2147483647 h 1506"/>
              <a:gd name="T88" fmla="*/ 2147483647 w 340"/>
              <a:gd name="T89" fmla="*/ 2147483647 h 1506"/>
              <a:gd name="T90" fmla="*/ 2147483647 w 340"/>
              <a:gd name="T91" fmla="*/ 2147483647 h 1506"/>
              <a:gd name="T92" fmla="*/ 2147483647 w 340"/>
              <a:gd name="T93" fmla="*/ 2147483647 h 1506"/>
              <a:gd name="T94" fmla="*/ 2147483647 w 340"/>
              <a:gd name="T95" fmla="*/ 2147483647 h 1506"/>
              <a:gd name="T96" fmla="*/ 2147483647 w 340"/>
              <a:gd name="T97" fmla="*/ 2147483647 h 1506"/>
              <a:gd name="T98" fmla="*/ 2147483647 w 340"/>
              <a:gd name="T99" fmla="*/ 2147483647 h 15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40"/>
              <a:gd name="T151" fmla="*/ 0 h 1506"/>
              <a:gd name="T152" fmla="*/ 340 w 340"/>
              <a:gd name="T153" fmla="*/ 1506 h 15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40" h="1506">
                <a:moveTo>
                  <a:pt x="0" y="751"/>
                </a:moveTo>
                <a:lnTo>
                  <a:pt x="0" y="827"/>
                </a:lnTo>
                <a:lnTo>
                  <a:pt x="3" y="902"/>
                </a:lnTo>
                <a:lnTo>
                  <a:pt x="6" y="974"/>
                </a:lnTo>
                <a:lnTo>
                  <a:pt x="13" y="1043"/>
                </a:lnTo>
                <a:lnTo>
                  <a:pt x="19" y="1108"/>
                </a:lnTo>
                <a:lnTo>
                  <a:pt x="28" y="1171"/>
                </a:lnTo>
                <a:lnTo>
                  <a:pt x="33" y="1202"/>
                </a:lnTo>
                <a:lnTo>
                  <a:pt x="37" y="1229"/>
                </a:lnTo>
                <a:lnTo>
                  <a:pt x="42" y="1256"/>
                </a:lnTo>
                <a:lnTo>
                  <a:pt x="48" y="1282"/>
                </a:lnTo>
                <a:lnTo>
                  <a:pt x="53" y="1308"/>
                </a:lnTo>
                <a:lnTo>
                  <a:pt x="65" y="1354"/>
                </a:lnTo>
                <a:lnTo>
                  <a:pt x="71" y="1374"/>
                </a:lnTo>
                <a:lnTo>
                  <a:pt x="79" y="1393"/>
                </a:lnTo>
                <a:lnTo>
                  <a:pt x="85" y="1411"/>
                </a:lnTo>
                <a:lnTo>
                  <a:pt x="93" y="1428"/>
                </a:lnTo>
                <a:lnTo>
                  <a:pt x="99" y="1444"/>
                </a:lnTo>
                <a:lnTo>
                  <a:pt x="109" y="1459"/>
                </a:lnTo>
                <a:lnTo>
                  <a:pt x="116" y="1470"/>
                </a:lnTo>
                <a:lnTo>
                  <a:pt x="124" y="1480"/>
                </a:lnTo>
                <a:lnTo>
                  <a:pt x="140" y="1496"/>
                </a:lnTo>
                <a:lnTo>
                  <a:pt x="151" y="1501"/>
                </a:lnTo>
                <a:lnTo>
                  <a:pt x="158" y="1504"/>
                </a:lnTo>
                <a:lnTo>
                  <a:pt x="169" y="1506"/>
                </a:lnTo>
                <a:lnTo>
                  <a:pt x="171" y="1506"/>
                </a:lnTo>
                <a:lnTo>
                  <a:pt x="178" y="1504"/>
                </a:lnTo>
                <a:lnTo>
                  <a:pt x="186" y="1501"/>
                </a:lnTo>
                <a:lnTo>
                  <a:pt x="197" y="1496"/>
                </a:lnTo>
                <a:lnTo>
                  <a:pt x="213" y="1480"/>
                </a:lnTo>
                <a:lnTo>
                  <a:pt x="220" y="1470"/>
                </a:lnTo>
                <a:lnTo>
                  <a:pt x="228" y="1459"/>
                </a:lnTo>
                <a:lnTo>
                  <a:pt x="237" y="1444"/>
                </a:lnTo>
                <a:lnTo>
                  <a:pt x="245" y="1428"/>
                </a:lnTo>
                <a:lnTo>
                  <a:pt x="251" y="1411"/>
                </a:lnTo>
                <a:lnTo>
                  <a:pt x="259" y="1393"/>
                </a:lnTo>
                <a:lnTo>
                  <a:pt x="271" y="1354"/>
                </a:lnTo>
                <a:lnTo>
                  <a:pt x="279" y="1331"/>
                </a:lnTo>
                <a:lnTo>
                  <a:pt x="284" y="1308"/>
                </a:lnTo>
                <a:lnTo>
                  <a:pt x="296" y="1256"/>
                </a:lnTo>
                <a:lnTo>
                  <a:pt x="301" y="1229"/>
                </a:lnTo>
                <a:lnTo>
                  <a:pt x="306" y="1202"/>
                </a:lnTo>
                <a:lnTo>
                  <a:pt x="310" y="1171"/>
                </a:lnTo>
                <a:lnTo>
                  <a:pt x="320" y="1108"/>
                </a:lnTo>
                <a:lnTo>
                  <a:pt x="326" y="1043"/>
                </a:lnTo>
                <a:lnTo>
                  <a:pt x="332" y="974"/>
                </a:lnTo>
                <a:lnTo>
                  <a:pt x="335" y="902"/>
                </a:lnTo>
                <a:lnTo>
                  <a:pt x="338" y="827"/>
                </a:lnTo>
                <a:lnTo>
                  <a:pt x="338" y="789"/>
                </a:lnTo>
                <a:lnTo>
                  <a:pt x="340" y="751"/>
                </a:lnTo>
                <a:lnTo>
                  <a:pt x="338" y="712"/>
                </a:lnTo>
                <a:lnTo>
                  <a:pt x="338" y="675"/>
                </a:lnTo>
                <a:lnTo>
                  <a:pt x="337" y="637"/>
                </a:lnTo>
                <a:lnTo>
                  <a:pt x="332" y="529"/>
                </a:lnTo>
                <a:lnTo>
                  <a:pt x="326" y="460"/>
                </a:lnTo>
                <a:lnTo>
                  <a:pt x="323" y="427"/>
                </a:lnTo>
                <a:lnTo>
                  <a:pt x="320" y="396"/>
                </a:lnTo>
                <a:lnTo>
                  <a:pt x="315" y="364"/>
                </a:lnTo>
                <a:lnTo>
                  <a:pt x="306" y="303"/>
                </a:lnTo>
                <a:lnTo>
                  <a:pt x="296" y="247"/>
                </a:lnTo>
                <a:lnTo>
                  <a:pt x="290" y="221"/>
                </a:lnTo>
                <a:lnTo>
                  <a:pt x="284" y="197"/>
                </a:lnTo>
                <a:lnTo>
                  <a:pt x="279" y="174"/>
                </a:lnTo>
                <a:lnTo>
                  <a:pt x="271" y="151"/>
                </a:lnTo>
                <a:lnTo>
                  <a:pt x="259" y="111"/>
                </a:lnTo>
                <a:lnTo>
                  <a:pt x="251" y="93"/>
                </a:lnTo>
                <a:lnTo>
                  <a:pt x="245" y="77"/>
                </a:lnTo>
                <a:lnTo>
                  <a:pt x="237" y="61"/>
                </a:lnTo>
                <a:lnTo>
                  <a:pt x="228" y="46"/>
                </a:lnTo>
                <a:lnTo>
                  <a:pt x="220" y="34"/>
                </a:lnTo>
                <a:lnTo>
                  <a:pt x="213" y="25"/>
                </a:lnTo>
                <a:lnTo>
                  <a:pt x="197" y="8"/>
                </a:lnTo>
                <a:lnTo>
                  <a:pt x="186" y="3"/>
                </a:lnTo>
                <a:lnTo>
                  <a:pt x="178" y="0"/>
                </a:lnTo>
                <a:lnTo>
                  <a:pt x="158" y="0"/>
                </a:lnTo>
                <a:lnTo>
                  <a:pt x="151" y="3"/>
                </a:lnTo>
                <a:lnTo>
                  <a:pt x="140" y="8"/>
                </a:lnTo>
                <a:lnTo>
                  <a:pt x="124" y="25"/>
                </a:lnTo>
                <a:lnTo>
                  <a:pt x="116" y="34"/>
                </a:lnTo>
                <a:lnTo>
                  <a:pt x="109" y="46"/>
                </a:lnTo>
                <a:lnTo>
                  <a:pt x="99" y="61"/>
                </a:lnTo>
                <a:lnTo>
                  <a:pt x="93" y="77"/>
                </a:lnTo>
                <a:lnTo>
                  <a:pt x="85" y="93"/>
                </a:lnTo>
                <a:lnTo>
                  <a:pt x="79" y="111"/>
                </a:lnTo>
                <a:lnTo>
                  <a:pt x="71" y="131"/>
                </a:lnTo>
                <a:lnTo>
                  <a:pt x="65" y="151"/>
                </a:lnTo>
                <a:lnTo>
                  <a:pt x="53" y="197"/>
                </a:lnTo>
                <a:lnTo>
                  <a:pt x="48" y="221"/>
                </a:lnTo>
                <a:lnTo>
                  <a:pt x="42" y="247"/>
                </a:lnTo>
                <a:lnTo>
                  <a:pt x="33" y="303"/>
                </a:lnTo>
                <a:lnTo>
                  <a:pt x="23" y="364"/>
                </a:lnTo>
                <a:lnTo>
                  <a:pt x="19" y="396"/>
                </a:lnTo>
                <a:lnTo>
                  <a:pt x="16" y="427"/>
                </a:lnTo>
                <a:lnTo>
                  <a:pt x="13" y="460"/>
                </a:lnTo>
                <a:lnTo>
                  <a:pt x="6" y="529"/>
                </a:lnTo>
                <a:lnTo>
                  <a:pt x="2" y="637"/>
                </a:lnTo>
                <a:lnTo>
                  <a:pt x="0" y="675"/>
                </a:lnTo>
                <a:lnTo>
                  <a:pt x="0" y="751"/>
                </a:lnTo>
                <a:lnTo>
                  <a:pt x="9" y="751"/>
                </a:lnTo>
                <a:lnTo>
                  <a:pt x="9" y="675"/>
                </a:lnTo>
                <a:lnTo>
                  <a:pt x="11" y="637"/>
                </a:lnTo>
                <a:lnTo>
                  <a:pt x="16" y="529"/>
                </a:lnTo>
                <a:lnTo>
                  <a:pt x="22" y="460"/>
                </a:lnTo>
                <a:lnTo>
                  <a:pt x="25" y="427"/>
                </a:lnTo>
                <a:lnTo>
                  <a:pt x="28" y="396"/>
                </a:lnTo>
                <a:lnTo>
                  <a:pt x="33" y="364"/>
                </a:lnTo>
                <a:lnTo>
                  <a:pt x="42" y="306"/>
                </a:lnTo>
                <a:lnTo>
                  <a:pt x="51" y="251"/>
                </a:lnTo>
                <a:lnTo>
                  <a:pt x="58" y="224"/>
                </a:lnTo>
                <a:lnTo>
                  <a:pt x="62" y="200"/>
                </a:lnTo>
                <a:lnTo>
                  <a:pt x="75" y="154"/>
                </a:lnTo>
                <a:lnTo>
                  <a:pt x="81" y="134"/>
                </a:lnTo>
                <a:lnTo>
                  <a:pt x="89" y="115"/>
                </a:lnTo>
                <a:lnTo>
                  <a:pt x="95" y="97"/>
                </a:lnTo>
                <a:lnTo>
                  <a:pt x="102" y="80"/>
                </a:lnTo>
                <a:lnTo>
                  <a:pt x="109" y="64"/>
                </a:lnTo>
                <a:lnTo>
                  <a:pt x="115" y="52"/>
                </a:lnTo>
                <a:lnTo>
                  <a:pt x="123" y="41"/>
                </a:lnTo>
                <a:lnTo>
                  <a:pt x="130" y="31"/>
                </a:lnTo>
                <a:lnTo>
                  <a:pt x="138" y="23"/>
                </a:lnTo>
                <a:lnTo>
                  <a:pt x="146" y="18"/>
                </a:lnTo>
                <a:lnTo>
                  <a:pt x="154" y="13"/>
                </a:lnTo>
                <a:lnTo>
                  <a:pt x="161" y="10"/>
                </a:lnTo>
                <a:lnTo>
                  <a:pt x="169" y="10"/>
                </a:lnTo>
                <a:lnTo>
                  <a:pt x="175" y="10"/>
                </a:lnTo>
                <a:lnTo>
                  <a:pt x="183" y="13"/>
                </a:lnTo>
                <a:lnTo>
                  <a:pt x="191" y="18"/>
                </a:lnTo>
                <a:lnTo>
                  <a:pt x="199" y="23"/>
                </a:lnTo>
                <a:lnTo>
                  <a:pt x="206" y="31"/>
                </a:lnTo>
                <a:lnTo>
                  <a:pt x="214" y="41"/>
                </a:lnTo>
                <a:lnTo>
                  <a:pt x="222" y="52"/>
                </a:lnTo>
                <a:lnTo>
                  <a:pt x="228" y="64"/>
                </a:lnTo>
                <a:lnTo>
                  <a:pt x="236" y="80"/>
                </a:lnTo>
                <a:lnTo>
                  <a:pt x="242" y="97"/>
                </a:lnTo>
                <a:lnTo>
                  <a:pt x="250" y="115"/>
                </a:lnTo>
                <a:lnTo>
                  <a:pt x="262" y="154"/>
                </a:lnTo>
                <a:lnTo>
                  <a:pt x="270" y="177"/>
                </a:lnTo>
                <a:lnTo>
                  <a:pt x="275" y="200"/>
                </a:lnTo>
                <a:lnTo>
                  <a:pt x="281" y="224"/>
                </a:lnTo>
                <a:lnTo>
                  <a:pt x="287" y="251"/>
                </a:lnTo>
                <a:lnTo>
                  <a:pt x="296" y="306"/>
                </a:lnTo>
                <a:lnTo>
                  <a:pt x="306" y="364"/>
                </a:lnTo>
                <a:lnTo>
                  <a:pt x="310" y="396"/>
                </a:lnTo>
                <a:lnTo>
                  <a:pt x="313" y="427"/>
                </a:lnTo>
                <a:lnTo>
                  <a:pt x="316" y="460"/>
                </a:lnTo>
                <a:lnTo>
                  <a:pt x="323" y="529"/>
                </a:lnTo>
                <a:lnTo>
                  <a:pt x="327" y="637"/>
                </a:lnTo>
                <a:lnTo>
                  <a:pt x="329" y="675"/>
                </a:lnTo>
                <a:lnTo>
                  <a:pt x="329" y="712"/>
                </a:lnTo>
                <a:lnTo>
                  <a:pt x="330" y="751"/>
                </a:lnTo>
                <a:lnTo>
                  <a:pt x="329" y="789"/>
                </a:lnTo>
                <a:lnTo>
                  <a:pt x="329" y="827"/>
                </a:lnTo>
                <a:lnTo>
                  <a:pt x="326" y="902"/>
                </a:lnTo>
                <a:lnTo>
                  <a:pt x="323" y="974"/>
                </a:lnTo>
                <a:lnTo>
                  <a:pt x="316" y="1043"/>
                </a:lnTo>
                <a:lnTo>
                  <a:pt x="310" y="1108"/>
                </a:lnTo>
                <a:lnTo>
                  <a:pt x="301" y="1171"/>
                </a:lnTo>
                <a:lnTo>
                  <a:pt x="296" y="1198"/>
                </a:lnTo>
                <a:lnTo>
                  <a:pt x="292" y="1226"/>
                </a:lnTo>
                <a:lnTo>
                  <a:pt x="287" y="1252"/>
                </a:lnTo>
                <a:lnTo>
                  <a:pt x="275" y="1305"/>
                </a:lnTo>
                <a:lnTo>
                  <a:pt x="270" y="1328"/>
                </a:lnTo>
                <a:lnTo>
                  <a:pt x="262" y="1351"/>
                </a:lnTo>
                <a:lnTo>
                  <a:pt x="250" y="1390"/>
                </a:lnTo>
                <a:lnTo>
                  <a:pt x="242" y="1408"/>
                </a:lnTo>
                <a:lnTo>
                  <a:pt x="236" y="1424"/>
                </a:lnTo>
                <a:lnTo>
                  <a:pt x="228" y="1441"/>
                </a:lnTo>
                <a:lnTo>
                  <a:pt x="222" y="1452"/>
                </a:lnTo>
                <a:lnTo>
                  <a:pt x="214" y="1464"/>
                </a:lnTo>
                <a:lnTo>
                  <a:pt x="206" y="1473"/>
                </a:lnTo>
                <a:lnTo>
                  <a:pt x="199" y="1482"/>
                </a:lnTo>
                <a:lnTo>
                  <a:pt x="191" y="1486"/>
                </a:lnTo>
                <a:lnTo>
                  <a:pt x="183" y="1491"/>
                </a:lnTo>
                <a:lnTo>
                  <a:pt x="175" y="1495"/>
                </a:lnTo>
                <a:lnTo>
                  <a:pt x="168" y="1496"/>
                </a:lnTo>
                <a:lnTo>
                  <a:pt x="169" y="1496"/>
                </a:lnTo>
                <a:lnTo>
                  <a:pt x="161" y="1495"/>
                </a:lnTo>
                <a:lnTo>
                  <a:pt x="154" y="1491"/>
                </a:lnTo>
                <a:lnTo>
                  <a:pt x="146" y="1486"/>
                </a:lnTo>
                <a:lnTo>
                  <a:pt x="138" y="1482"/>
                </a:lnTo>
                <a:lnTo>
                  <a:pt x="130" y="1473"/>
                </a:lnTo>
                <a:lnTo>
                  <a:pt x="123" y="1464"/>
                </a:lnTo>
                <a:lnTo>
                  <a:pt x="115" y="1452"/>
                </a:lnTo>
                <a:lnTo>
                  <a:pt x="109" y="1441"/>
                </a:lnTo>
                <a:lnTo>
                  <a:pt x="102" y="1424"/>
                </a:lnTo>
                <a:lnTo>
                  <a:pt x="95" y="1408"/>
                </a:lnTo>
                <a:lnTo>
                  <a:pt x="89" y="1390"/>
                </a:lnTo>
                <a:lnTo>
                  <a:pt x="81" y="1370"/>
                </a:lnTo>
                <a:lnTo>
                  <a:pt x="75" y="1351"/>
                </a:lnTo>
                <a:lnTo>
                  <a:pt x="62" y="1305"/>
                </a:lnTo>
                <a:lnTo>
                  <a:pt x="58" y="1279"/>
                </a:lnTo>
                <a:lnTo>
                  <a:pt x="51" y="1252"/>
                </a:lnTo>
                <a:lnTo>
                  <a:pt x="47" y="1226"/>
                </a:lnTo>
                <a:lnTo>
                  <a:pt x="42" y="1198"/>
                </a:lnTo>
                <a:lnTo>
                  <a:pt x="37" y="1171"/>
                </a:lnTo>
                <a:lnTo>
                  <a:pt x="28" y="1108"/>
                </a:lnTo>
                <a:lnTo>
                  <a:pt x="22" y="1043"/>
                </a:lnTo>
                <a:lnTo>
                  <a:pt x="16" y="974"/>
                </a:lnTo>
                <a:lnTo>
                  <a:pt x="13" y="902"/>
                </a:lnTo>
                <a:lnTo>
                  <a:pt x="9" y="827"/>
                </a:lnTo>
                <a:lnTo>
                  <a:pt x="9" y="751"/>
                </a:lnTo>
                <a:lnTo>
                  <a:pt x="0" y="7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69" name="AutoShape 2"/>
          <p:cNvSpPr>
            <a:spLocks noChangeAspect="1" noChangeArrowheads="1" noTextEdit="1"/>
          </p:cNvSpPr>
          <p:nvPr/>
        </p:nvSpPr>
        <p:spPr bwMode="auto">
          <a:xfrm>
            <a:off x="684390" y="1268413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Freeform 4"/>
          <p:cNvSpPr>
            <a:spLocks/>
          </p:cNvSpPr>
          <p:nvPr/>
        </p:nvSpPr>
        <p:spPr bwMode="auto">
          <a:xfrm>
            <a:off x="1428045" y="1744980"/>
            <a:ext cx="5365044" cy="3827145"/>
          </a:xfrm>
          <a:custGeom>
            <a:avLst/>
            <a:gdLst>
              <a:gd name="T0" fmla="*/ 2147483647 w 3380"/>
              <a:gd name="T1" fmla="*/ 2147483647 h 2379"/>
              <a:gd name="T2" fmla="*/ 2147483647 w 3380"/>
              <a:gd name="T3" fmla="*/ 2147483647 h 2379"/>
              <a:gd name="T4" fmla="*/ 2147483647 w 3380"/>
              <a:gd name="T5" fmla="*/ 2147483647 h 2379"/>
              <a:gd name="T6" fmla="*/ 2147483647 w 3380"/>
              <a:gd name="T7" fmla="*/ 2147483647 h 2379"/>
              <a:gd name="T8" fmla="*/ 2147483647 w 3380"/>
              <a:gd name="T9" fmla="*/ 2147483647 h 2379"/>
              <a:gd name="T10" fmla="*/ 2147483647 w 3380"/>
              <a:gd name="T11" fmla="*/ 2147483647 h 2379"/>
              <a:gd name="T12" fmla="*/ 2147483647 w 3380"/>
              <a:gd name="T13" fmla="*/ 2147483647 h 2379"/>
              <a:gd name="T14" fmla="*/ 2147483647 w 3380"/>
              <a:gd name="T15" fmla="*/ 2147483647 h 2379"/>
              <a:gd name="T16" fmla="*/ 2147483647 w 3380"/>
              <a:gd name="T17" fmla="*/ 2147483647 h 2379"/>
              <a:gd name="T18" fmla="*/ 2147483647 w 3380"/>
              <a:gd name="T19" fmla="*/ 2147483647 h 2379"/>
              <a:gd name="T20" fmla="*/ 2147483647 w 3380"/>
              <a:gd name="T21" fmla="*/ 2147483647 h 2379"/>
              <a:gd name="T22" fmla="*/ 2147483647 w 3380"/>
              <a:gd name="T23" fmla="*/ 2147483647 h 2379"/>
              <a:gd name="T24" fmla="*/ 2147483647 w 3380"/>
              <a:gd name="T25" fmla="*/ 2147483647 h 2379"/>
              <a:gd name="T26" fmla="*/ 2147483647 w 3380"/>
              <a:gd name="T27" fmla="*/ 2147483647 h 2379"/>
              <a:gd name="T28" fmla="*/ 2147483647 w 3380"/>
              <a:gd name="T29" fmla="*/ 2147483647 h 2379"/>
              <a:gd name="T30" fmla="*/ 2147483647 w 3380"/>
              <a:gd name="T31" fmla="*/ 2147483647 h 2379"/>
              <a:gd name="T32" fmla="*/ 2147483647 w 3380"/>
              <a:gd name="T33" fmla="*/ 2147483647 h 2379"/>
              <a:gd name="T34" fmla="*/ 2147483647 w 3380"/>
              <a:gd name="T35" fmla="*/ 2147483647 h 2379"/>
              <a:gd name="T36" fmla="*/ 2147483647 w 3380"/>
              <a:gd name="T37" fmla="*/ 2147483647 h 2379"/>
              <a:gd name="T38" fmla="*/ 2147483647 w 3380"/>
              <a:gd name="T39" fmla="*/ 2147483647 h 2379"/>
              <a:gd name="T40" fmla="*/ 2147483647 w 3380"/>
              <a:gd name="T41" fmla="*/ 2147483647 h 2379"/>
              <a:gd name="T42" fmla="*/ 2147483647 w 3380"/>
              <a:gd name="T43" fmla="*/ 2147483647 h 2379"/>
              <a:gd name="T44" fmla="*/ 2147483647 w 3380"/>
              <a:gd name="T45" fmla="*/ 2147483647 h 2379"/>
              <a:gd name="T46" fmla="*/ 2147483647 w 3380"/>
              <a:gd name="T47" fmla="*/ 2147483647 h 2379"/>
              <a:gd name="T48" fmla="*/ 2147483647 w 3380"/>
              <a:gd name="T49" fmla="*/ 2147483647 h 2379"/>
              <a:gd name="T50" fmla="*/ 2147483647 w 3380"/>
              <a:gd name="T51" fmla="*/ 2147483647 h 2379"/>
              <a:gd name="T52" fmla="*/ 2147483647 w 3380"/>
              <a:gd name="T53" fmla="*/ 2147483647 h 2379"/>
              <a:gd name="T54" fmla="*/ 2147483647 w 3380"/>
              <a:gd name="T55" fmla="*/ 2147483647 h 2379"/>
              <a:gd name="T56" fmla="*/ 2147483647 w 3380"/>
              <a:gd name="T57" fmla="*/ 2147483647 h 2379"/>
              <a:gd name="T58" fmla="*/ 2147483647 w 3380"/>
              <a:gd name="T59" fmla="*/ 2147483647 h 2379"/>
              <a:gd name="T60" fmla="*/ 2147483647 w 3380"/>
              <a:gd name="T61" fmla="*/ 2147483647 h 2379"/>
              <a:gd name="T62" fmla="*/ 2147483647 w 3380"/>
              <a:gd name="T63" fmla="*/ 2147483647 h 2379"/>
              <a:gd name="T64" fmla="*/ 2147483647 w 3380"/>
              <a:gd name="T65" fmla="*/ 2147483647 h 2379"/>
              <a:gd name="T66" fmla="*/ 2147483647 w 3380"/>
              <a:gd name="T67" fmla="*/ 2147483647 h 2379"/>
              <a:gd name="T68" fmla="*/ 2147483647 w 3380"/>
              <a:gd name="T69" fmla="*/ 2147483647 h 2379"/>
              <a:gd name="T70" fmla="*/ 2147483647 w 3380"/>
              <a:gd name="T71" fmla="*/ 2147483647 h 2379"/>
              <a:gd name="T72" fmla="*/ 2147483647 w 3380"/>
              <a:gd name="T73" fmla="*/ 2147483647 h 2379"/>
              <a:gd name="T74" fmla="*/ 2147483647 w 3380"/>
              <a:gd name="T75" fmla="*/ 2147483647 h 2379"/>
              <a:gd name="T76" fmla="*/ 2147483647 w 3380"/>
              <a:gd name="T77" fmla="*/ 2147483647 h 2379"/>
              <a:gd name="T78" fmla="*/ 2147483647 w 3380"/>
              <a:gd name="T79" fmla="*/ 2147483647 h 2379"/>
              <a:gd name="T80" fmla="*/ 2147483647 w 3380"/>
              <a:gd name="T81" fmla="*/ 2147483647 h 2379"/>
              <a:gd name="T82" fmla="*/ 2147483647 w 3380"/>
              <a:gd name="T83" fmla="*/ 2147483647 h 2379"/>
              <a:gd name="T84" fmla="*/ 2147483647 w 3380"/>
              <a:gd name="T85" fmla="*/ 2147483647 h 2379"/>
              <a:gd name="T86" fmla="*/ 2147483647 w 3380"/>
              <a:gd name="T87" fmla="*/ 2147483647 h 2379"/>
              <a:gd name="T88" fmla="*/ 2147483647 w 3380"/>
              <a:gd name="T89" fmla="*/ 2147483647 h 2379"/>
              <a:gd name="T90" fmla="*/ 2147483647 w 3380"/>
              <a:gd name="T91" fmla="*/ 2147483647 h 2379"/>
              <a:gd name="T92" fmla="*/ 2147483647 w 3380"/>
              <a:gd name="T93" fmla="*/ 2147483647 h 2379"/>
              <a:gd name="T94" fmla="*/ 2147483647 w 3380"/>
              <a:gd name="T95" fmla="*/ 2147483647 h 2379"/>
              <a:gd name="T96" fmla="*/ 2147483647 w 3380"/>
              <a:gd name="T97" fmla="*/ 2147483647 h 2379"/>
              <a:gd name="T98" fmla="*/ 2147483647 w 3380"/>
              <a:gd name="T99" fmla="*/ 2147483647 h 2379"/>
              <a:gd name="T100" fmla="*/ 2147483647 w 3380"/>
              <a:gd name="T101" fmla="*/ 2147483647 h 2379"/>
              <a:gd name="T102" fmla="*/ 2147483647 w 3380"/>
              <a:gd name="T103" fmla="*/ 2147483647 h 2379"/>
              <a:gd name="T104" fmla="*/ 2147483647 w 3380"/>
              <a:gd name="T105" fmla="*/ 2147483647 h 2379"/>
              <a:gd name="T106" fmla="*/ 2147483647 w 3380"/>
              <a:gd name="T107" fmla="*/ 2147483647 h 23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380"/>
              <a:gd name="T163" fmla="*/ 0 h 2379"/>
              <a:gd name="T164" fmla="*/ 3380 w 3380"/>
              <a:gd name="T165" fmla="*/ 2379 h 237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380" h="2379">
                <a:moveTo>
                  <a:pt x="5" y="1794"/>
                </a:moveTo>
                <a:lnTo>
                  <a:pt x="5" y="1793"/>
                </a:lnTo>
                <a:lnTo>
                  <a:pt x="6" y="1847"/>
                </a:lnTo>
                <a:lnTo>
                  <a:pt x="11" y="1896"/>
                </a:lnTo>
                <a:lnTo>
                  <a:pt x="11" y="1898"/>
                </a:lnTo>
                <a:lnTo>
                  <a:pt x="19" y="1945"/>
                </a:lnTo>
                <a:lnTo>
                  <a:pt x="28" y="1989"/>
                </a:lnTo>
                <a:lnTo>
                  <a:pt x="41" y="2029"/>
                </a:lnTo>
                <a:lnTo>
                  <a:pt x="55" y="2068"/>
                </a:lnTo>
                <a:lnTo>
                  <a:pt x="55" y="2069"/>
                </a:lnTo>
                <a:lnTo>
                  <a:pt x="72" y="2104"/>
                </a:lnTo>
                <a:lnTo>
                  <a:pt x="73" y="2104"/>
                </a:lnTo>
                <a:lnTo>
                  <a:pt x="90" y="2135"/>
                </a:lnTo>
                <a:lnTo>
                  <a:pt x="110" y="2164"/>
                </a:lnTo>
                <a:lnTo>
                  <a:pt x="130" y="2192"/>
                </a:lnTo>
                <a:lnTo>
                  <a:pt x="130" y="2194"/>
                </a:lnTo>
                <a:lnTo>
                  <a:pt x="152" y="2218"/>
                </a:lnTo>
                <a:lnTo>
                  <a:pt x="174" y="2241"/>
                </a:lnTo>
                <a:lnTo>
                  <a:pt x="175" y="2241"/>
                </a:lnTo>
                <a:lnTo>
                  <a:pt x="222" y="2279"/>
                </a:lnTo>
                <a:lnTo>
                  <a:pt x="268" y="2310"/>
                </a:lnTo>
                <a:lnTo>
                  <a:pt x="268" y="2312"/>
                </a:lnTo>
                <a:lnTo>
                  <a:pt x="313" y="2335"/>
                </a:lnTo>
                <a:lnTo>
                  <a:pt x="315" y="2335"/>
                </a:lnTo>
                <a:lnTo>
                  <a:pt x="357" y="2351"/>
                </a:lnTo>
                <a:lnTo>
                  <a:pt x="394" y="2364"/>
                </a:lnTo>
                <a:lnTo>
                  <a:pt x="423" y="2371"/>
                </a:lnTo>
                <a:lnTo>
                  <a:pt x="436" y="2374"/>
                </a:lnTo>
                <a:lnTo>
                  <a:pt x="445" y="2376"/>
                </a:lnTo>
                <a:lnTo>
                  <a:pt x="454" y="2376"/>
                </a:lnTo>
                <a:lnTo>
                  <a:pt x="453" y="2376"/>
                </a:lnTo>
                <a:lnTo>
                  <a:pt x="458" y="2377"/>
                </a:lnTo>
                <a:lnTo>
                  <a:pt x="461" y="2377"/>
                </a:lnTo>
                <a:lnTo>
                  <a:pt x="461" y="2364"/>
                </a:lnTo>
                <a:lnTo>
                  <a:pt x="458" y="2364"/>
                </a:lnTo>
                <a:lnTo>
                  <a:pt x="459" y="2364"/>
                </a:lnTo>
                <a:lnTo>
                  <a:pt x="454" y="2362"/>
                </a:lnTo>
                <a:lnTo>
                  <a:pt x="444" y="2362"/>
                </a:lnTo>
                <a:lnTo>
                  <a:pt x="444" y="2376"/>
                </a:lnTo>
                <a:lnTo>
                  <a:pt x="458" y="2377"/>
                </a:lnTo>
                <a:lnTo>
                  <a:pt x="2920" y="2376"/>
                </a:lnTo>
                <a:lnTo>
                  <a:pt x="2940" y="2377"/>
                </a:lnTo>
                <a:lnTo>
                  <a:pt x="2940" y="2364"/>
                </a:lnTo>
                <a:lnTo>
                  <a:pt x="2930" y="2364"/>
                </a:lnTo>
                <a:lnTo>
                  <a:pt x="2923" y="2366"/>
                </a:lnTo>
                <a:lnTo>
                  <a:pt x="2924" y="2366"/>
                </a:lnTo>
                <a:lnTo>
                  <a:pt x="2923" y="2366"/>
                </a:lnTo>
                <a:lnTo>
                  <a:pt x="2923" y="2379"/>
                </a:lnTo>
                <a:lnTo>
                  <a:pt x="2929" y="2379"/>
                </a:lnTo>
                <a:lnTo>
                  <a:pt x="2937" y="2377"/>
                </a:lnTo>
                <a:lnTo>
                  <a:pt x="2946" y="2376"/>
                </a:lnTo>
                <a:lnTo>
                  <a:pt x="2958" y="2372"/>
                </a:lnTo>
                <a:lnTo>
                  <a:pt x="2972" y="2369"/>
                </a:lnTo>
                <a:lnTo>
                  <a:pt x="2989" y="2366"/>
                </a:lnTo>
                <a:lnTo>
                  <a:pt x="3026" y="2354"/>
                </a:lnTo>
                <a:lnTo>
                  <a:pt x="3028" y="2354"/>
                </a:lnTo>
                <a:lnTo>
                  <a:pt x="3070" y="2336"/>
                </a:lnTo>
                <a:lnTo>
                  <a:pt x="3115" y="2313"/>
                </a:lnTo>
                <a:lnTo>
                  <a:pt x="3115" y="2312"/>
                </a:lnTo>
                <a:lnTo>
                  <a:pt x="3161" y="2282"/>
                </a:lnTo>
                <a:lnTo>
                  <a:pt x="3163" y="2282"/>
                </a:lnTo>
                <a:lnTo>
                  <a:pt x="3209" y="2243"/>
                </a:lnTo>
                <a:lnTo>
                  <a:pt x="3233" y="2222"/>
                </a:lnTo>
                <a:lnTo>
                  <a:pt x="3254" y="2197"/>
                </a:lnTo>
                <a:lnTo>
                  <a:pt x="3254" y="2195"/>
                </a:lnTo>
                <a:lnTo>
                  <a:pt x="3275" y="2168"/>
                </a:lnTo>
                <a:lnTo>
                  <a:pt x="3293" y="2138"/>
                </a:lnTo>
                <a:lnTo>
                  <a:pt x="3312" y="2107"/>
                </a:lnTo>
                <a:lnTo>
                  <a:pt x="3313" y="2107"/>
                </a:lnTo>
                <a:lnTo>
                  <a:pt x="3330" y="2071"/>
                </a:lnTo>
                <a:lnTo>
                  <a:pt x="3330" y="2069"/>
                </a:lnTo>
                <a:lnTo>
                  <a:pt x="3344" y="2032"/>
                </a:lnTo>
                <a:lnTo>
                  <a:pt x="3357" y="1992"/>
                </a:lnTo>
                <a:lnTo>
                  <a:pt x="3366" y="1948"/>
                </a:lnTo>
                <a:lnTo>
                  <a:pt x="3374" y="1901"/>
                </a:lnTo>
                <a:lnTo>
                  <a:pt x="3374" y="1899"/>
                </a:lnTo>
                <a:lnTo>
                  <a:pt x="3378" y="1850"/>
                </a:lnTo>
                <a:lnTo>
                  <a:pt x="3380" y="1796"/>
                </a:lnTo>
                <a:lnTo>
                  <a:pt x="3380" y="586"/>
                </a:lnTo>
                <a:lnTo>
                  <a:pt x="3378" y="532"/>
                </a:lnTo>
                <a:lnTo>
                  <a:pt x="3374" y="483"/>
                </a:lnTo>
                <a:lnTo>
                  <a:pt x="3374" y="482"/>
                </a:lnTo>
                <a:lnTo>
                  <a:pt x="3366" y="434"/>
                </a:lnTo>
                <a:lnTo>
                  <a:pt x="3357" y="390"/>
                </a:lnTo>
                <a:lnTo>
                  <a:pt x="3344" y="351"/>
                </a:lnTo>
                <a:lnTo>
                  <a:pt x="3330" y="311"/>
                </a:lnTo>
                <a:lnTo>
                  <a:pt x="3330" y="310"/>
                </a:lnTo>
                <a:lnTo>
                  <a:pt x="3313" y="275"/>
                </a:lnTo>
                <a:lnTo>
                  <a:pt x="3312" y="275"/>
                </a:lnTo>
                <a:lnTo>
                  <a:pt x="3293" y="244"/>
                </a:lnTo>
                <a:lnTo>
                  <a:pt x="3275" y="215"/>
                </a:lnTo>
                <a:lnTo>
                  <a:pt x="3254" y="187"/>
                </a:lnTo>
                <a:lnTo>
                  <a:pt x="3254" y="185"/>
                </a:lnTo>
                <a:lnTo>
                  <a:pt x="3233" y="161"/>
                </a:lnTo>
                <a:lnTo>
                  <a:pt x="3209" y="138"/>
                </a:lnTo>
                <a:lnTo>
                  <a:pt x="3208" y="138"/>
                </a:lnTo>
                <a:lnTo>
                  <a:pt x="3161" y="100"/>
                </a:lnTo>
                <a:lnTo>
                  <a:pt x="3115" y="71"/>
                </a:lnTo>
                <a:lnTo>
                  <a:pt x="3115" y="69"/>
                </a:lnTo>
                <a:lnTo>
                  <a:pt x="3070" y="45"/>
                </a:lnTo>
                <a:lnTo>
                  <a:pt x="3068" y="45"/>
                </a:lnTo>
                <a:lnTo>
                  <a:pt x="3026" y="28"/>
                </a:lnTo>
                <a:lnTo>
                  <a:pt x="2989" y="15"/>
                </a:lnTo>
                <a:lnTo>
                  <a:pt x="2972" y="12"/>
                </a:lnTo>
                <a:lnTo>
                  <a:pt x="2958" y="8"/>
                </a:lnTo>
                <a:lnTo>
                  <a:pt x="2946" y="5"/>
                </a:lnTo>
                <a:lnTo>
                  <a:pt x="2937" y="4"/>
                </a:lnTo>
                <a:lnTo>
                  <a:pt x="2929" y="4"/>
                </a:lnTo>
                <a:lnTo>
                  <a:pt x="2930" y="4"/>
                </a:lnTo>
                <a:lnTo>
                  <a:pt x="2926" y="2"/>
                </a:lnTo>
                <a:lnTo>
                  <a:pt x="2923" y="2"/>
                </a:lnTo>
                <a:lnTo>
                  <a:pt x="2923" y="15"/>
                </a:lnTo>
                <a:lnTo>
                  <a:pt x="2924" y="15"/>
                </a:lnTo>
                <a:lnTo>
                  <a:pt x="2923" y="15"/>
                </a:lnTo>
                <a:lnTo>
                  <a:pt x="2930" y="17"/>
                </a:lnTo>
                <a:lnTo>
                  <a:pt x="2940" y="17"/>
                </a:lnTo>
                <a:lnTo>
                  <a:pt x="2940" y="4"/>
                </a:lnTo>
                <a:lnTo>
                  <a:pt x="2923" y="2"/>
                </a:lnTo>
                <a:lnTo>
                  <a:pt x="468" y="0"/>
                </a:lnTo>
                <a:lnTo>
                  <a:pt x="416" y="17"/>
                </a:lnTo>
                <a:lnTo>
                  <a:pt x="470" y="17"/>
                </a:lnTo>
                <a:lnTo>
                  <a:pt x="475" y="15"/>
                </a:lnTo>
                <a:lnTo>
                  <a:pt x="473" y="15"/>
                </a:lnTo>
                <a:lnTo>
                  <a:pt x="475" y="15"/>
                </a:lnTo>
                <a:lnTo>
                  <a:pt x="475" y="2"/>
                </a:lnTo>
                <a:lnTo>
                  <a:pt x="468" y="2"/>
                </a:lnTo>
                <a:lnTo>
                  <a:pt x="450" y="5"/>
                </a:lnTo>
                <a:lnTo>
                  <a:pt x="451" y="5"/>
                </a:lnTo>
                <a:lnTo>
                  <a:pt x="437" y="7"/>
                </a:lnTo>
                <a:lnTo>
                  <a:pt x="436" y="7"/>
                </a:lnTo>
                <a:lnTo>
                  <a:pt x="422" y="10"/>
                </a:lnTo>
                <a:lnTo>
                  <a:pt x="405" y="15"/>
                </a:lnTo>
                <a:lnTo>
                  <a:pt x="366" y="26"/>
                </a:lnTo>
                <a:lnTo>
                  <a:pt x="323" y="43"/>
                </a:lnTo>
                <a:lnTo>
                  <a:pt x="321" y="43"/>
                </a:lnTo>
                <a:lnTo>
                  <a:pt x="275" y="67"/>
                </a:lnTo>
                <a:lnTo>
                  <a:pt x="275" y="69"/>
                </a:lnTo>
                <a:lnTo>
                  <a:pt x="225" y="99"/>
                </a:lnTo>
                <a:lnTo>
                  <a:pt x="177" y="138"/>
                </a:lnTo>
                <a:lnTo>
                  <a:pt x="175" y="138"/>
                </a:lnTo>
                <a:lnTo>
                  <a:pt x="152" y="159"/>
                </a:lnTo>
                <a:lnTo>
                  <a:pt x="109" y="211"/>
                </a:lnTo>
                <a:lnTo>
                  <a:pt x="109" y="213"/>
                </a:lnTo>
                <a:lnTo>
                  <a:pt x="89" y="243"/>
                </a:lnTo>
                <a:lnTo>
                  <a:pt x="70" y="275"/>
                </a:lnTo>
                <a:lnTo>
                  <a:pt x="68" y="275"/>
                </a:lnTo>
                <a:lnTo>
                  <a:pt x="51" y="311"/>
                </a:lnTo>
                <a:lnTo>
                  <a:pt x="51" y="313"/>
                </a:lnTo>
                <a:lnTo>
                  <a:pt x="37" y="351"/>
                </a:lnTo>
                <a:lnTo>
                  <a:pt x="25" y="392"/>
                </a:lnTo>
                <a:lnTo>
                  <a:pt x="14" y="436"/>
                </a:lnTo>
                <a:lnTo>
                  <a:pt x="6" y="483"/>
                </a:lnTo>
                <a:lnTo>
                  <a:pt x="6" y="485"/>
                </a:lnTo>
                <a:lnTo>
                  <a:pt x="2" y="536"/>
                </a:lnTo>
                <a:lnTo>
                  <a:pt x="0" y="591"/>
                </a:lnTo>
                <a:lnTo>
                  <a:pt x="3" y="599"/>
                </a:lnTo>
                <a:lnTo>
                  <a:pt x="3" y="596"/>
                </a:lnTo>
                <a:lnTo>
                  <a:pt x="3" y="1785"/>
                </a:lnTo>
                <a:lnTo>
                  <a:pt x="5" y="1794"/>
                </a:lnTo>
                <a:lnTo>
                  <a:pt x="17" y="1791"/>
                </a:lnTo>
                <a:lnTo>
                  <a:pt x="16" y="1783"/>
                </a:lnTo>
                <a:lnTo>
                  <a:pt x="16" y="1785"/>
                </a:lnTo>
                <a:lnTo>
                  <a:pt x="16" y="595"/>
                </a:lnTo>
                <a:lnTo>
                  <a:pt x="13" y="586"/>
                </a:lnTo>
                <a:lnTo>
                  <a:pt x="13" y="590"/>
                </a:lnTo>
                <a:lnTo>
                  <a:pt x="14" y="536"/>
                </a:lnTo>
                <a:lnTo>
                  <a:pt x="19" y="485"/>
                </a:lnTo>
                <a:lnTo>
                  <a:pt x="19" y="486"/>
                </a:lnTo>
                <a:lnTo>
                  <a:pt x="27" y="439"/>
                </a:lnTo>
                <a:lnTo>
                  <a:pt x="37" y="395"/>
                </a:lnTo>
                <a:lnTo>
                  <a:pt x="50" y="354"/>
                </a:lnTo>
                <a:lnTo>
                  <a:pt x="64" y="316"/>
                </a:lnTo>
                <a:lnTo>
                  <a:pt x="64" y="318"/>
                </a:lnTo>
                <a:lnTo>
                  <a:pt x="81" y="282"/>
                </a:lnTo>
                <a:lnTo>
                  <a:pt x="79" y="282"/>
                </a:lnTo>
                <a:lnTo>
                  <a:pt x="98" y="249"/>
                </a:lnTo>
                <a:lnTo>
                  <a:pt x="118" y="220"/>
                </a:lnTo>
                <a:lnTo>
                  <a:pt x="118" y="221"/>
                </a:lnTo>
                <a:lnTo>
                  <a:pt x="161" y="169"/>
                </a:lnTo>
                <a:lnTo>
                  <a:pt x="185" y="148"/>
                </a:lnTo>
                <a:lnTo>
                  <a:pt x="183" y="148"/>
                </a:lnTo>
                <a:lnTo>
                  <a:pt x="231" y="108"/>
                </a:lnTo>
                <a:lnTo>
                  <a:pt x="281" y="79"/>
                </a:lnTo>
                <a:lnTo>
                  <a:pt x="281" y="81"/>
                </a:lnTo>
                <a:lnTo>
                  <a:pt x="327" y="56"/>
                </a:lnTo>
                <a:lnTo>
                  <a:pt x="326" y="56"/>
                </a:lnTo>
                <a:lnTo>
                  <a:pt x="369" y="40"/>
                </a:lnTo>
                <a:lnTo>
                  <a:pt x="408" y="28"/>
                </a:lnTo>
                <a:lnTo>
                  <a:pt x="425" y="23"/>
                </a:lnTo>
                <a:lnTo>
                  <a:pt x="439" y="20"/>
                </a:lnTo>
                <a:lnTo>
                  <a:pt x="437" y="20"/>
                </a:lnTo>
                <a:lnTo>
                  <a:pt x="451" y="18"/>
                </a:lnTo>
                <a:lnTo>
                  <a:pt x="453" y="18"/>
                </a:lnTo>
                <a:lnTo>
                  <a:pt x="462" y="17"/>
                </a:lnTo>
                <a:lnTo>
                  <a:pt x="470" y="15"/>
                </a:lnTo>
                <a:lnTo>
                  <a:pt x="468" y="15"/>
                </a:lnTo>
                <a:lnTo>
                  <a:pt x="475" y="15"/>
                </a:lnTo>
                <a:lnTo>
                  <a:pt x="475" y="2"/>
                </a:lnTo>
                <a:lnTo>
                  <a:pt x="472" y="2"/>
                </a:lnTo>
                <a:lnTo>
                  <a:pt x="467" y="4"/>
                </a:lnTo>
                <a:lnTo>
                  <a:pt x="468" y="4"/>
                </a:lnTo>
                <a:lnTo>
                  <a:pt x="459" y="4"/>
                </a:lnTo>
                <a:lnTo>
                  <a:pt x="461" y="17"/>
                </a:lnTo>
                <a:lnTo>
                  <a:pt x="472" y="13"/>
                </a:lnTo>
                <a:lnTo>
                  <a:pt x="470" y="13"/>
                </a:lnTo>
                <a:lnTo>
                  <a:pt x="2923" y="15"/>
                </a:lnTo>
                <a:lnTo>
                  <a:pt x="2940" y="17"/>
                </a:lnTo>
                <a:lnTo>
                  <a:pt x="2940" y="4"/>
                </a:lnTo>
                <a:lnTo>
                  <a:pt x="2930" y="4"/>
                </a:lnTo>
                <a:lnTo>
                  <a:pt x="2932" y="4"/>
                </a:lnTo>
                <a:lnTo>
                  <a:pt x="2924" y="2"/>
                </a:lnTo>
                <a:lnTo>
                  <a:pt x="2923" y="2"/>
                </a:lnTo>
                <a:lnTo>
                  <a:pt x="2923" y="15"/>
                </a:lnTo>
                <a:lnTo>
                  <a:pt x="2924" y="15"/>
                </a:lnTo>
                <a:lnTo>
                  <a:pt x="2923" y="15"/>
                </a:lnTo>
                <a:lnTo>
                  <a:pt x="2927" y="17"/>
                </a:lnTo>
                <a:lnTo>
                  <a:pt x="2935" y="17"/>
                </a:lnTo>
                <a:lnTo>
                  <a:pt x="2933" y="17"/>
                </a:lnTo>
                <a:lnTo>
                  <a:pt x="2943" y="18"/>
                </a:lnTo>
                <a:lnTo>
                  <a:pt x="2955" y="22"/>
                </a:lnTo>
                <a:lnTo>
                  <a:pt x="2969" y="25"/>
                </a:lnTo>
                <a:lnTo>
                  <a:pt x="2986" y="28"/>
                </a:lnTo>
                <a:lnTo>
                  <a:pt x="3023" y="41"/>
                </a:lnTo>
                <a:lnTo>
                  <a:pt x="3065" y="58"/>
                </a:lnTo>
                <a:lnTo>
                  <a:pt x="3064" y="58"/>
                </a:lnTo>
                <a:lnTo>
                  <a:pt x="3109" y="82"/>
                </a:lnTo>
                <a:lnTo>
                  <a:pt x="3109" y="81"/>
                </a:lnTo>
                <a:lnTo>
                  <a:pt x="3155" y="110"/>
                </a:lnTo>
                <a:lnTo>
                  <a:pt x="3202" y="148"/>
                </a:lnTo>
                <a:lnTo>
                  <a:pt x="3200" y="148"/>
                </a:lnTo>
                <a:lnTo>
                  <a:pt x="3223" y="171"/>
                </a:lnTo>
                <a:lnTo>
                  <a:pt x="3245" y="195"/>
                </a:lnTo>
                <a:lnTo>
                  <a:pt x="3245" y="193"/>
                </a:lnTo>
                <a:lnTo>
                  <a:pt x="3265" y="221"/>
                </a:lnTo>
                <a:lnTo>
                  <a:pt x="3284" y="251"/>
                </a:lnTo>
                <a:lnTo>
                  <a:pt x="3302" y="282"/>
                </a:lnTo>
                <a:lnTo>
                  <a:pt x="3301" y="282"/>
                </a:lnTo>
                <a:lnTo>
                  <a:pt x="3318" y="316"/>
                </a:lnTo>
                <a:lnTo>
                  <a:pt x="3318" y="315"/>
                </a:lnTo>
                <a:lnTo>
                  <a:pt x="3332" y="354"/>
                </a:lnTo>
                <a:lnTo>
                  <a:pt x="3344" y="393"/>
                </a:lnTo>
                <a:lnTo>
                  <a:pt x="3354" y="437"/>
                </a:lnTo>
                <a:lnTo>
                  <a:pt x="3361" y="485"/>
                </a:lnTo>
                <a:lnTo>
                  <a:pt x="3361" y="483"/>
                </a:lnTo>
                <a:lnTo>
                  <a:pt x="3366" y="532"/>
                </a:lnTo>
                <a:lnTo>
                  <a:pt x="3368" y="586"/>
                </a:lnTo>
                <a:lnTo>
                  <a:pt x="3368" y="1796"/>
                </a:lnTo>
                <a:lnTo>
                  <a:pt x="3366" y="1850"/>
                </a:lnTo>
                <a:lnTo>
                  <a:pt x="3361" y="1899"/>
                </a:lnTo>
                <a:lnTo>
                  <a:pt x="3361" y="1898"/>
                </a:lnTo>
                <a:lnTo>
                  <a:pt x="3354" y="1945"/>
                </a:lnTo>
                <a:lnTo>
                  <a:pt x="3344" y="1989"/>
                </a:lnTo>
                <a:lnTo>
                  <a:pt x="3332" y="2029"/>
                </a:lnTo>
                <a:lnTo>
                  <a:pt x="3318" y="2066"/>
                </a:lnTo>
                <a:lnTo>
                  <a:pt x="3318" y="2065"/>
                </a:lnTo>
                <a:lnTo>
                  <a:pt x="3301" y="2101"/>
                </a:lnTo>
                <a:lnTo>
                  <a:pt x="3302" y="2101"/>
                </a:lnTo>
                <a:lnTo>
                  <a:pt x="3284" y="2132"/>
                </a:lnTo>
                <a:lnTo>
                  <a:pt x="3265" y="2161"/>
                </a:lnTo>
                <a:lnTo>
                  <a:pt x="3245" y="2189"/>
                </a:lnTo>
                <a:lnTo>
                  <a:pt x="3245" y="2187"/>
                </a:lnTo>
                <a:lnTo>
                  <a:pt x="3223" y="2212"/>
                </a:lnTo>
                <a:lnTo>
                  <a:pt x="3200" y="2233"/>
                </a:lnTo>
                <a:lnTo>
                  <a:pt x="3154" y="2272"/>
                </a:lnTo>
                <a:lnTo>
                  <a:pt x="3155" y="2272"/>
                </a:lnTo>
                <a:lnTo>
                  <a:pt x="3109" y="2302"/>
                </a:lnTo>
                <a:lnTo>
                  <a:pt x="3109" y="2300"/>
                </a:lnTo>
                <a:lnTo>
                  <a:pt x="3064" y="2323"/>
                </a:lnTo>
                <a:lnTo>
                  <a:pt x="3022" y="2341"/>
                </a:lnTo>
                <a:lnTo>
                  <a:pt x="3023" y="2341"/>
                </a:lnTo>
                <a:lnTo>
                  <a:pt x="2986" y="2353"/>
                </a:lnTo>
                <a:lnTo>
                  <a:pt x="2969" y="2356"/>
                </a:lnTo>
                <a:lnTo>
                  <a:pt x="2955" y="2359"/>
                </a:lnTo>
                <a:lnTo>
                  <a:pt x="2943" y="2362"/>
                </a:lnTo>
                <a:lnTo>
                  <a:pt x="2933" y="2364"/>
                </a:lnTo>
                <a:lnTo>
                  <a:pt x="2927" y="2366"/>
                </a:lnTo>
                <a:lnTo>
                  <a:pt x="2929" y="2366"/>
                </a:lnTo>
                <a:lnTo>
                  <a:pt x="2923" y="2366"/>
                </a:lnTo>
                <a:lnTo>
                  <a:pt x="2923" y="2379"/>
                </a:lnTo>
                <a:lnTo>
                  <a:pt x="2924" y="2379"/>
                </a:lnTo>
                <a:lnTo>
                  <a:pt x="2932" y="2377"/>
                </a:lnTo>
                <a:lnTo>
                  <a:pt x="2930" y="2377"/>
                </a:lnTo>
                <a:lnTo>
                  <a:pt x="2940" y="2377"/>
                </a:lnTo>
                <a:lnTo>
                  <a:pt x="2940" y="2364"/>
                </a:lnTo>
                <a:lnTo>
                  <a:pt x="2920" y="2362"/>
                </a:lnTo>
                <a:lnTo>
                  <a:pt x="458" y="2364"/>
                </a:lnTo>
                <a:lnTo>
                  <a:pt x="444" y="2362"/>
                </a:lnTo>
                <a:lnTo>
                  <a:pt x="444" y="2376"/>
                </a:lnTo>
                <a:lnTo>
                  <a:pt x="453" y="2376"/>
                </a:lnTo>
                <a:lnTo>
                  <a:pt x="451" y="2376"/>
                </a:lnTo>
                <a:lnTo>
                  <a:pt x="456" y="2377"/>
                </a:lnTo>
                <a:lnTo>
                  <a:pt x="461" y="2377"/>
                </a:lnTo>
                <a:lnTo>
                  <a:pt x="461" y="2364"/>
                </a:lnTo>
                <a:lnTo>
                  <a:pt x="459" y="2364"/>
                </a:lnTo>
                <a:lnTo>
                  <a:pt x="461" y="2364"/>
                </a:lnTo>
                <a:lnTo>
                  <a:pt x="456" y="2362"/>
                </a:lnTo>
                <a:lnTo>
                  <a:pt x="447" y="2362"/>
                </a:lnTo>
                <a:lnTo>
                  <a:pt x="448" y="2362"/>
                </a:lnTo>
                <a:lnTo>
                  <a:pt x="439" y="2361"/>
                </a:lnTo>
                <a:lnTo>
                  <a:pt x="427" y="2358"/>
                </a:lnTo>
                <a:lnTo>
                  <a:pt x="397" y="2351"/>
                </a:lnTo>
                <a:lnTo>
                  <a:pt x="360" y="2338"/>
                </a:lnTo>
                <a:lnTo>
                  <a:pt x="318" y="2322"/>
                </a:lnTo>
                <a:lnTo>
                  <a:pt x="320" y="2322"/>
                </a:lnTo>
                <a:lnTo>
                  <a:pt x="275" y="2299"/>
                </a:lnTo>
                <a:lnTo>
                  <a:pt x="275" y="2300"/>
                </a:lnTo>
                <a:lnTo>
                  <a:pt x="228" y="2269"/>
                </a:lnTo>
                <a:lnTo>
                  <a:pt x="182" y="2231"/>
                </a:lnTo>
                <a:lnTo>
                  <a:pt x="183" y="2231"/>
                </a:lnTo>
                <a:lnTo>
                  <a:pt x="161" y="2209"/>
                </a:lnTo>
                <a:lnTo>
                  <a:pt x="140" y="2184"/>
                </a:lnTo>
                <a:lnTo>
                  <a:pt x="140" y="2186"/>
                </a:lnTo>
                <a:lnTo>
                  <a:pt x="120" y="2158"/>
                </a:lnTo>
                <a:lnTo>
                  <a:pt x="99" y="2128"/>
                </a:lnTo>
                <a:lnTo>
                  <a:pt x="82" y="2097"/>
                </a:lnTo>
                <a:lnTo>
                  <a:pt x="84" y="2097"/>
                </a:lnTo>
                <a:lnTo>
                  <a:pt x="67" y="2063"/>
                </a:lnTo>
                <a:lnTo>
                  <a:pt x="67" y="2065"/>
                </a:lnTo>
                <a:lnTo>
                  <a:pt x="53" y="2025"/>
                </a:lnTo>
                <a:lnTo>
                  <a:pt x="41" y="1986"/>
                </a:lnTo>
                <a:lnTo>
                  <a:pt x="31" y="1942"/>
                </a:lnTo>
                <a:lnTo>
                  <a:pt x="24" y="1894"/>
                </a:lnTo>
                <a:lnTo>
                  <a:pt x="24" y="1896"/>
                </a:lnTo>
                <a:lnTo>
                  <a:pt x="19" y="1847"/>
                </a:lnTo>
                <a:lnTo>
                  <a:pt x="17" y="1793"/>
                </a:lnTo>
                <a:lnTo>
                  <a:pt x="17" y="1791"/>
                </a:lnTo>
                <a:lnTo>
                  <a:pt x="5" y="179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2" name="Freeform 23"/>
          <p:cNvSpPr>
            <a:spLocks/>
          </p:cNvSpPr>
          <p:nvPr/>
        </p:nvSpPr>
        <p:spPr bwMode="auto">
          <a:xfrm>
            <a:off x="2872934" y="2097088"/>
            <a:ext cx="762000" cy="3300412"/>
          </a:xfrm>
          <a:custGeom>
            <a:avLst/>
            <a:gdLst>
              <a:gd name="T0" fmla="*/ 2147483647 w 480"/>
              <a:gd name="T1" fmla="*/ 2147483647 h 2079"/>
              <a:gd name="T2" fmla="*/ 2147483647 w 480"/>
              <a:gd name="T3" fmla="*/ 2147483647 h 2079"/>
              <a:gd name="T4" fmla="*/ 2147483647 w 480"/>
              <a:gd name="T5" fmla="*/ 2147483647 h 2079"/>
              <a:gd name="T6" fmla="*/ 2147483647 w 480"/>
              <a:gd name="T7" fmla="*/ 2147483647 h 2079"/>
              <a:gd name="T8" fmla="*/ 2147483647 w 480"/>
              <a:gd name="T9" fmla="*/ 2147483647 h 2079"/>
              <a:gd name="T10" fmla="*/ 2147483647 w 480"/>
              <a:gd name="T11" fmla="*/ 2147483647 h 2079"/>
              <a:gd name="T12" fmla="*/ 2147483647 w 480"/>
              <a:gd name="T13" fmla="*/ 2147483647 h 2079"/>
              <a:gd name="T14" fmla="*/ 2147483647 w 480"/>
              <a:gd name="T15" fmla="*/ 2147483647 h 2079"/>
              <a:gd name="T16" fmla="*/ 2147483647 w 480"/>
              <a:gd name="T17" fmla="*/ 2147483647 h 2079"/>
              <a:gd name="T18" fmla="*/ 2147483647 w 480"/>
              <a:gd name="T19" fmla="*/ 2147483647 h 2079"/>
              <a:gd name="T20" fmla="*/ 2147483647 w 480"/>
              <a:gd name="T21" fmla="*/ 2147483647 h 2079"/>
              <a:gd name="T22" fmla="*/ 2147483647 w 480"/>
              <a:gd name="T23" fmla="*/ 2147483647 h 2079"/>
              <a:gd name="T24" fmla="*/ 2147483647 w 480"/>
              <a:gd name="T25" fmla="*/ 2147483647 h 2079"/>
              <a:gd name="T26" fmla="*/ 2147483647 w 480"/>
              <a:gd name="T27" fmla="*/ 2147483647 h 2079"/>
              <a:gd name="T28" fmla="*/ 2147483647 w 480"/>
              <a:gd name="T29" fmla="*/ 2147483647 h 2079"/>
              <a:gd name="T30" fmla="*/ 2147483647 w 480"/>
              <a:gd name="T31" fmla="*/ 2147483647 h 2079"/>
              <a:gd name="T32" fmla="*/ 2147483647 w 480"/>
              <a:gd name="T33" fmla="*/ 2147483647 h 2079"/>
              <a:gd name="T34" fmla="*/ 2147483647 w 480"/>
              <a:gd name="T35" fmla="*/ 2147483647 h 2079"/>
              <a:gd name="T36" fmla="*/ 2147483647 w 480"/>
              <a:gd name="T37" fmla="*/ 2147483647 h 2079"/>
              <a:gd name="T38" fmla="*/ 2147483647 w 480"/>
              <a:gd name="T39" fmla="*/ 2147483647 h 2079"/>
              <a:gd name="T40" fmla="*/ 2147483647 w 480"/>
              <a:gd name="T41" fmla="*/ 2147483647 h 2079"/>
              <a:gd name="T42" fmla="*/ 2147483647 w 480"/>
              <a:gd name="T43" fmla="*/ 2147483647 h 2079"/>
              <a:gd name="T44" fmla="*/ 2147483647 w 480"/>
              <a:gd name="T45" fmla="*/ 2147483647 h 2079"/>
              <a:gd name="T46" fmla="*/ 2147483647 w 480"/>
              <a:gd name="T47" fmla="*/ 2147483647 h 2079"/>
              <a:gd name="T48" fmla="*/ 2147483647 w 480"/>
              <a:gd name="T49" fmla="*/ 2147483647 h 2079"/>
              <a:gd name="T50" fmla="*/ 2147483647 w 480"/>
              <a:gd name="T51" fmla="*/ 2147483647 h 2079"/>
              <a:gd name="T52" fmla="*/ 2147483647 w 480"/>
              <a:gd name="T53" fmla="*/ 2147483647 h 2079"/>
              <a:gd name="T54" fmla="*/ 2147483647 w 480"/>
              <a:gd name="T55" fmla="*/ 2147483647 h 2079"/>
              <a:gd name="T56" fmla="*/ 2147483647 w 480"/>
              <a:gd name="T57" fmla="*/ 0 h 2079"/>
              <a:gd name="T58" fmla="*/ 2147483647 w 480"/>
              <a:gd name="T59" fmla="*/ 2147483647 h 2079"/>
              <a:gd name="T60" fmla="*/ 2147483647 w 480"/>
              <a:gd name="T61" fmla="*/ 2147483647 h 2079"/>
              <a:gd name="T62" fmla="*/ 2147483647 w 480"/>
              <a:gd name="T63" fmla="*/ 2147483647 h 2079"/>
              <a:gd name="T64" fmla="*/ 2147483647 w 480"/>
              <a:gd name="T65" fmla="*/ 2147483647 h 2079"/>
              <a:gd name="T66" fmla="*/ 2147483647 w 480"/>
              <a:gd name="T67" fmla="*/ 2147483647 h 2079"/>
              <a:gd name="T68" fmla="*/ 2147483647 w 480"/>
              <a:gd name="T69" fmla="*/ 2147483647 h 2079"/>
              <a:gd name="T70" fmla="*/ 2147483647 w 480"/>
              <a:gd name="T71" fmla="*/ 2147483647 h 2079"/>
              <a:gd name="T72" fmla="*/ 2147483647 w 480"/>
              <a:gd name="T73" fmla="*/ 2147483647 h 2079"/>
              <a:gd name="T74" fmla="*/ 2147483647 w 480"/>
              <a:gd name="T75" fmla="*/ 2147483647 h 20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0"/>
              <a:gd name="T115" fmla="*/ 0 h 2079"/>
              <a:gd name="T116" fmla="*/ 480 w 480"/>
              <a:gd name="T117" fmla="*/ 2079 h 20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0" h="2079">
                <a:moveTo>
                  <a:pt x="0" y="1040"/>
                </a:moveTo>
                <a:lnTo>
                  <a:pt x="1" y="1146"/>
                </a:lnTo>
                <a:lnTo>
                  <a:pt x="4" y="1249"/>
                </a:lnTo>
                <a:lnTo>
                  <a:pt x="11" y="1349"/>
                </a:lnTo>
                <a:lnTo>
                  <a:pt x="18" y="1444"/>
                </a:lnTo>
                <a:lnTo>
                  <a:pt x="29" y="1534"/>
                </a:lnTo>
                <a:lnTo>
                  <a:pt x="42" y="1621"/>
                </a:lnTo>
                <a:lnTo>
                  <a:pt x="56" y="1701"/>
                </a:lnTo>
                <a:lnTo>
                  <a:pt x="71" y="1775"/>
                </a:lnTo>
                <a:lnTo>
                  <a:pt x="88" y="1842"/>
                </a:lnTo>
                <a:lnTo>
                  <a:pt x="107" y="1901"/>
                </a:lnTo>
                <a:lnTo>
                  <a:pt x="125" y="1953"/>
                </a:lnTo>
                <a:lnTo>
                  <a:pt x="147" y="1997"/>
                </a:lnTo>
                <a:lnTo>
                  <a:pt x="169" y="2032"/>
                </a:lnTo>
                <a:lnTo>
                  <a:pt x="180" y="2046"/>
                </a:lnTo>
                <a:lnTo>
                  <a:pt x="192" y="2058"/>
                </a:lnTo>
                <a:lnTo>
                  <a:pt x="204" y="2068"/>
                </a:lnTo>
                <a:lnTo>
                  <a:pt x="215" y="2074"/>
                </a:lnTo>
                <a:lnTo>
                  <a:pt x="228" y="2077"/>
                </a:lnTo>
                <a:lnTo>
                  <a:pt x="240" y="2079"/>
                </a:lnTo>
                <a:lnTo>
                  <a:pt x="252" y="2077"/>
                </a:lnTo>
                <a:lnTo>
                  <a:pt x="265" y="2074"/>
                </a:lnTo>
                <a:lnTo>
                  <a:pt x="276" y="2068"/>
                </a:lnTo>
                <a:lnTo>
                  <a:pt x="288" y="2058"/>
                </a:lnTo>
                <a:lnTo>
                  <a:pt x="301" y="2046"/>
                </a:lnTo>
                <a:lnTo>
                  <a:pt x="311" y="2032"/>
                </a:lnTo>
                <a:lnTo>
                  <a:pt x="333" y="1997"/>
                </a:lnTo>
                <a:lnTo>
                  <a:pt x="355" y="1953"/>
                </a:lnTo>
                <a:lnTo>
                  <a:pt x="373" y="1901"/>
                </a:lnTo>
                <a:lnTo>
                  <a:pt x="392" y="1842"/>
                </a:lnTo>
                <a:lnTo>
                  <a:pt x="409" y="1775"/>
                </a:lnTo>
                <a:lnTo>
                  <a:pt x="425" y="1701"/>
                </a:lnTo>
                <a:lnTo>
                  <a:pt x="438" y="1621"/>
                </a:lnTo>
                <a:lnTo>
                  <a:pt x="451" y="1534"/>
                </a:lnTo>
                <a:lnTo>
                  <a:pt x="462" y="1444"/>
                </a:lnTo>
                <a:lnTo>
                  <a:pt x="469" y="1349"/>
                </a:lnTo>
                <a:lnTo>
                  <a:pt x="476" y="1249"/>
                </a:lnTo>
                <a:lnTo>
                  <a:pt x="479" y="1146"/>
                </a:lnTo>
                <a:lnTo>
                  <a:pt x="480" y="1040"/>
                </a:lnTo>
                <a:lnTo>
                  <a:pt x="479" y="933"/>
                </a:lnTo>
                <a:lnTo>
                  <a:pt x="476" y="830"/>
                </a:lnTo>
                <a:lnTo>
                  <a:pt x="469" y="730"/>
                </a:lnTo>
                <a:lnTo>
                  <a:pt x="462" y="635"/>
                </a:lnTo>
                <a:lnTo>
                  <a:pt x="451" y="545"/>
                </a:lnTo>
                <a:lnTo>
                  <a:pt x="438" y="459"/>
                </a:lnTo>
                <a:lnTo>
                  <a:pt x="425" y="378"/>
                </a:lnTo>
                <a:lnTo>
                  <a:pt x="409" y="305"/>
                </a:lnTo>
                <a:lnTo>
                  <a:pt x="392" y="238"/>
                </a:lnTo>
                <a:lnTo>
                  <a:pt x="373" y="179"/>
                </a:lnTo>
                <a:lnTo>
                  <a:pt x="355" y="126"/>
                </a:lnTo>
                <a:lnTo>
                  <a:pt x="333" y="82"/>
                </a:lnTo>
                <a:lnTo>
                  <a:pt x="311" y="48"/>
                </a:lnTo>
                <a:lnTo>
                  <a:pt x="301" y="33"/>
                </a:lnTo>
                <a:lnTo>
                  <a:pt x="288" y="21"/>
                </a:lnTo>
                <a:lnTo>
                  <a:pt x="276" y="12"/>
                </a:lnTo>
                <a:lnTo>
                  <a:pt x="265" y="5"/>
                </a:lnTo>
                <a:lnTo>
                  <a:pt x="252" y="2"/>
                </a:lnTo>
                <a:lnTo>
                  <a:pt x="240" y="0"/>
                </a:lnTo>
                <a:lnTo>
                  <a:pt x="228" y="2"/>
                </a:lnTo>
                <a:lnTo>
                  <a:pt x="215" y="5"/>
                </a:lnTo>
                <a:lnTo>
                  <a:pt x="204" y="12"/>
                </a:lnTo>
                <a:lnTo>
                  <a:pt x="192" y="21"/>
                </a:lnTo>
                <a:lnTo>
                  <a:pt x="180" y="33"/>
                </a:lnTo>
                <a:lnTo>
                  <a:pt x="169" y="48"/>
                </a:lnTo>
                <a:lnTo>
                  <a:pt x="147" y="82"/>
                </a:lnTo>
                <a:lnTo>
                  <a:pt x="125" y="126"/>
                </a:lnTo>
                <a:lnTo>
                  <a:pt x="107" y="179"/>
                </a:lnTo>
                <a:lnTo>
                  <a:pt x="88" y="238"/>
                </a:lnTo>
                <a:lnTo>
                  <a:pt x="71" y="305"/>
                </a:lnTo>
                <a:lnTo>
                  <a:pt x="56" y="378"/>
                </a:lnTo>
                <a:lnTo>
                  <a:pt x="42" y="459"/>
                </a:lnTo>
                <a:lnTo>
                  <a:pt x="29" y="545"/>
                </a:lnTo>
                <a:lnTo>
                  <a:pt x="18" y="635"/>
                </a:lnTo>
                <a:lnTo>
                  <a:pt x="11" y="730"/>
                </a:lnTo>
                <a:lnTo>
                  <a:pt x="4" y="830"/>
                </a:lnTo>
                <a:lnTo>
                  <a:pt x="1" y="933"/>
                </a:lnTo>
                <a:lnTo>
                  <a:pt x="0" y="104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Freeform 24"/>
          <p:cNvSpPr>
            <a:spLocks/>
          </p:cNvSpPr>
          <p:nvPr/>
        </p:nvSpPr>
        <p:spPr bwMode="auto">
          <a:xfrm>
            <a:off x="2864467" y="2089150"/>
            <a:ext cx="777522" cy="3316288"/>
          </a:xfrm>
          <a:custGeom>
            <a:avLst/>
            <a:gdLst>
              <a:gd name="T0" fmla="*/ 2147483647 w 490"/>
              <a:gd name="T1" fmla="*/ 2147483647 h 2089"/>
              <a:gd name="T2" fmla="*/ 2147483647 w 490"/>
              <a:gd name="T3" fmla="*/ 2147483647 h 2089"/>
              <a:gd name="T4" fmla="*/ 2147483647 w 490"/>
              <a:gd name="T5" fmla="*/ 2147483647 h 2089"/>
              <a:gd name="T6" fmla="*/ 2147483647 w 490"/>
              <a:gd name="T7" fmla="*/ 2147483647 h 2089"/>
              <a:gd name="T8" fmla="*/ 2147483647 w 490"/>
              <a:gd name="T9" fmla="*/ 2147483647 h 2089"/>
              <a:gd name="T10" fmla="*/ 2147483647 w 490"/>
              <a:gd name="T11" fmla="*/ 2147483647 h 2089"/>
              <a:gd name="T12" fmla="*/ 2147483647 w 490"/>
              <a:gd name="T13" fmla="*/ 2147483647 h 2089"/>
              <a:gd name="T14" fmla="*/ 2147483647 w 490"/>
              <a:gd name="T15" fmla="*/ 2147483647 h 2089"/>
              <a:gd name="T16" fmla="*/ 2147483647 w 490"/>
              <a:gd name="T17" fmla="*/ 2147483647 h 2089"/>
              <a:gd name="T18" fmla="*/ 2147483647 w 490"/>
              <a:gd name="T19" fmla="*/ 2147483647 h 2089"/>
              <a:gd name="T20" fmla="*/ 2147483647 w 490"/>
              <a:gd name="T21" fmla="*/ 2147483647 h 2089"/>
              <a:gd name="T22" fmla="*/ 2147483647 w 490"/>
              <a:gd name="T23" fmla="*/ 2147483647 h 2089"/>
              <a:gd name="T24" fmla="*/ 2147483647 w 490"/>
              <a:gd name="T25" fmla="*/ 2147483647 h 2089"/>
              <a:gd name="T26" fmla="*/ 2147483647 w 490"/>
              <a:gd name="T27" fmla="*/ 2147483647 h 2089"/>
              <a:gd name="T28" fmla="*/ 2147483647 w 490"/>
              <a:gd name="T29" fmla="*/ 2147483647 h 2089"/>
              <a:gd name="T30" fmla="*/ 2147483647 w 490"/>
              <a:gd name="T31" fmla="*/ 2147483647 h 2089"/>
              <a:gd name="T32" fmla="*/ 2147483647 w 490"/>
              <a:gd name="T33" fmla="*/ 2147483647 h 2089"/>
              <a:gd name="T34" fmla="*/ 2147483647 w 490"/>
              <a:gd name="T35" fmla="*/ 2147483647 h 2089"/>
              <a:gd name="T36" fmla="*/ 2147483647 w 490"/>
              <a:gd name="T37" fmla="*/ 2147483647 h 2089"/>
              <a:gd name="T38" fmla="*/ 2147483647 w 490"/>
              <a:gd name="T39" fmla="*/ 2147483647 h 2089"/>
              <a:gd name="T40" fmla="*/ 2147483647 w 490"/>
              <a:gd name="T41" fmla="*/ 2147483647 h 2089"/>
              <a:gd name="T42" fmla="*/ 2147483647 w 490"/>
              <a:gd name="T43" fmla="*/ 2147483647 h 2089"/>
              <a:gd name="T44" fmla="*/ 2147483647 w 490"/>
              <a:gd name="T45" fmla="*/ 2147483647 h 2089"/>
              <a:gd name="T46" fmla="*/ 2147483647 w 490"/>
              <a:gd name="T47" fmla="*/ 2147483647 h 2089"/>
              <a:gd name="T48" fmla="*/ 2147483647 w 490"/>
              <a:gd name="T49" fmla="*/ 2147483647 h 2089"/>
              <a:gd name="T50" fmla="*/ 2147483647 w 490"/>
              <a:gd name="T51" fmla="*/ 2147483647 h 2089"/>
              <a:gd name="T52" fmla="*/ 0 w 490"/>
              <a:gd name="T53" fmla="*/ 2147483647 h 2089"/>
              <a:gd name="T54" fmla="*/ 2147483647 w 490"/>
              <a:gd name="T55" fmla="*/ 2147483647 h 2089"/>
              <a:gd name="T56" fmla="*/ 2147483647 w 490"/>
              <a:gd name="T57" fmla="*/ 2147483647 h 2089"/>
              <a:gd name="T58" fmla="*/ 2147483647 w 490"/>
              <a:gd name="T59" fmla="*/ 2147483647 h 2089"/>
              <a:gd name="T60" fmla="*/ 2147483647 w 490"/>
              <a:gd name="T61" fmla="*/ 2147483647 h 2089"/>
              <a:gd name="T62" fmla="*/ 2147483647 w 490"/>
              <a:gd name="T63" fmla="*/ 2147483647 h 2089"/>
              <a:gd name="T64" fmla="*/ 2147483647 w 490"/>
              <a:gd name="T65" fmla="*/ 2147483647 h 2089"/>
              <a:gd name="T66" fmla="*/ 2147483647 w 490"/>
              <a:gd name="T67" fmla="*/ 2147483647 h 2089"/>
              <a:gd name="T68" fmla="*/ 2147483647 w 490"/>
              <a:gd name="T69" fmla="*/ 2147483647 h 2089"/>
              <a:gd name="T70" fmla="*/ 2147483647 w 490"/>
              <a:gd name="T71" fmla="*/ 2147483647 h 2089"/>
              <a:gd name="T72" fmla="*/ 2147483647 w 490"/>
              <a:gd name="T73" fmla="*/ 2147483647 h 2089"/>
              <a:gd name="T74" fmla="*/ 2147483647 w 490"/>
              <a:gd name="T75" fmla="*/ 2147483647 h 2089"/>
              <a:gd name="T76" fmla="*/ 2147483647 w 490"/>
              <a:gd name="T77" fmla="*/ 2147483647 h 2089"/>
              <a:gd name="T78" fmla="*/ 2147483647 w 490"/>
              <a:gd name="T79" fmla="*/ 2147483647 h 2089"/>
              <a:gd name="T80" fmla="*/ 2147483647 w 490"/>
              <a:gd name="T81" fmla="*/ 2147483647 h 2089"/>
              <a:gd name="T82" fmla="*/ 2147483647 w 490"/>
              <a:gd name="T83" fmla="*/ 2147483647 h 2089"/>
              <a:gd name="T84" fmla="*/ 2147483647 w 490"/>
              <a:gd name="T85" fmla="*/ 2147483647 h 2089"/>
              <a:gd name="T86" fmla="*/ 2147483647 w 490"/>
              <a:gd name="T87" fmla="*/ 2147483647 h 2089"/>
              <a:gd name="T88" fmla="*/ 2147483647 w 490"/>
              <a:gd name="T89" fmla="*/ 2147483647 h 2089"/>
              <a:gd name="T90" fmla="*/ 2147483647 w 490"/>
              <a:gd name="T91" fmla="*/ 2147483647 h 2089"/>
              <a:gd name="T92" fmla="*/ 2147483647 w 490"/>
              <a:gd name="T93" fmla="*/ 2147483647 h 2089"/>
              <a:gd name="T94" fmla="*/ 2147483647 w 490"/>
              <a:gd name="T95" fmla="*/ 2147483647 h 2089"/>
              <a:gd name="T96" fmla="*/ 2147483647 w 490"/>
              <a:gd name="T97" fmla="*/ 2147483647 h 2089"/>
              <a:gd name="T98" fmla="*/ 2147483647 w 490"/>
              <a:gd name="T99" fmla="*/ 2147483647 h 2089"/>
              <a:gd name="T100" fmla="*/ 2147483647 w 490"/>
              <a:gd name="T101" fmla="*/ 2147483647 h 2089"/>
              <a:gd name="T102" fmla="*/ 2147483647 w 490"/>
              <a:gd name="T103" fmla="*/ 2147483647 h 2089"/>
              <a:gd name="T104" fmla="*/ 2147483647 w 490"/>
              <a:gd name="T105" fmla="*/ 2147483647 h 2089"/>
              <a:gd name="T106" fmla="*/ 2147483647 w 490"/>
              <a:gd name="T107" fmla="*/ 2147483647 h 20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0"/>
              <a:gd name="T163" fmla="*/ 0 h 2089"/>
              <a:gd name="T164" fmla="*/ 490 w 490"/>
              <a:gd name="T165" fmla="*/ 2089 h 20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0" h="2089">
                <a:moveTo>
                  <a:pt x="0" y="1045"/>
                </a:moveTo>
                <a:lnTo>
                  <a:pt x="0" y="1149"/>
                </a:lnTo>
                <a:lnTo>
                  <a:pt x="2" y="1202"/>
                </a:lnTo>
                <a:lnTo>
                  <a:pt x="5" y="1253"/>
                </a:lnTo>
                <a:lnTo>
                  <a:pt x="6" y="1303"/>
                </a:lnTo>
                <a:lnTo>
                  <a:pt x="11" y="1352"/>
                </a:lnTo>
                <a:lnTo>
                  <a:pt x="14" y="1402"/>
                </a:lnTo>
                <a:lnTo>
                  <a:pt x="28" y="1539"/>
                </a:lnTo>
                <a:lnTo>
                  <a:pt x="40" y="1624"/>
                </a:lnTo>
                <a:lnTo>
                  <a:pt x="47" y="1667"/>
                </a:lnTo>
                <a:lnTo>
                  <a:pt x="54" y="1706"/>
                </a:lnTo>
                <a:lnTo>
                  <a:pt x="62" y="1744"/>
                </a:lnTo>
                <a:lnTo>
                  <a:pt x="70" y="1780"/>
                </a:lnTo>
                <a:lnTo>
                  <a:pt x="79" y="1814"/>
                </a:lnTo>
                <a:lnTo>
                  <a:pt x="87" y="1847"/>
                </a:lnTo>
                <a:lnTo>
                  <a:pt x="96" y="1878"/>
                </a:lnTo>
                <a:lnTo>
                  <a:pt x="106" y="1907"/>
                </a:lnTo>
                <a:lnTo>
                  <a:pt x="115" y="1934"/>
                </a:lnTo>
                <a:lnTo>
                  <a:pt x="126" y="1960"/>
                </a:lnTo>
                <a:lnTo>
                  <a:pt x="137" y="1983"/>
                </a:lnTo>
                <a:lnTo>
                  <a:pt x="146" y="2004"/>
                </a:lnTo>
                <a:lnTo>
                  <a:pt x="158" y="2024"/>
                </a:lnTo>
                <a:lnTo>
                  <a:pt x="171" y="2040"/>
                </a:lnTo>
                <a:lnTo>
                  <a:pt x="192" y="2066"/>
                </a:lnTo>
                <a:lnTo>
                  <a:pt x="206" y="2076"/>
                </a:lnTo>
                <a:lnTo>
                  <a:pt x="219" y="2082"/>
                </a:lnTo>
                <a:lnTo>
                  <a:pt x="231" y="2087"/>
                </a:lnTo>
                <a:lnTo>
                  <a:pt x="245" y="2089"/>
                </a:lnTo>
                <a:lnTo>
                  <a:pt x="257" y="2087"/>
                </a:lnTo>
                <a:lnTo>
                  <a:pt x="270" y="2082"/>
                </a:lnTo>
                <a:lnTo>
                  <a:pt x="282" y="2076"/>
                </a:lnTo>
                <a:lnTo>
                  <a:pt x="296" y="2066"/>
                </a:lnTo>
                <a:lnTo>
                  <a:pt x="318" y="2040"/>
                </a:lnTo>
                <a:lnTo>
                  <a:pt x="330" y="2024"/>
                </a:lnTo>
                <a:lnTo>
                  <a:pt x="343" y="2004"/>
                </a:lnTo>
                <a:lnTo>
                  <a:pt x="352" y="1983"/>
                </a:lnTo>
                <a:lnTo>
                  <a:pt x="363" y="1960"/>
                </a:lnTo>
                <a:lnTo>
                  <a:pt x="374" y="1934"/>
                </a:lnTo>
                <a:lnTo>
                  <a:pt x="383" y="1907"/>
                </a:lnTo>
                <a:lnTo>
                  <a:pt x="392" y="1878"/>
                </a:lnTo>
                <a:lnTo>
                  <a:pt x="402" y="1847"/>
                </a:lnTo>
                <a:lnTo>
                  <a:pt x="409" y="1814"/>
                </a:lnTo>
                <a:lnTo>
                  <a:pt x="419" y="1780"/>
                </a:lnTo>
                <a:lnTo>
                  <a:pt x="426" y="1744"/>
                </a:lnTo>
                <a:lnTo>
                  <a:pt x="434" y="1706"/>
                </a:lnTo>
                <a:lnTo>
                  <a:pt x="442" y="1667"/>
                </a:lnTo>
                <a:lnTo>
                  <a:pt x="448" y="1624"/>
                </a:lnTo>
                <a:lnTo>
                  <a:pt x="461" y="1539"/>
                </a:lnTo>
                <a:lnTo>
                  <a:pt x="474" y="1402"/>
                </a:lnTo>
                <a:lnTo>
                  <a:pt x="478" y="1352"/>
                </a:lnTo>
                <a:lnTo>
                  <a:pt x="482" y="1303"/>
                </a:lnTo>
                <a:lnTo>
                  <a:pt x="484" y="1253"/>
                </a:lnTo>
                <a:lnTo>
                  <a:pt x="487" y="1202"/>
                </a:lnTo>
                <a:lnTo>
                  <a:pt x="488" y="1149"/>
                </a:lnTo>
                <a:lnTo>
                  <a:pt x="488" y="1097"/>
                </a:lnTo>
                <a:lnTo>
                  <a:pt x="490" y="1045"/>
                </a:lnTo>
                <a:lnTo>
                  <a:pt x="488" y="991"/>
                </a:lnTo>
                <a:lnTo>
                  <a:pt x="488" y="938"/>
                </a:lnTo>
                <a:lnTo>
                  <a:pt x="487" y="886"/>
                </a:lnTo>
                <a:lnTo>
                  <a:pt x="484" y="835"/>
                </a:lnTo>
                <a:lnTo>
                  <a:pt x="482" y="784"/>
                </a:lnTo>
                <a:lnTo>
                  <a:pt x="478" y="735"/>
                </a:lnTo>
                <a:lnTo>
                  <a:pt x="474" y="686"/>
                </a:lnTo>
                <a:lnTo>
                  <a:pt x="461" y="549"/>
                </a:lnTo>
                <a:lnTo>
                  <a:pt x="448" y="464"/>
                </a:lnTo>
                <a:lnTo>
                  <a:pt x="442" y="421"/>
                </a:lnTo>
                <a:lnTo>
                  <a:pt x="434" y="382"/>
                </a:lnTo>
                <a:lnTo>
                  <a:pt x="426" y="344"/>
                </a:lnTo>
                <a:lnTo>
                  <a:pt x="419" y="308"/>
                </a:lnTo>
                <a:lnTo>
                  <a:pt x="409" y="274"/>
                </a:lnTo>
                <a:lnTo>
                  <a:pt x="402" y="241"/>
                </a:lnTo>
                <a:lnTo>
                  <a:pt x="392" y="210"/>
                </a:lnTo>
                <a:lnTo>
                  <a:pt x="383" y="180"/>
                </a:lnTo>
                <a:lnTo>
                  <a:pt x="374" y="154"/>
                </a:lnTo>
                <a:lnTo>
                  <a:pt x="363" y="128"/>
                </a:lnTo>
                <a:lnTo>
                  <a:pt x="343" y="85"/>
                </a:lnTo>
                <a:lnTo>
                  <a:pt x="330" y="64"/>
                </a:lnTo>
                <a:lnTo>
                  <a:pt x="318" y="48"/>
                </a:lnTo>
                <a:lnTo>
                  <a:pt x="296" y="22"/>
                </a:lnTo>
                <a:lnTo>
                  <a:pt x="282" y="12"/>
                </a:lnTo>
                <a:lnTo>
                  <a:pt x="270" y="5"/>
                </a:lnTo>
                <a:lnTo>
                  <a:pt x="257" y="0"/>
                </a:lnTo>
                <a:lnTo>
                  <a:pt x="231" y="0"/>
                </a:lnTo>
                <a:lnTo>
                  <a:pt x="219" y="5"/>
                </a:lnTo>
                <a:lnTo>
                  <a:pt x="206" y="12"/>
                </a:lnTo>
                <a:lnTo>
                  <a:pt x="192" y="22"/>
                </a:lnTo>
                <a:lnTo>
                  <a:pt x="171" y="48"/>
                </a:lnTo>
                <a:lnTo>
                  <a:pt x="158" y="64"/>
                </a:lnTo>
                <a:lnTo>
                  <a:pt x="146" y="85"/>
                </a:lnTo>
                <a:lnTo>
                  <a:pt x="126" y="128"/>
                </a:lnTo>
                <a:lnTo>
                  <a:pt x="115" y="154"/>
                </a:lnTo>
                <a:lnTo>
                  <a:pt x="106" y="180"/>
                </a:lnTo>
                <a:lnTo>
                  <a:pt x="96" y="210"/>
                </a:lnTo>
                <a:lnTo>
                  <a:pt x="87" y="241"/>
                </a:lnTo>
                <a:lnTo>
                  <a:pt x="79" y="274"/>
                </a:lnTo>
                <a:lnTo>
                  <a:pt x="70" y="308"/>
                </a:lnTo>
                <a:lnTo>
                  <a:pt x="62" y="344"/>
                </a:lnTo>
                <a:lnTo>
                  <a:pt x="54" y="382"/>
                </a:lnTo>
                <a:lnTo>
                  <a:pt x="47" y="421"/>
                </a:lnTo>
                <a:lnTo>
                  <a:pt x="40" y="464"/>
                </a:lnTo>
                <a:lnTo>
                  <a:pt x="28" y="549"/>
                </a:lnTo>
                <a:lnTo>
                  <a:pt x="14" y="686"/>
                </a:lnTo>
                <a:lnTo>
                  <a:pt x="11" y="735"/>
                </a:lnTo>
                <a:lnTo>
                  <a:pt x="6" y="784"/>
                </a:lnTo>
                <a:lnTo>
                  <a:pt x="5" y="835"/>
                </a:lnTo>
                <a:lnTo>
                  <a:pt x="2" y="886"/>
                </a:lnTo>
                <a:lnTo>
                  <a:pt x="0" y="938"/>
                </a:lnTo>
                <a:lnTo>
                  <a:pt x="0" y="1045"/>
                </a:lnTo>
                <a:lnTo>
                  <a:pt x="9" y="1045"/>
                </a:lnTo>
                <a:lnTo>
                  <a:pt x="9" y="938"/>
                </a:lnTo>
                <a:lnTo>
                  <a:pt x="11" y="886"/>
                </a:lnTo>
                <a:lnTo>
                  <a:pt x="14" y="835"/>
                </a:lnTo>
                <a:lnTo>
                  <a:pt x="16" y="784"/>
                </a:lnTo>
                <a:lnTo>
                  <a:pt x="20" y="735"/>
                </a:lnTo>
                <a:lnTo>
                  <a:pt x="23" y="686"/>
                </a:lnTo>
                <a:lnTo>
                  <a:pt x="37" y="549"/>
                </a:lnTo>
                <a:lnTo>
                  <a:pt x="50" y="464"/>
                </a:lnTo>
                <a:lnTo>
                  <a:pt x="56" y="424"/>
                </a:lnTo>
                <a:lnTo>
                  <a:pt x="64" y="385"/>
                </a:lnTo>
                <a:lnTo>
                  <a:pt x="71" y="347"/>
                </a:lnTo>
                <a:lnTo>
                  <a:pt x="79" y="311"/>
                </a:lnTo>
                <a:lnTo>
                  <a:pt x="88" y="277"/>
                </a:lnTo>
                <a:lnTo>
                  <a:pt x="96" y="244"/>
                </a:lnTo>
                <a:lnTo>
                  <a:pt x="106" y="213"/>
                </a:lnTo>
                <a:lnTo>
                  <a:pt x="115" y="184"/>
                </a:lnTo>
                <a:lnTo>
                  <a:pt x="124" y="157"/>
                </a:lnTo>
                <a:lnTo>
                  <a:pt x="135" y="131"/>
                </a:lnTo>
                <a:lnTo>
                  <a:pt x="155" y="89"/>
                </a:lnTo>
                <a:lnTo>
                  <a:pt x="164" y="71"/>
                </a:lnTo>
                <a:lnTo>
                  <a:pt x="177" y="54"/>
                </a:lnTo>
                <a:lnTo>
                  <a:pt x="199" y="28"/>
                </a:lnTo>
                <a:lnTo>
                  <a:pt x="209" y="22"/>
                </a:lnTo>
                <a:lnTo>
                  <a:pt x="222" y="15"/>
                </a:lnTo>
                <a:lnTo>
                  <a:pt x="234" y="10"/>
                </a:lnTo>
                <a:lnTo>
                  <a:pt x="245" y="10"/>
                </a:lnTo>
                <a:lnTo>
                  <a:pt x="254" y="10"/>
                </a:lnTo>
                <a:lnTo>
                  <a:pt x="267" y="15"/>
                </a:lnTo>
                <a:lnTo>
                  <a:pt x="279" y="22"/>
                </a:lnTo>
                <a:lnTo>
                  <a:pt x="290" y="28"/>
                </a:lnTo>
                <a:lnTo>
                  <a:pt x="312" y="54"/>
                </a:lnTo>
                <a:lnTo>
                  <a:pt x="324" y="71"/>
                </a:lnTo>
                <a:lnTo>
                  <a:pt x="333" y="89"/>
                </a:lnTo>
                <a:lnTo>
                  <a:pt x="354" y="131"/>
                </a:lnTo>
                <a:lnTo>
                  <a:pt x="364" y="157"/>
                </a:lnTo>
                <a:lnTo>
                  <a:pt x="374" y="184"/>
                </a:lnTo>
                <a:lnTo>
                  <a:pt x="383" y="213"/>
                </a:lnTo>
                <a:lnTo>
                  <a:pt x="392" y="244"/>
                </a:lnTo>
                <a:lnTo>
                  <a:pt x="400" y="277"/>
                </a:lnTo>
                <a:lnTo>
                  <a:pt x="409" y="311"/>
                </a:lnTo>
                <a:lnTo>
                  <a:pt x="417" y="347"/>
                </a:lnTo>
                <a:lnTo>
                  <a:pt x="425" y="385"/>
                </a:lnTo>
                <a:lnTo>
                  <a:pt x="433" y="424"/>
                </a:lnTo>
                <a:lnTo>
                  <a:pt x="439" y="464"/>
                </a:lnTo>
                <a:lnTo>
                  <a:pt x="451" y="549"/>
                </a:lnTo>
                <a:lnTo>
                  <a:pt x="465" y="686"/>
                </a:lnTo>
                <a:lnTo>
                  <a:pt x="468" y="735"/>
                </a:lnTo>
                <a:lnTo>
                  <a:pt x="473" y="784"/>
                </a:lnTo>
                <a:lnTo>
                  <a:pt x="474" y="835"/>
                </a:lnTo>
                <a:lnTo>
                  <a:pt x="478" y="886"/>
                </a:lnTo>
                <a:lnTo>
                  <a:pt x="479" y="938"/>
                </a:lnTo>
                <a:lnTo>
                  <a:pt x="479" y="991"/>
                </a:lnTo>
                <a:lnTo>
                  <a:pt x="481" y="1045"/>
                </a:lnTo>
                <a:lnTo>
                  <a:pt x="479" y="1097"/>
                </a:lnTo>
                <a:lnTo>
                  <a:pt x="479" y="1149"/>
                </a:lnTo>
                <a:lnTo>
                  <a:pt x="478" y="1202"/>
                </a:lnTo>
                <a:lnTo>
                  <a:pt x="474" y="1253"/>
                </a:lnTo>
                <a:lnTo>
                  <a:pt x="473" y="1303"/>
                </a:lnTo>
                <a:lnTo>
                  <a:pt x="468" y="1352"/>
                </a:lnTo>
                <a:lnTo>
                  <a:pt x="465" y="1402"/>
                </a:lnTo>
                <a:lnTo>
                  <a:pt x="451" y="1539"/>
                </a:lnTo>
                <a:lnTo>
                  <a:pt x="439" y="1624"/>
                </a:lnTo>
                <a:lnTo>
                  <a:pt x="433" y="1663"/>
                </a:lnTo>
                <a:lnTo>
                  <a:pt x="425" y="1703"/>
                </a:lnTo>
                <a:lnTo>
                  <a:pt x="417" y="1740"/>
                </a:lnTo>
                <a:lnTo>
                  <a:pt x="409" y="1776"/>
                </a:lnTo>
                <a:lnTo>
                  <a:pt x="400" y="1811"/>
                </a:lnTo>
                <a:lnTo>
                  <a:pt x="392" y="1844"/>
                </a:lnTo>
                <a:lnTo>
                  <a:pt x="383" y="1875"/>
                </a:lnTo>
                <a:lnTo>
                  <a:pt x="374" y="1904"/>
                </a:lnTo>
                <a:lnTo>
                  <a:pt x="364" y="1930"/>
                </a:lnTo>
                <a:lnTo>
                  <a:pt x="354" y="1956"/>
                </a:lnTo>
                <a:lnTo>
                  <a:pt x="343" y="1979"/>
                </a:lnTo>
                <a:lnTo>
                  <a:pt x="333" y="2001"/>
                </a:lnTo>
                <a:lnTo>
                  <a:pt x="324" y="2017"/>
                </a:lnTo>
                <a:lnTo>
                  <a:pt x="312" y="2033"/>
                </a:lnTo>
                <a:lnTo>
                  <a:pt x="290" y="2060"/>
                </a:lnTo>
                <a:lnTo>
                  <a:pt x="279" y="2066"/>
                </a:lnTo>
                <a:lnTo>
                  <a:pt x="267" y="2073"/>
                </a:lnTo>
                <a:lnTo>
                  <a:pt x="254" y="2078"/>
                </a:lnTo>
                <a:lnTo>
                  <a:pt x="245" y="2079"/>
                </a:lnTo>
                <a:lnTo>
                  <a:pt x="234" y="2078"/>
                </a:lnTo>
                <a:lnTo>
                  <a:pt x="222" y="2073"/>
                </a:lnTo>
                <a:lnTo>
                  <a:pt x="209" y="2066"/>
                </a:lnTo>
                <a:lnTo>
                  <a:pt x="199" y="2060"/>
                </a:lnTo>
                <a:lnTo>
                  <a:pt x="177" y="2033"/>
                </a:lnTo>
                <a:lnTo>
                  <a:pt x="164" y="2017"/>
                </a:lnTo>
                <a:lnTo>
                  <a:pt x="155" y="2001"/>
                </a:lnTo>
                <a:lnTo>
                  <a:pt x="146" y="1979"/>
                </a:lnTo>
                <a:lnTo>
                  <a:pt x="135" y="1956"/>
                </a:lnTo>
                <a:lnTo>
                  <a:pt x="124" y="1930"/>
                </a:lnTo>
                <a:lnTo>
                  <a:pt x="115" y="1904"/>
                </a:lnTo>
                <a:lnTo>
                  <a:pt x="106" y="1875"/>
                </a:lnTo>
                <a:lnTo>
                  <a:pt x="96" y="1844"/>
                </a:lnTo>
                <a:lnTo>
                  <a:pt x="88" y="1811"/>
                </a:lnTo>
                <a:lnTo>
                  <a:pt x="79" y="1776"/>
                </a:lnTo>
                <a:lnTo>
                  <a:pt x="71" y="1740"/>
                </a:lnTo>
                <a:lnTo>
                  <a:pt x="64" y="1703"/>
                </a:lnTo>
                <a:lnTo>
                  <a:pt x="56" y="1663"/>
                </a:lnTo>
                <a:lnTo>
                  <a:pt x="50" y="1624"/>
                </a:lnTo>
                <a:lnTo>
                  <a:pt x="37" y="1539"/>
                </a:lnTo>
                <a:lnTo>
                  <a:pt x="23" y="1402"/>
                </a:lnTo>
                <a:lnTo>
                  <a:pt x="20" y="1352"/>
                </a:lnTo>
                <a:lnTo>
                  <a:pt x="16" y="1303"/>
                </a:lnTo>
                <a:lnTo>
                  <a:pt x="14" y="1253"/>
                </a:lnTo>
                <a:lnTo>
                  <a:pt x="11" y="1202"/>
                </a:lnTo>
                <a:lnTo>
                  <a:pt x="9" y="1149"/>
                </a:lnTo>
                <a:lnTo>
                  <a:pt x="9" y="1045"/>
                </a:lnTo>
                <a:lnTo>
                  <a:pt x="0" y="10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Freeform 25"/>
          <p:cNvSpPr>
            <a:spLocks/>
          </p:cNvSpPr>
          <p:nvPr/>
        </p:nvSpPr>
        <p:spPr bwMode="auto">
          <a:xfrm>
            <a:off x="4245945" y="2520950"/>
            <a:ext cx="523523" cy="2374900"/>
          </a:xfrm>
          <a:custGeom>
            <a:avLst/>
            <a:gdLst>
              <a:gd name="T0" fmla="*/ 0 w 330"/>
              <a:gd name="T1" fmla="*/ 2147483647 h 1496"/>
              <a:gd name="T2" fmla="*/ 2147483647 w 330"/>
              <a:gd name="T3" fmla="*/ 2147483647 h 1496"/>
              <a:gd name="T4" fmla="*/ 2147483647 w 330"/>
              <a:gd name="T5" fmla="*/ 2147483647 h 1496"/>
              <a:gd name="T6" fmla="*/ 2147483647 w 330"/>
              <a:gd name="T7" fmla="*/ 2147483647 h 1496"/>
              <a:gd name="T8" fmla="*/ 2147483647 w 330"/>
              <a:gd name="T9" fmla="*/ 2147483647 h 1496"/>
              <a:gd name="T10" fmla="*/ 2147483647 w 330"/>
              <a:gd name="T11" fmla="*/ 2147483647 h 1496"/>
              <a:gd name="T12" fmla="*/ 2147483647 w 330"/>
              <a:gd name="T13" fmla="*/ 2147483647 h 1496"/>
              <a:gd name="T14" fmla="*/ 2147483647 w 330"/>
              <a:gd name="T15" fmla="*/ 2147483647 h 1496"/>
              <a:gd name="T16" fmla="*/ 2147483647 w 330"/>
              <a:gd name="T17" fmla="*/ 2147483647 h 1496"/>
              <a:gd name="T18" fmla="*/ 2147483647 w 330"/>
              <a:gd name="T19" fmla="*/ 2147483647 h 1496"/>
              <a:gd name="T20" fmla="*/ 2147483647 w 330"/>
              <a:gd name="T21" fmla="*/ 2147483647 h 1496"/>
              <a:gd name="T22" fmla="*/ 2147483647 w 330"/>
              <a:gd name="T23" fmla="*/ 2147483647 h 1496"/>
              <a:gd name="T24" fmla="*/ 2147483647 w 330"/>
              <a:gd name="T25" fmla="*/ 2147483647 h 1496"/>
              <a:gd name="T26" fmla="*/ 2147483647 w 330"/>
              <a:gd name="T27" fmla="*/ 2147483647 h 1496"/>
              <a:gd name="T28" fmla="*/ 2147483647 w 330"/>
              <a:gd name="T29" fmla="*/ 2147483647 h 1496"/>
              <a:gd name="T30" fmla="*/ 2147483647 w 330"/>
              <a:gd name="T31" fmla="*/ 2147483647 h 1496"/>
              <a:gd name="T32" fmla="*/ 2147483647 w 330"/>
              <a:gd name="T33" fmla="*/ 2147483647 h 1496"/>
              <a:gd name="T34" fmla="*/ 2147483647 w 330"/>
              <a:gd name="T35" fmla="*/ 2147483647 h 1496"/>
              <a:gd name="T36" fmla="*/ 2147483647 w 330"/>
              <a:gd name="T37" fmla="*/ 2147483647 h 1496"/>
              <a:gd name="T38" fmla="*/ 2147483647 w 330"/>
              <a:gd name="T39" fmla="*/ 2147483647 h 1496"/>
              <a:gd name="T40" fmla="*/ 2147483647 w 330"/>
              <a:gd name="T41" fmla="*/ 2147483647 h 1496"/>
              <a:gd name="T42" fmla="*/ 2147483647 w 330"/>
              <a:gd name="T43" fmla="*/ 2147483647 h 1496"/>
              <a:gd name="T44" fmla="*/ 2147483647 w 330"/>
              <a:gd name="T45" fmla="*/ 2147483647 h 1496"/>
              <a:gd name="T46" fmla="*/ 2147483647 w 330"/>
              <a:gd name="T47" fmla="*/ 2147483647 h 1496"/>
              <a:gd name="T48" fmla="*/ 2147483647 w 330"/>
              <a:gd name="T49" fmla="*/ 2147483647 h 1496"/>
              <a:gd name="T50" fmla="*/ 2147483647 w 330"/>
              <a:gd name="T51" fmla="*/ 2147483647 h 1496"/>
              <a:gd name="T52" fmla="*/ 2147483647 w 330"/>
              <a:gd name="T53" fmla="*/ 2147483647 h 1496"/>
              <a:gd name="T54" fmla="*/ 2147483647 w 330"/>
              <a:gd name="T55" fmla="*/ 2147483647 h 1496"/>
              <a:gd name="T56" fmla="*/ 2147483647 w 330"/>
              <a:gd name="T57" fmla="*/ 2147483647 h 1496"/>
              <a:gd name="T58" fmla="*/ 2147483647 w 330"/>
              <a:gd name="T59" fmla="*/ 2147483647 h 1496"/>
              <a:gd name="T60" fmla="*/ 2147483647 w 330"/>
              <a:gd name="T61" fmla="*/ 2147483647 h 1496"/>
              <a:gd name="T62" fmla="*/ 2147483647 w 330"/>
              <a:gd name="T63" fmla="*/ 2147483647 h 1496"/>
              <a:gd name="T64" fmla="*/ 2147483647 w 330"/>
              <a:gd name="T65" fmla="*/ 2147483647 h 1496"/>
              <a:gd name="T66" fmla="*/ 2147483647 w 330"/>
              <a:gd name="T67" fmla="*/ 2147483647 h 1496"/>
              <a:gd name="T68" fmla="*/ 2147483647 w 330"/>
              <a:gd name="T69" fmla="*/ 2147483647 h 1496"/>
              <a:gd name="T70" fmla="*/ 2147483647 w 330"/>
              <a:gd name="T71" fmla="*/ 2147483647 h 1496"/>
              <a:gd name="T72" fmla="*/ 2147483647 w 330"/>
              <a:gd name="T73" fmla="*/ 2147483647 h 1496"/>
              <a:gd name="T74" fmla="*/ 2147483647 w 330"/>
              <a:gd name="T75" fmla="*/ 2147483647 h 1496"/>
              <a:gd name="T76" fmla="*/ 2147483647 w 330"/>
              <a:gd name="T77" fmla="*/ 2147483647 h 1496"/>
              <a:gd name="T78" fmla="*/ 2147483647 w 330"/>
              <a:gd name="T79" fmla="*/ 2147483647 h 1496"/>
              <a:gd name="T80" fmla="*/ 2147483647 w 330"/>
              <a:gd name="T81" fmla="*/ 2147483647 h 1496"/>
              <a:gd name="T82" fmla="*/ 2147483647 w 330"/>
              <a:gd name="T83" fmla="*/ 2147483647 h 1496"/>
              <a:gd name="T84" fmla="*/ 2147483647 w 330"/>
              <a:gd name="T85" fmla="*/ 2147483647 h 1496"/>
              <a:gd name="T86" fmla="*/ 2147483647 w 330"/>
              <a:gd name="T87" fmla="*/ 2147483647 h 1496"/>
              <a:gd name="T88" fmla="*/ 2147483647 w 330"/>
              <a:gd name="T89" fmla="*/ 2147483647 h 1496"/>
              <a:gd name="T90" fmla="*/ 2147483647 w 330"/>
              <a:gd name="T91" fmla="*/ 2147483647 h 1496"/>
              <a:gd name="T92" fmla="*/ 2147483647 w 330"/>
              <a:gd name="T93" fmla="*/ 2147483647 h 1496"/>
              <a:gd name="T94" fmla="*/ 2147483647 w 330"/>
              <a:gd name="T95" fmla="*/ 0 h 1496"/>
              <a:gd name="T96" fmla="*/ 2147483647 w 330"/>
              <a:gd name="T97" fmla="*/ 2147483647 h 1496"/>
              <a:gd name="T98" fmla="*/ 2147483647 w 330"/>
              <a:gd name="T99" fmla="*/ 2147483647 h 1496"/>
              <a:gd name="T100" fmla="*/ 2147483647 w 330"/>
              <a:gd name="T101" fmla="*/ 2147483647 h 1496"/>
              <a:gd name="T102" fmla="*/ 2147483647 w 330"/>
              <a:gd name="T103" fmla="*/ 2147483647 h 1496"/>
              <a:gd name="T104" fmla="*/ 2147483647 w 330"/>
              <a:gd name="T105" fmla="*/ 2147483647 h 1496"/>
              <a:gd name="T106" fmla="*/ 2147483647 w 330"/>
              <a:gd name="T107" fmla="*/ 2147483647 h 1496"/>
              <a:gd name="T108" fmla="*/ 2147483647 w 330"/>
              <a:gd name="T109" fmla="*/ 2147483647 h 1496"/>
              <a:gd name="T110" fmla="*/ 2147483647 w 330"/>
              <a:gd name="T111" fmla="*/ 2147483647 h 1496"/>
              <a:gd name="T112" fmla="*/ 2147483647 w 330"/>
              <a:gd name="T113" fmla="*/ 2147483647 h 1496"/>
              <a:gd name="T114" fmla="*/ 2147483647 w 330"/>
              <a:gd name="T115" fmla="*/ 2147483647 h 1496"/>
              <a:gd name="T116" fmla="*/ 2147483647 w 330"/>
              <a:gd name="T117" fmla="*/ 2147483647 h 1496"/>
              <a:gd name="T118" fmla="*/ 2147483647 w 330"/>
              <a:gd name="T119" fmla="*/ 2147483647 h 1496"/>
              <a:gd name="T120" fmla="*/ 2147483647 w 330"/>
              <a:gd name="T121" fmla="*/ 2147483647 h 1496"/>
              <a:gd name="T122" fmla="*/ 2147483647 w 330"/>
              <a:gd name="T123" fmla="*/ 2147483647 h 1496"/>
              <a:gd name="T124" fmla="*/ 0 w 330"/>
              <a:gd name="T125" fmla="*/ 2147483647 h 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0"/>
              <a:gd name="T190" fmla="*/ 0 h 1496"/>
              <a:gd name="T191" fmla="*/ 330 w 330"/>
              <a:gd name="T192" fmla="*/ 1496 h 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0" h="1496">
                <a:moveTo>
                  <a:pt x="0" y="746"/>
                </a:moveTo>
                <a:lnTo>
                  <a:pt x="1" y="823"/>
                </a:lnTo>
                <a:lnTo>
                  <a:pt x="3" y="897"/>
                </a:lnTo>
                <a:lnTo>
                  <a:pt x="8" y="969"/>
                </a:lnTo>
                <a:lnTo>
                  <a:pt x="12" y="1038"/>
                </a:lnTo>
                <a:lnTo>
                  <a:pt x="20" y="1103"/>
                </a:lnTo>
                <a:lnTo>
                  <a:pt x="28" y="1166"/>
                </a:lnTo>
                <a:lnTo>
                  <a:pt x="37" y="1223"/>
                </a:lnTo>
                <a:lnTo>
                  <a:pt x="48" y="1277"/>
                </a:lnTo>
                <a:lnTo>
                  <a:pt x="60" y="1324"/>
                </a:lnTo>
                <a:lnTo>
                  <a:pt x="73" y="1369"/>
                </a:lnTo>
                <a:lnTo>
                  <a:pt x="87" y="1406"/>
                </a:lnTo>
                <a:lnTo>
                  <a:pt x="101" y="1437"/>
                </a:lnTo>
                <a:lnTo>
                  <a:pt x="116" y="1462"/>
                </a:lnTo>
                <a:lnTo>
                  <a:pt x="132" y="1481"/>
                </a:lnTo>
                <a:lnTo>
                  <a:pt x="147" y="1493"/>
                </a:lnTo>
                <a:lnTo>
                  <a:pt x="164" y="1496"/>
                </a:lnTo>
                <a:lnTo>
                  <a:pt x="181" y="1493"/>
                </a:lnTo>
                <a:lnTo>
                  <a:pt x="198" y="1481"/>
                </a:lnTo>
                <a:lnTo>
                  <a:pt x="214" y="1462"/>
                </a:lnTo>
                <a:lnTo>
                  <a:pt x="229" y="1437"/>
                </a:lnTo>
                <a:lnTo>
                  <a:pt x="243" y="1406"/>
                </a:lnTo>
                <a:lnTo>
                  <a:pt x="257" y="1369"/>
                </a:lnTo>
                <a:lnTo>
                  <a:pt x="270" y="1324"/>
                </a:lnTo>
                <a:lnTo>
                  <a:pt x="282" y="1277"/>
                </a:lnTo>
                <a:lnTo>
                  <a:pt x="293" y="1223"/>
                </a:lnTo>
                <a:lnTo>
                  <a:pt x="302" y="1166"/>
                </a:lnTo>
                <a:lnTo>
                  <a:pt x="310" y="1103"/>
                </a:lnTo>
                <a:lnTo>
                  <a:pt x="318" y="1038"/>
                </a:lnTo>
                <a:lnTo>
                  <a:pt x="322" y="969"/>
                </a:lnTo>
                <a:lnTo>
                  <a:pt x="327" y="897"/>
                </a:lnTo>
                <a:lnTo>
                  <a:pt x="328" y="823"/>
                </a:lnTo>
                <a:lnTo>
                  <a:pt x="330" y="746"/>
                </a:lnTo>
                <a:lnTo>
                  <a:pt x="327" y="596"/>
                </a:lnTo>
                <a:lnTo>
                  <a:pt x="322" y="525"/>
                </a:lnTo>
                <a:lnTo>
                  <a:pt x="318" y="457"/>
                </a:lnTo>
                <a:lnTo>
                  <a:pt x="310" y="391"/>
                </a:lnTo>
                <a:lnTo>
                  <a:pt x="302" y="329"/>
                </a:lnTo>
                <a:lnTo>
                  <a:pt x="293" y="272"/>
                </a:lnTo>
                <a:lnTo>
                  <a:pt x="282" y="219"/>
                </a:lnTo>
                <a:lnTo>
                  <a:pt x="270" y="170"/>
                </a:lnTo>
                <a:lnTo>
                  <a:pt x="257" y="128"/>
                </a:lnTo>
                <a:lnTo>
                  <a:pt x="243" y="90"/>
                </a:lnTo>
                <a:lnTo>
                  <a:pt x="229" y="59"/>
                </a:lnTo>
                <a:lnTo>
                  <a:pt x="214" y="34"/>
                </a:lnTo>
                <a:lnTo>
                  <a:pt x="198" y="15"/>
                </a:lnTo>
                <a:lnTo>
                  <a:pt x="181" y="3"/>
                </a:lnTo>
                <a:lnTo>
                  <a:pt x="164" y="0"/>
                </a:lnTo>
                <a:lnTo>
                  <a:pt x="147" y="3"/>
                </a:lnTo>
                <a:lnTo>
                  <a:pt x="132" y="15"/>
                </a:lnTo>
                <a:lnTo>
                  <a:pt x="116" y="34"/>
                </a:lnTo>
                <a:lnTo>
                  <a:pt x="101" y="59"/>
                </a:lnTo>
                <a:lnTo>
                  <a:pt x="87" y="90"/>
                </a:lnTo>
                <a:lnTo>
                  <a:pt x="73" y="128"/>
                </a:lnTo>
                <a:lnTo>
                  <a:pt x="60" y="170"/>
                </a:lnTo>
                <a:lnTo>
                  <a:pt x="48" y="219"/>
                </a:lnTo>
                <a:lnTo>
                  <a:pt x="37" y="272"/>
                </a:lnTo>
                <a:lnTo>
                  <a:pt x="28" y="329"/>
                </a:lnTo>
                <a:lnTo>
                  <a:pt x="20" y="391"/>
                </a:lnTo>
                <a:lnTo>
                  <a:pt x="12" y="457"/>
                </a:lnTo>
                <a:lnTo>
                  <a:pt x="8" y="525"/>
                </a:lnTo>
                <a:lnTo>
                  <a:pt x="3" y="596"/>
                </a:lnTo>
                <a:lnTo>
                  <a:pt x="0" y="746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Freeform 26"/>
          <p:cNvSpPr>
            <a:spLocks/>
          </p:cNvSpPr>
          <p:nvPr/>
        </p:nvSpPr>
        <p:spPr bwMode="auto">
          <a:xfrm>
            <a:off x="4237479" y="2513014"/>
            <a:ext cx="540456" cy="2390775"/>
          </a:xfrm>
          <a:custGeom>
            <a:avLst/>
            <a:gdLst>
              <a:gd name="T0" fmla="*/ 2147483647 w 340"/>
              <a:gd name="T1" fmla="*/ 2147483647 h 1506"/>
              <a:gd name="T2" fmla="*/ 2147483647 w 340"/>
              <a:gd name="T3" fmla="*/ 2147483647 h 1506"/>
              <a:gd name="T4" fmla="*/ 2147483647 w 340"/>
              <a:gd name="T5" fmla="*/ 2147483647 h 1506"/>
              <a:gd name="T6" fmla="*/ 2147483647 w 340"/>
              <a:gd name="T7" fmla="*/ 2147483647 h 1506"/>
              <a:gd name="T8" fmla="*/ 2147483647 w 340"/>
              <a:gd name="T9" fmla="*/ 2147483647 h 1506"/>
              <a:gd name="T10" fmla="*/ 2147483647 w 340"/>
              <a:gd name="T11" fmla="*/ 2147483647 h 1506"/>
              <a:gd name="T12" fmla="*/ 2147483647 w 340"/>
              <a:gd name="T13" fmla="*/ 2147483647 h 1506"/>
              <a:gd name="T14" fmla="*/ 2147483647 w 340"/>
              <a:gd name="T15" fmla="*/ 2147483647 h 1506"/>
              <a:gd name="T16" fmla="*/ 2147483647 w 340"/>
              <a:gd name="T17" fmla="*/ 2147483647 h 1506"/>
              <a:gd name="T18" fmla="*/ 2147483647 w 340"/>
              <a:gd name="T19" fmla="*/ 2147483647 h 1506"/>
              <a:gd name="T20" fmla="*/ 2147483647 w 340"/>
              <a:gd name="T21" fmla="*/ 2147483647 h 1506"/>
              <a:gd name="T22" fmla="*/ 2147483647 w 340"/>
              <a:gd name="T23" fmla="*/ 2147483647 h 1506"/>
              <a:gd name="T24" fmla="*/ 2147483647 w 340"/>
              <a:gd name="T25" fmla="*/ 2147483647 h 1506"/>
              <a:gd name="T26" fmla="*/ 2147483647 w 340"/>
              <a:gd name="T27" fmla="*/ 2147483647 h 1506"/>
              <a:gd name="T28" fmla="*/ 2147483647 w 340"/>
              <a:gd name="T29" fmla="*/ 2147483647 h 1506"/>
              <a:gd name="T30" fmla="*/ 2147483647 w 340"/>
              <a:gd name="T31" fmla="*/ 2147483647 h 1506"/>
              <a:gd name="T32" fmla="*/ 2147483647 w 340"/>
              <a:gd name="T33" fmla="*/ 2147483647 h 1506"/>
              <a:gd name="T34" fmla="*/ 2147483647 w 340"/>
              <a:gd name="T35" fmla="*/ 2147483647 h 1506"/>
              <a:gd name="T36" fmla="*/ 2147483647 w 340"/>
              <a:gd name="T37" fmla="*/ 2147483647 h 1506"/>
              <a:gd name="T38" fmla="*/ 2147483647 w 340"/>
              <a:gd name="T39" fmla="*/ 2147483647 h 1506"/>
              <a:gd name="T40" fmla="*/ 2147483647 w 340"/>
              <a:gd name="T41" fmla="*/ 2147483647 h 1506"/>
              <a:gd name="T42" fmla="*/ 2147483647 w 340"/>
              <a:gd name="T43" fmla="*/ 2147483647 h 1506"/>
              <a:gd name="T44" fmla="*/ 2147483647 w 340"/>
              <a:gd name="T45" fmla="*/ 2147483647 h 1506"/>
              <a:gd name="T46" fmla="*/ 2147483647 w 340"/>
              <a:gd name="T47" fmla="*/ 2147483647 h 1506"/>
              <a:gd name="T48" fmla="*/ 2147483647 w 340"/>
              <a:gd name="T49" fmla="*/ 2147483647 h 1506"/>
              <a:gd name="T50" fmla="*/ 2147483647 w 340"/>
              <a:gd name="T51" fmla="*/ 2147483647 h 1506"/>
              <a:gd name="T52" fmla="*/ 2147483647 w 340"/>
              <a:gd name="T53" fmla="*/ 2147483647 h 1506"/>
              <a:gd name="T54" fmla="*/ 2147483647 w 340"/>
              <a:gd name="T55" fmla="*/ 2147483647 h 1506"/>
              <a:gd name="T56" fmla="*/ 2147483647 w 340"/>
              <a:gd name="T57" fmla="*/ 2147483647 h 1506"/>
              <a:gd name="T58" fmla="*/ 2147483647 w 340"/>
              <a:gd name="T59" fmla="*/ 2147483647 h 1506"/>
              <a:gd name="T60" fmla="*/ 2147483647 w 340"/>
              <a:gd name="T61" fmla="*/ 2147483647 h 1506"/>
              <a:gd name="T62" fmla="*/ 2147483647 w 340"/>
              <a:gd name="T63" fmla="*/ 2147483647 h 1506"/>
              <a:gd name="T64" fmla="*/ 2147483647 w 340"/>
              <a:gd name="T65" fmla="*/ 2147483647 h 1506"/>
              <a:gd name="T66" fmla="*/ 2147483647 w 340"/>
              <a:gd name="T67" fmla="*/ 2147483647 h 1506"/>
              <a:gd name="T68" fmla="*/ 2147483647 w 340"/>
              <a:gd name="T69" fmla="*/ 2147483647 h 1506"/>
              <a:gd name="T70" fmla="*/ 2147483647 w 340"/>
              <a:gd name="T71" fmla="*/ 2147483647 h 1506"/>
              <a:gd name="T72" fmla="*/ 2147483647 w 340"/>
              <a:gd name="T73" fmla="*/ 2147483647 h 1506"/>
              <a:gd name="T74" fmla="*/ 2147483647 w 340"/>
              <a:gd name="T75" fmla="*/ 2147483647 h 1506"/>
              <a:gd name="T76" fmla="*/ 2147483647 w 340"/>
              <a:gd name="T77" fmla="*/ 2147483647 h 1506"/>
              <a:gd name="T78" fmla="*/ 2147483647 w 340"/>
              <a:gd name="T79" fmla="*/ 2147483647 h 1506"/>
              <a:gd name="T80" fmla="*/ 2147483647 w 340"/>
              <a:gd name="T81" fmla="*/ 2147483647 h 1506"/>
              <a:gd name="T82" fmla="*/ 2147483647 w 340"/>
              <a:gd name="T83" fmla="*/ 2147483647 h 1506"/>
              <a:gd name="T84" fmla="*/ 2147483647 w 340"/>
              <a:gd name="T85" fmla="*/ 2147483647 h 1506"/>
              <a:gd name="T86" fmla="*/ 2147483647 w 340"/>
              <a:gd name="T87" fmla="*/ 2147483647 h 1506"/>
              <a:gd name="T88" fmla="*/ 2147483647 w 340"/>
              <a:gd name="T89" fmla="*/ 2147483647 h 1506"/>
              <a:gd name="T90" fmla="*/ 2147483647 w 340"/>
              <a:gd name="T91" fmla="*/ 2147483647 h 1506"/>
              <a:gd name="T92" fmla="*/ 2147483647 w 340"/>
              <a:gd name="T93" fmla="*/ 2147483647 h 1506"/>
              <a:gd name="T94" fmla="*/ 2147483647 w 340"/>
              <a:gd name="T95" fmla="*/ 2147483647 h 1506"/>
              <a:gd name="T96" fmla="*/ 2147483647 w 340"/>
              <a:gd name="T97" fmla="*/ 2147483647 h 1506"/>
              <a:gd name="T98" fmla="*/ 2147483647 w 340"/>
              <a:gd name="T99" fmla="*/ 2147483647 h 15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40"/>
              <a:gd name="T151" fmla="*/ 0 h 1506"/>
              <a:gd name="T152" fmla="*/ 340 w 340"/>
              <a:gd name="T153" fmla="*/ 1506 h 15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40" h="1506">
                <a:moveTo>
                  <a:pt x="0" y="751"/>
                </a:moveTo>
                <a:lnTo>
                  <a:pt x="0" y="827"/>
                </a:lnTo>
                <a:lnTo>
                  <a:pt x="3" y="902"/>
                </a:lnTo>
                <a:lnTo>
                  <a:pt x="6" y="974"/>
                </a:lnTo>
                <a:lnTo>
                  <a:pt x="13" y="1043"/>
                </a:lnTo>
                <a:lnTo>
                  <a:pt x="19" y="1108"/>
                </a:lnTo>
                <a:lnTo>
                  <a:pt x="28" y="1171"/>
                </a:lnTo>
                <a:lnTo>
                  <a:pt x="33" y="1202"/>
                </a:lnTo>
                <a:lnTo>
                  <a:pt x="37" y="1229"/>
                </a:lnTo>
                <a:lnTo>
                  <a:pt x="42" y="1256"/>
                </a:lnTo>
                <a:lnTo>
                  <a:pt x="48" y="1282"/>
                </a:lnTo>
                <a:lnTo>
                  <a:pt x="53" y="1308"/>
                </a:lnTo>
                <a:lnTo>
                  <a:pt x="65" y="1354"/>
                </a:lnTo>
                <a:lnTo>
                  <a:pt x="71" y="1374"/>
                </a:lnTo>
                <a:lnTo>
                  <a:pt x="79" y="1393"/>
                </a:lnTo>
                <a:lnTo>
                  <a:pt x="85" y="1411"/>
                </a:lnTo>
                <a:lnTo>
                  <a:pt x="93" y="1428"/>
                </a:lnTo>
                <a:lnTo>
                  <a:pt x="99" y="1444"/>
                </a:lnTo>
                <a:lnTo>
                  <a:pt x="109" y="1459"/>
                </a:lnTo>
                <a:lnTo>
                  <a:pt x="116" y="1470"/>
                </a:lnTo>
                <a:lnTo>
                  <a:pt x="124" y="1480"/>
                </a:lnTo>
                <a:lnTo>
                  <a:pt x="140" y="1496"/>
                </a:lnTo>
                <a:lnTo>
                  <a:pt x="151" y="1501"/>
                </a:lnTo>
                <a:lnTo>
                  <a:pt x="158" y="1504"/>
                </a:lnTo>
                <a:lnTo>
                  <a:pt x="169" y="1506"/>
                </a:lnTo>
                <a:lnTo>
                  <a:pt x="171" y="1506"/>
                </a:lnTo>
                <a:lnTo>
                  <a:pt x="178" y="1504"/>
                </a:lnTo>
                <a:lnTo>
                  <a:pt x="186" y="1501"/>
                </a:lnTo>
                <a:lnTo>
                  <a:pt x="197" y="1496"/>
                </a:lnTo>
                <a:lnTo>
                  <a:pt x="213" y="1480"/>
                </a:lnTo>
                <a:lnTo>
                  <a:pt x="220" y="1470"/>
                </a:lnTo>
                <a:lnTo>
                  <a:pt x="228" y="1459"/>
                </a:lnTo>
                <a:lnTo>
                  <a:pt x="237" y="1444"/>
                </a:lnTo>
                <a:lnTo>
                  <a:pt x="245" y="1428"/>
                </a:lnTo>
                <a:lnTo>
                  <a:pt x="251" y="1411"/>
                </a:lnTo>
                <a:lnTo>
                  <a:pt x="259" y="1393"/>
                </a:lnTo>
                <a:lnTo>
                  <a:pt x="271" y="1354"/>
                </a:lnTo>
                <a:lnTo>
                  <a:pt x="279" y="1331"/>
                </a:lnTo>
                <a:lnTo>
                  <a:pt x="284" y="1308"/>
                </a:lnTo>
                <a:lnTo>
                  <a:pt x="296" y="1256"/>
                </a:lnTo>
                <a:lnTo>
                  <a:pt x="301" y="1229"/>
                </a:lnTo>
                <a:lnTo>
                  <a:pt x="306" y="1202"/>
                </a:lnTo>
                <a:lnTo>
                  <a:pt x="310" y="1171"/>
                </a:lnTo>
                <a:lnTo>
                  <a:pt x="320" y="1108"/>
                </a:lnTo>
                <a:lnTo>
                  <a:pt x="326" y="1043"/>
                </a:lnTo>
                <a:lnTo>
                  <a:pt x="332" y="974"/>
                </a:lnTo>
                <a:lnTo>
                  <a:pt x="335" y="902"/>
                </a:lnTo>
                <a:lnTo>
                  <a:pt x="338" y="827"/>
                </a:lnTo>
                <a:lnTo>
                  <a:pt x="338" y="789"/>
                </a:lnTo>
                <a:lnTo>
                  <a:pt x="340" y="751"/>
                </a:lnTo>
                <a:lnTo>
                  <a:pt x="338" y="712"/>
                </a:lnTo>
                <a:lnTo>
                  <a:pt x="338" y="675"/>
                </a:lnTo>
                <a:lnTo>
                  <a:pt x="337" y="637"/>
                </a:lnTo>
                <a:lnTo>
                  <a:pt x="332" y="529"/>
                </a:lnTo>
                <a:lnTo>
                  <a:pt x="326" y="460"/>
                </a:lnTo>
                <a:lnTo>
                  <a:pt x="323" y="427"/>
                </a:lnTo>
                <a:lnTo>
                  <a:pt x="320" y="396"/>
                </a:lnTo>
                <a:lnTo>
                  <a:pt x="315" y="364"/>
                </a:lnTo>
                <a:lnTo>
                  <a:pt x="306" y="303"/>
                </a:lnTo>
                <a:lnTo>
                  <a:pt x="296" y="247"/>
                </a:lnTo>
                <a:lnTo>
                  <a:pt x="290" y="221"/>
                </a:lnTo>
                <a:lnTo>
                  <a:pt x="284" y="197"/>
                </a:lnTo>
                <a:lnTo>
                  <a:pt x="279" y="174"/>
                </a:lnTo>
                <a:lnTo>
                  <a:pt x="271" y="151"/>
                </a:lnTo>
                <a:lnTo>
                  <a:pt x="259" y="111"/>
                </a:lnTo>
                <a:lnTo>
                  <a:pt x="251" y="93"/>
                </a:lnTo>
                <a:lnTo>
                  <a:pt x="245" y="77"/>
                </a:lnTo>
                <a:lnTo>
                  <a:pt x="237" y="61"/>
                </a:lnTo>
                <a:lnTo>
                  <a:pt x="228" y="46"/>
                </a:lnTo>
                <a:lnTo>
                  <a:pt x="220" y="34"/>
                </a:lnTo>
                <a:lnTo>
                  <a:pt x="213" y="25"/>
                </a:lnTo>
                <a:lnTo>
                  <a:pt x="197" y="8"/>
                </a:lnTo>
                <a:lnTo>
                  <a:pt x="186" y="3"/>
                </a:lnTo>
                <a:lnTo>
                  <a:pt x="178" y="0"/>
                </a:lnTo>
                <a:lnTo>
                  <a:pt x="158" y="0"/>
                </a:lnTo>
                <a:lnTo>
                  <a:pt x="151" y="3"/>
                </a:lnTo>
                <a:lnTo>
                  <a:pt x="140" y="8"/>
                </a:lnTo>
                <a:lnTo>
                  <a:pt x="124" y="25"/>
                </a:lnTo>
                <a:lnTo>
                  <a:pt x="116" y="34"/>
                </a:lnTo>
                <a:lnTo>
                  <a:pt x="109" y="46"/>
                </a:lnTo>
                <a:lnTo>
                  <a:pt x="99" y="61"/>
                </a:lnTo>
                <a:lnTo>
                  <a:pt x="93" y="77"/>
                </a:lnTo>
                <a:lnTo>
                  <a:pt x="85" y="93"/>
                </a:lnTo>
                <a:lnTo>
                  <a:pt x="79" y="111"/>
                </a:lnTo>
                <a:lnTo>
                  <a:pt x="71" y="131"/>
                </a:lnTo>
                <a:lnTo>
                  <a:pt x="65" y="151"/>
                </a:lnTo>
                <a:lnTo>
                  <a:pt x="53" y="197"/>
                </a:lnTo>
                <a:lnTo>
                  <a:pt x="48" y="221"/>
                </a:lnTo>
                <a:lnTo>
                  <a:pt x="42" y="247"/>
                </a:lnTo>
                <a:lnTo>
                  <a:pt x="33" y="303"/>
                </a:lnTo>
                <a:lnTo>
                  <a:pt x="23" y="364"/>
                </a:lnTo>
                <a:lnTo>
                  <a:pt x="19" y="396"/>
                </a:lnTo>
                <a:lnTo>
                  <a:pt x="16" y="427"/>
                </a:lnTo>
                <a:lnTo>
                  <a:pt x="13" y="460"/>
                </a:lnTo>
                <a:lnTo>
                  <a:pt x="6" y="529"/>
                </a:lnTo>
                <a:lnTo>
                  <a:pt x="2" y="637"/>
                </a:lnTo>
                <a:lnTo>
                  <a:pt x="0" y="675"/>
                </a:lnTo>
                <a:lnTo>
                  <a:pt x="0" y="751"/>
                </a:lnTo>
                <a:lnTo>
                  <a:pt x="9" y="751"/>
                </a:lnTo>
                <a:lnTo>
                  <a:pt x="9" y="675"/>
                </a:lnTo>
                <a:lnTo>
                  <a:pt x="11" y="637"/>
                </a:lnTo>
                <a:lnTo>
                  <a:pt x="16" y="529"/>
                </a:lnTo>
                <a:lnTo>
                  <a:pt x="22" y="460"/>
                </a:lnTo>
                <a:lnTo>
                  <a:pt x="25" y="427"/>
                </a:lnTo>
                <a:lnTo>
                  <a:pt x="28" y="396"/>
                </a:lnTo>
                <a:lnTo>
                  <a:pt x="33" y="364"/>
                </a:lnTo>
                <a:lnTo>
                  <a:pt x="42" y="306"/>
                </a:lnTo>
                <a:lnTo>
                  <a:pt x="51" y="251"/>
                </a:lnTo>
                <a:lnTo>
                  <a:pt x="58" y="224"/>
                </a:lnTo>
                <a:lnTo>
                  <a:pt x="62" y="200"/>
                </a:lnTo>
                <a:lnTo>
                  <a:pt x="75" y="154"/>
                </a:lnTo>
                <a:lnTo>
                  <a:pt x="81" y="134"/>
                </a:lnTo>
                <a:lnTo>
                  <a:pt x="89" y="115"/>
                </a:lnTo>
                <a:lnTo>
                  <a:pt x="95" y="97"/>
                </a:lnTo>
                <a:lnTo>
                  <a:pt x="102" y="80"/>
                </a:lnTo>
                <a:lnTo>
                  <a:pt x="109" y="64"/>
                </a:lnTo>
                <a:lnTo>
                  <a:pt x="115" y="52"/>
                </a:lnTo>
                <a:lnTo>
                  <a:pt x="123" y="41"/>
                </a:lnTo>
                <a:lnTo>
                  <a:pt x="130" y="31"/>
                </a:lnTo>
                <a:lnTo>
                  <a:pt x="138" y="23"/>
                </a:lnTo>
                <a:lnTo>
                  <a:pt x="146" y="18"/>
                </a:lnTo>
                <a:lnTo>
                  <a:pt x="154" y="13"/>
                </a:lnTo>
                <a:lnTo>
                  <a:pt x="161" y="10"/>
                </a:lnTo>
                <a:lnTo>
                  <a:pt x="169" y="10"/>
                </a:lnTo>
                <a:lnTo>
                  <a:pt x="175" y="10"/>
                </a:lnTo>
                <a:lnTo>
                  <a:pt x="183" y="13"/>
                </a:lnTo>
                <a:lnTo>
                  <a:pt x="191" y="18"/>
                </a:lnTo>
                <a:lnTo>
                  <a:pt x="199" y="23"/>
                </a:lnTo>
                <a:lnTo>
                  <a:pt x="206" y="31"/>
                </a:lnTo>
                <a:lnTo>
                  <a:pt x="214" y="41"/>
                </a:lnTo>
                <a:lnTo>
                  <a:pt x="222" y="52"/>
                </a:lnTo>
                <a:lnTo>
                  <a:pt x="228" y="64"/>
                </a:lnTo>
                <a:lnTo>
                  <a:pt x="236" y="80"/>
                </a:lnTo>
                <a:lnTo>
                  <a:pt x="242" y="97"/>
                </a:lnTo>
                <a:lnTo>
                  <a:pt x="250" y="115"/>
                </a:lnTo>
                <a:lnTo>
                  <a:pt x="262" y="154"/>
                </a:lnTo>
                <a:lnTo>
                  <a:pt x="270" y="177"/>
                </a:lnTo>
                <a:lnTo>
                  <a:pt x="275" y="200"/>
                </a:lnTo>
                <a:lnTo>
                  <a:pt x="281" y="224"/>
                </a:lnTo>
                <a:lnTo>
                  <a:pt x="287" y="251"/>
                </a:lnTo>
                <a:lnTo>
                  <a:pt x="296" y="306"/>
                </a:lnTo>
                <a:lnTo>
                  <a:pt x="306" y="364"/>
                </a:lnTo>
                <a:lnTo>
                  <a:pt x="310" y="396"/>
                </a:lnTo>
                <a:lnTo>
                  <a:pt x="313" y="427"/>
                </a:lnTo>
                <a:lnTo>
                  <a:pt x="316" y="460"/>
                </a:lnTo>
                <a:lnTo>
                  <a:pt x="323" y="529"/>
                </a:lnTo>
                <a:lnTo>
                  <a:pt x="327" y="637"/>
                </a:lnTo>
                <a:lnTo>
                  <a:pt x="329" y="675"/>
                </a:lnTo>
                <a:lnTo>
                  <a:pt x="329" y="712"/>
                </a:lnTo>
                <a:lnTo>
                  <a:pt x="330" y="751"/>
                </a:lnTo>
                <a:lnTo>
                  <a:pt x="329" y="789"/>
                </a:lnTo>
                <a:lnTo>
                  <a:pt x="329" y="827"/>
                </a:lnTo>
                <a:lnTo>
                  <a:pt x="326" y="902"/>
                </a:lnTo>
                <a:lnTo>
                  <a:pt x="323" y="974"/>
                </a:lnTo>
                <a:lnTo>
                  <a:pt x="316" y="1043"/>
                </a:lnTo>
                <a:lnTo>
                  <a:pt x="310" y="1108"/>
                </a:lnTo>
                <a:lnTo>
                  <a:pt x="301" y="1171"/>
                </a:lnTo>
                <a:lnTo>
                  <a:pt x="296" y="1198"/>
                </a:lnTo>
                <a:lnTo>
                  <a:pt x="292" y="1226"/>
                </a:lnTo>
                <a:lnTo>
                  <a:pt x="287" y="1252"/>
                </a:lnTo>
                <a:lnTo>
                  <a:pt x="275" y="1305"/>
                </a:lnTo>
                <a:lnTo>
                  <a:pt x="270" y="1328"/>
                </a:lnTo>
                <a:lnTo>
                  <a:pt x="262" y="1351"/>
                </a:lnTo>
                <a:lnTo>
                  <a:pt x="250" y="1390"/>
                </a:lnTo>
                <a:lnTo>
                  <a:pt x="242" y="1408"/>
                </a:lnTo>
                <a:lnTo>
                  <a:pt x="236" y="1424"/>
                </a:lnTo>
                <a:lnTo>
                  <a:pt x="228" y="1441"/>
                </a:lnTo>
                <a:lnTo>
                  <a:pt x="222" y="1452"/>
                </a:lnTo>
                <a:lnTo>
                  <a:pt x="214" y="1464"/>
                </a:lnTo>
                <a:lnTo>
                  <a:pt x="206" y="1473"/>
                </a:lnTo>
                <a:lnTo>
                  <a:pt x="199" y="1482"/>
                </a:lnTo>
                <a:lnTo>
                  <a:pt x="191" y="1486"/>
                </a:lnTo>
                <a:lnTo>
                  <a:pt x="183" y="1491"/>
                </a:lnTo>
                <a:lnTo>
                  <a:pt x="175" y="1495"/>
                </a:lnTo>
                <a:lnTo>
                  <a:pt x="168" y="1496"/>
                </a:lnTo>
                <a:lnTo>
                  <a:pt x="169" y="1496"/>
                </a:lnTo>
                <a:lnTo>
                  <a:pt x="161" y="1495"/>
                </a:lnTo>
                <a:lnTo>
                  <a:pt x="154" y="1491"/>
                </a:lnTo>
                <a:lnTo>
                  <a:pt x="146" y="1486"/>
                </a:lnTo>
                <a:lnTo>
                  <a:pt x="138" y="1482"/>
                </a:lnTo>
                <a:lnTo>
                  <a:pt x="130" y="1473"/>
                </a:lnTo>
                <a:lnTo>
                  <a:pt x="123" y="1464"/>
                </a:lnTo>
                <a:lnTo>
                  <a:pt x="115" y="1452"/>
                </a:lnTo>
                <a:lnTo>
                  <a:pt x="109" y="1441"/>
                </a:lnTo>
                <a:lnTo>
                  <a:pt x="102" y="1424"/>
                </a:lnTo>
                <a:lnTo>
                  <a:pt x="95" y="1408"/>
                </a:lnTo>
                <a:lnTo>
                  <a:pt x="89" y="1390"/>
                </a:lnTo>
                <a:lnTo>
                  <a:pt x="81" y="1370"/>
                </a:lnTo>
                <a:lnTo>
                  <a:pt x="75" y="1351"/>
                </a:lnTo>
                <a:lnTo>
                  <a:pt x="62" y="1305"/>
                </a:lnTo>
                <a:lnTo>
                  <a:pt x="58" y="1279"/>
                </a:lnTo>
                <a:lnTo>
                  <a:pt x="51" y="1252"/>
                </a:lnTo>
                <a:lnTo>
                  <a:pt x="47" y="1226"/>
                </a:lnTo>
                <a:lnTo>
                  <a:pt x="42" y="1198"/>
                </a:lnTo>
                <a:lnTo>
                  <a:pt x="37" y="1171"/>
                </a:lnTo>
                <a:lnTo>
                  <a:pt x="28" y="1108"/>
                </a:lnTo>
                <a:lnTo>
                  <a:pt x="22" y="1043"/>
                </a:lnTo>
                <a:lnTo>
                  <a:pt x="16" y="974"/>
                </a:lnTo>
                <a:lnTo>
                  <a:pt x="13" y="902"/>
                </a:lnTo>
                <a:lnTo>
                  <a:pt x="9" y="827"/>
                </a:lnTo>
                <a:lnTo>
                  <a:pt x="9" y="751"/>
                </a:lnTo>
                <a:lnTo>
                  <a:pt x="0" y="7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Freeform 27"/>
          <p:cNvSpPr>
            <a:spLocks/>
          </p:cNvSpPr>
          <p:nvPr/>
        </p:nvSpPr>
        <p:spPr bwMode="auto">
          <a:xfrm>
            <a:off x="4799101" y="2851150"/>
            <a:ext cx="127000" cy="1606550"/>
          </a:xfrm>
          <a:custGeom>
            <a:avLst/>
            <a:gdLst>
              <a:gd name="T0" fmla="*/ 0 w 80"/>
              <a:gd name="T1" fmla="*/ 2147483647 h 1012"/>
              <a:gd name="T2" fmla="*/ 2147483647 w 80"/>
              <a:gd name="T3" fmla="*/ 2147483647 h 1012"/>
              <a:gd name="T4" fmla="*/ 2147483647 w 80"/>
              <a:gd name="T5" fmla="*/ 2147483647 h 1012"/>
              <a:gd name="T6" fmla="*/ 2147483647 w 80"/>
              <a:gd name="T7" fmla="*/ 2147483647 h 1012"/>
              <a:gd name="T8" fmla="*/ 2147483647 w 80"/>
              <a:gd name="T9" fmla="*/ 2147483647 h 1012"/>
              <a:gd name="T10" fmla="*/ 2147483647 w 80"/>
              <a:gd name="T11" fmla="*/ 2147483647 h 1012"/>
              <a:gd name="T12" fmla="*/ 2147483647 w 80"/>
              <a:gd name="T13" fmla="*/ 2147483647 h 1012"/>
              <a:gd name="T14" fmla="*/ 2147483647 w 80"/>
              <a:gd name="T15" fmla="*/ 2147483647 h 1012"/>
              <a:gd name="T16" fmla="*/ 2147483647 w 80"/>
              <a:gd name="T17" fmla="*/ 2147483647 h 1012"/>
              <a:gd name="T18" fmla="*/ 2147483647 w 80"/>
              <a:gd name="T19" fmla="*/ 2147483647 h 1012"/>
              <a:gd name="T20" fmla="*/ 2147483647 w 80"/>
              <a:gd name="T21" fmla="*/ 2147483647 h 1012"/>
              <a:gd name="T22" fmla="*/ 2147483647 w 80"/>
              <a:gd name="T23" fmla="*/ 2147483647 h 1012"/>
              <a:gd name="T24" fmla="*/ 2147483647 w 80"/>
              <a:gd name="T25" fmla="*/ 2147483647 h 1012"/>
              <a:gd name="T26" fmla="*/ 2147483647 w 80"/>
              <a:gd name="T27" fmla="*/ 2147483647 h 1012"/>
              <a:gd name="T28" fmla="*/ 2147483647 w 80"/>
              <a:gd name="T29" fmla="*/ 2147483647 h 1012"/>
              <a:gd name="T30" fmla="*/ 2147483647 w 80"/>
              <a:gd name="T31" fmla="*/ 2147483647 h 1012"/>
              <a:gd name="T32" fmla="*/ 2147483647 w 80"/>
              <a:gd name="T33" fmla="*/ 2147483647 h 1012"/>
              <a:gd name="T34" fmla="*/ 2147483647 w 80"/>
              <a:gd name="T35" fmla="*/ 2147483647 h 1012"/>
              <a:gd name="T36" fmla="*/ 2147483647 w 80"/>
              <a:gd name="T37" fmla="*/ 2147483647 h 1012"/>
              <a:gd name="T38" fmla="*/ 2147483647 w 80"/>
              <a:gd name="T39" fmla="*/ 2147483647 h 1012"/>
              <a:gd name="T40" fmla="*/ 2147483647 w 80"/>
              <a:gd name="T41" fmla="*/ 2147483647 h 1012"/>
              <a:gd name="T42" fmla="*/ 2147483647 w 80"/>
              <a:gd name="T43" fmla="*/ 2147483647 h 1012"/>
              <a:gd name="T44" fmla="*/ 2147483647 w 80"/>
              <a:gd name="T45" fmla="*/ 2147483647 h 1012"/>
              <a:gd name="T46" fmla="*/ 2147483647 w 80"/>
              <a:gd name="T47" fmla="*/ 2147483647 h 1012"/>
              <a:gd name="T48" fmla="*/ 2147483647 w 80"/>
              <a:gd name="T49" fmla="*/ 2147483647 h 1012"/>
              <a:gd name="T50" fmla="*/ 2147483647 w 80"/>
              <a:gd name="T51" fmla="*/ 2147483647 h 1012"/>
              <a:gd name="T52" fmla="*/ 2147483647 w 80"/>
              <a:gd name="T53" fmla="*/ 2147483647 h 1012"/>
              <a:gd name="T54" fmla="*/ 2147483647 w 80"/>
              <a:gd name="T55" fmla="*/ 2147483647 h 1012"/>
              <a:gd name="T56" fmla="*/ 2147483647 w 80"/>
              <a:gd name="T57" fmla="*/ 2147483647 h 1012"/>
              <a:gd name="T58" fmla="*/ 2147483647 w 80"/>
              <a:gd name="T59" fmla="*/ 2147483647 h 1012"/>
              <a:gd name="T60" fmla="*/ 2147483647 w 80"/>
              <a:gd name="T61" fmla="*/ 2147483647 h 1012"/>
              <a:gd name="T62" fmla="*/ 2147483647 w 80"/>
              <a:gd name="T63" fmla="*/ 2147483647 h 1012"/>
              <a:gd name="T64" fmla="*/ 2147483647 w 80"/>
              <a:gd name="T65" fmla="*/ 2147483647 h 1012"/>
              <a:gd name="T66" fmla="*/ 2147483647 w 80"/>
              <a:gd name="T67" fmla="*/ 2147483647 h 1012"/>
              <a:gd name="T68" fmla="*/ 2147483647 w 80"/>
              <a:gd name="T69" fmla="*/ 2147483647 h 1012"/>
              <a:gd name="T70" fmla="*/ 2147483647 w 80"/>
              <a:gd name="T71" fmla="*/ 2147483647 h 1012"/>
              <a:gd name="T72" fmla="*/ 2147483647 w 80"/>
              <a:gd name="T73" fmla="*/ 2147483647 h 1012"/>
              <a:gd name="T74" fmla="*/ 2147483647 w 80"/>
              <a:gd name="T75" fmla="*/ 2147483647 h 1012"/>
              <a:gd name="T76" fmla="*/ 2147483647 w 80"/>
              <a:gd name="T77" fmla="*/ 2147483647 h 1012"/>
              <a:gd name="T78" fmla="*/ 2147483647 w 80"/>
              <a:gd name="T79" fmla="*/ 2147483647 h 1012"/>
              <a:gd name="T80" fmla="*/ 2147483647 w 80"/>
              <a:gd name="T81" fmla="*/ 2147483647 h 1012"/>
              <a:gd name="T82" fmla="*/ 2147483647 w 80"/>
              <a:gd name="T83" fmla="*/ 2147483647 h 1012"/>
              <a:gd name="T84" fmla="*/ 2147483647 w 80"/>
              <a:gd name="T85" fmla="*/ 0 h 1012"/>
              <a:gd name="T86" fmla="*/ 2147483647 w 80"/>
              <a:gd name="T87" fmla="*/ 2147483647 h 1012"/>
              <a:gd name="T88" fmla="*/ 2147483647 w 80"/>
              <a:gd name="T89" fmla="*/ 2147483647 h 1012"/>
              <a:gd name="T90" fmla="*/ 2147483647 w 80"/>
              <a:gd name="T91" fmla="*/ 2147483647 h 1012"/>
              <a:gd name="T92" fmla="*/ 2147483647 w 80"/>
              <a:gd name="T93" fmla="*/ 2147483647 h 1012"/>
              <a:gd name="T94" fmla="*/ 2147483647 w 80"/>
              <a:gd name="T95" fmla="*/ 2147483647 h 1012"/>
              <a:gd name="T96" fmla="*/ 2147483647 w 80"/>
              <a:gd name="T97" fmla="*/ 2147483647 h 1012"/>
              <a:gd name="T98" fmla="*/ 2147483647 w 80"/>
              <a:gd name="T99" fmla="*/ 2147483647 h 1012"/>
              <a:gd name="T100" fmla="*/ 2147483647 w 80"/>
              <a:gd name="T101" fmla="*/ 2147483647 h 1012"/>
              <a:gd name="T102" fmla="*/ 2147483647 w 80"/>
              <a:gd name="T103" fmla="*/ 2147483647 h 1012"/>
              <a:gd name="T104" fmla="*/ 2147483647 w 80"/>
              <a:gd name="T105" fmla="*/ 2147483647 h 1012"/>
              <a:gd name="T106" fmla="*/ 2147483647 w 80"/>
              <a:gd name="T107" fmla="*/ 2147483647 h 1012"/>
              <a:gd name="T108" fmla="*/ 2147483647 w 80"/>
              <a:gd name="T109" fmla="*/ 2147483647 h 1012"/>
              <a:gd name="T110" fmla="*/ 2147483647 w 80"/>
              <a:gd name="T111" fmla="*/ 2147483647 h 1012"/>
              <a:gd name="T112" fmla="*/ 0 w 80"/>
              <a:gd name="T113" fmla="*/ 2147483647 h 101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0"/>
              <a:gd name="T172" fmla="*/ 0 h 1012"/>
              <a:gd name="T173" fmla="*/ 80 w 80"/>
              <a:gd name="T174" fmla="*/ 1012 h 101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0" h="1012">
                <a:moveTo>
                  <a:pt x="0" y="506"/>
                </a:moveTo>
                <a:lnTo>
                  <a:pt x="1" y="607"/>
                </a:lnTo>
                <a:lnTo>
                  <a:pt x="3" y="702"/>
                </a:lnTo>
                <a:lnTo>
                  <a:pt x="4" y="746"/>
                </a:lnTo>
                <a:lnTo>
                  <a:pt x="7" y="787"/>
                </a:lnTo>
                <a:lnTo>
                  <a:pt x="9" y="827"/>
                </a:lnTo>
                <a:lnTo>
                  <a:pt x="12" y="863"/>
                </a:lnTo>
                <a:lnTo>
                  <a:pt x="15" y="895"/>
                </a:lnTo>
                <a:lnTo>
                  <a:pt x="18" y="925"/>
                </a:lnTo>
                <a:lnTo>
                  <a:pt x="21" y="951"/>
                </a:lnTo>
                <a:lnTo>
                  <a:pt x="24" y="972"/>
                </a:lnTo>
                <a:lnTo>
                  <a:pt x="29" y="989"/>
                </a:lnTo>
                <a:lnTo>
                  <a:pt x="32" y="1002"/>
                </a:lnTo>
                <a:lnTo>
                  <a:pt x="37" y="1008"/>
                </a:lnTo>
                <a:lnTo>
                  <a:pt x="40" y="1012"/>
                </a:lnTo>
                <a:lnTo>
                  <a:pt x="43" y="1008"/>
                </a:lnTo>
                <a:lnTo>
                  <a:pt x="48" y="1002"/>
                </a:lnTo>
                <a:lnTo>
                  <a:pt x="51" y="989"/>
                </a:lnTo>
                <a:lnTo>
                  <a:pt x="55" y="972"/>
                </a:lnTo>
                <a:lnTo>
                  <a:pt x="59" y="951"/>
                </a:lnTo>
                <a:lnTo>
                  <a:pt x="62" y="925"/>
                </a:lnTo>
                <a:lnTo>
                  <a:pt x="65" y="895"/>
                </a:lnTo>
                <a:lnTo>
                  <a:pt x="68" y="863"/>
                </a:lnTo>
                <a:lnTo>
                  <a:pt x="71" y="827"/>
                </a:lnTo>
                <a:lnTo>
                  <a:pt x="73" y="787"/>
                </a:lnTo>
                <a:lnTo>
                  <a:pt x="76" y="746"/>
                </a:lnTo>
                <a:lnTo>
                  <a:pt x="77" y="702"/>
                </a:lnTo>
                <a:lnTo>
                  <a:pt x="79" y="607"/>
                </a:lnTo>
                <a:lnTo>
                  <a:pt x="80" y="506"/>
                </a:lnTo>
                <a:lnTo>
                  <a:pt x="79" y="404"/>
                </a:lnTo>
                <a:lnTo>
                  <a:pt x="77" y="309"/>
                </a:lnTo>
                <a:lnTo>
                  <a:pt x="76" y="265"/>
                </a:lnTo>
                <a:lnTo>
                  <a:pt x="73" y="224"/>
                </a:lnTo>
                <a:lnTo>
                  <a:pt x="71" y="185"/>
                </a:lnTo>
                <a:lnTo>
                  <a:pt x="68" y="149"/>
                </a:lnTo>
                <a:lnTo>
                  <a:pt x="65" y="116"/>
                </a:lnTo>
                <a:lnTo>
                  <a:pt x="62" y="87"/>
                </a:lnTo>
                <a:lnTo>
                  <a:pt x="59" y="60"/>
                </a:lnTo>
                <a:lnTo>
                  <a:pt x="55" y="39"/>
                </a:lnTo>
                <a:lnTo>
                  <a:pt x="51" y="23"/>
                </a:lnTo>
                <a:lnTo>
                  <a:pt x="48" y="10"/>
                </a:lnTo>
                <a:lnTo>
                  <a:pt x="43" y="3"/>
                </a:lnTo>
                <a:lnTo>
                  <a:pt x="40" y="0"/>
                </a:lnTo>
                <a:lnTo>
                  <a:pt x="37" y="3"/>
                </a:lnTo>
                <a:lnTo>
                  <a:pt x="32" y="10"/>
                </a:lnTo>
                <a:lnTo>
                  <a:pt x="29" y="23"/>
                </a:lnTo>
                <a:lnTo>
                  <a:pt x="24" y="39"/>
                </a:lnTo>
                <a:lnTo>
                  <a:pt x="21" y="60"/>
                </a:lnTo>
                <a:lnTo>
                  <a:pt x="18" y="87"/>
                </a:lnTo>
                <a:lnTo>
                  <a:pt x="15" y="116"/>
                </a:lnTo>
                <a:lnTo>
                  <a:pt x="12" y="149"/>
                </a:lnTo>
                <a:lnTo>
                  <a:pt x="9" y="185"/>
                </a:lnTo>
                <a:lnTo>
                  <a:pt x="7" y="224"/>
                </a:lnTo>
                <a:lnTo>
                  <a:pt x="4" y="265"/>
                </a:lnTo>
                <a:lnTo>
                  <a:pt x="3" y="309"/>
                </a:lnTo>
                <a:lnTo>
                  <a:pt x="1" y="404"/>
                </a:lnTo>
                <a:lnTo>
                  <a:pt x="0" y="506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Freeform 28"/>
          <p:cNvSpPr>
            <a:spLocks/>
          </p:cNvSpPr>
          <p:nvPr/>
        </p:nvSpPr>
        <p:spPr bwMode="auto">
          <a:xfrm>
            <a:off x="4792046" y="2843214"/>
            <a:ext cx="142522" cy="1620837"/>
          </a:xfrm>
          <a:custGeom>
            <a:avLst/>
            <a:gdLst>
              <a:gd name="T0" fmla="*/ 2147483647 w 90"/>
              <a:gd name="T1" fmla="*/ 2147483647 h 1021"/>
              <a:gd name="T2" fmla="*/ 2147483647 w 90"/>
              <a:gd name="T3" fmla="*/ 2147483647 h 1021"/>
              <a:gd name="T4" fmla="*/ 2147483647 w 90"/>
              <a:gd name="T5" fmla="*/ 2147483647 h 1021"/>
              <a:gd name="T6" fmla="*/ 2147483647 w 90"/>
              <a:gd name="T7" fmla="*/ 2147483647 h 1021"/>
              <a:gd name="T8" fmla="*/ 2147483647 w 90"/>
              <a:gd name="T9" fmla="*/ 2147483647 h 1021"/>
              <a:gd name="T10" fmla="*/ 2147483647 w 90"/>
              <a:gd name="T11" fmla="*/ 2147483647 h 1021"/>
              <a:gd name="T12" fmla="*/ 2147483647 w 90"/>
              <a:gd name="T13" fmla="*/ 2147483647 h 1021"/>
              <a:gd name="T14" fmla="*/ 2147483647 w 90"/>
              <a:gd name="T15" fmla="*/ 2147483647 h 1021"/>
              <a:gd name="T16" fmla="*/ 2147483647 w 90"/>
              <a:gd name="T17" fmla="*/ 2147483647 h 1021"/>
              <a:gd name="T18" fmla="*/ 2147483647 w 90"/>
              <a:gd name="T19" fmla="*/ 2147483647 h 1021"/>
              <a:gd name="T20" fmla="*/ 2147483647 w 90"/>
              <a:gd name="T21" fmla="*/ 2147483647 h 1021"/>
              <a:gd name="T22" fmla="*/ 2147483647 w 90"/>
              <a:gd name="T23" fmla="*/ 2147483647 h 1021"/>
              <a:gd name="T24" fmla="*/ 2147483647 w 90"/>
              <a:gd name="T25" fmla="*/ 2147483647 h 1021"/>
              <a:gd name="T26" fmla="*/ 2147483647 w 90"/>
              <a:gd name="T27" fmla="*/ 2147483647 h 1021"/>
              <a:gd name="T28" fmla="*/ 2147483647 w 90"/>
              <a:gd name="T29" fmla="*/ 2147483647 h 1021"/>
              <a:gd name="T30" fmla="*/ 2147483647 w 90"/>
              <a:gd name="T31" fmla="*/ 2147483647 h 1021"/>
              <a:gd name="T32" fmla="*/ 2147483647 w 90"/>
              <a:gd name="T33" fmla="*/ 2147483647 h 1021"/>
              <a:gd name="T34" fmla="*/ 2147483647 w 90"/>
              <a:gd name="T35" fmla="*/ 2147483647 h 1021"/>
              <a:gd name="T36" fmla="*/ 2147483647 w 90"/>
              <a:gd name="T37" fmla="*/ 2147483647 h 1021"/>
              <a:gd name="T38" fmla="*/ 2147483647 w 90"/>
              <a:gd name="T39" fmla="*/ 2147483647 h 1021"/>
              <a:gd name="T40" fmla="*/ 2147483647 w 90"/>
              <a:gd name="T41" fmla="*/ 2147483647 h 1021"/>
              <a:gd name="T42" fmla="*/ 2147483647 w 90"/>
              <a:gd name="T43" fmla="*/ 0 h 1021"/>
              <a:gd name="T44" fmla="*/ 2147483647 w 90"/>
              <a:gd name="T45" fmla="*/ 2147483647 h 1021"/>
              <a:gd name="T46" fmla="*/ 2147483647 w 90"/>
              <a:gd name="T47" fmla="*/ 2147483647 h 1021"/>
              <a:gd name="T48" fmla="*/ 2147483647 w 90"/>
              <a:gd name="T49" fmla="*/ 2147483647 h 1021"/>
              <a:gd name="T50" fmla="*/ 2147483647 w 90"/>
              <a:gd name="T51" fmla="*/ 2147483647 h 1021"/>
              <a:gd name="T52" fmla="*/ 2147483647 w 90"/>
              <a:gd name="T53" fmla="*/ 2147483647 h 1021"/>
              <a:gd name="T54" fmla="*/ 2147483647 w 90"/>
              <a:gd name="T55" fmla="*/ 2147483647 h 1021"/>
              <a:gd name="T56" fmla="*/ 2147483647 w 90"/>
              <a:gd name="T57" fmla="*/ 2147483647 h 1021"/>
              <a:gd name="T58" fmla="*/ 2147483647 w 90"/>
              <a:gd name="T59" fmla="*/ 2147483647 h 1021"/>
              <a:gd name="T60" fmla="*/ 2147483647 w 90"/>
              <a:gd name="T61" fmla="*/ 2147483647 h 1021"/>
              <a:gd name="T62" fmla="*/ 2147483647 w 90"/>
              <a:gd name="T63" fmla="*/ 2147483647 h 1021"/>
              <a:gd name="T64" fmla="*/ 2147483647 w 90"/>
              <a:gd name="T65" fmla="*/ 2147483647 h 1021"/>
              <a:gd name="T66" fmla="*/ 2147483647 w 90"/>
              <a:gd name="T67" fmla="*/ 2147483647 h 1021"/>
              <a:gd name="T68" fmla="*/ 2147483647 w 90"/>
              <a:gd name="T69" fmla="*/ 2147483647 h 1021"/>
              <a:gd name="T70" fmla="*/ 2147483647 w 90"/>
              <a:gd name="T71" fmla="*/ 2147483647 h 1021"/>
              <a:gd name="T72" fmla="*/ 2147483647 w 90"/>
              <a:gd name="T73" fmla="*/ 2147483647 h 1021"/>
              <a:gd name="T74" fmla="*/ 2147483647 w 90"/>
              <a:gd name="T75" fmla="*/ 2147483647 h 1021"/>
              <a:gd name="T76" fmla="*/ 2147483647 w 90"/>
              <a:gd name="T77" fmla="*/ 2147483647 h 1021"/>
              <a:gd name="T78" fmla="*/ 2147483647 w 90"/>
              <a:gd name="T79" fmla="*/ 2147483647 h 1021"/>
              <a:gd name="T80" fmla="*/ 2147483647 w 90"/>
              <a:gd name="T81" fmla="*/ 2147483647 h 1021"/>
              <a:gd name="T82" fmla="*/ 2147483647 w 90"/>
              <a:gd name="T83" fmla="*/ 2147483647 h 1021"/>
              <a:gd name="T84" fmla="*/ 2147483647 w 90"/>
              <a:gd name="T85" fmla="*/ 2147483647 h 1021"/>
              <a:gd name="T86" fmla="*/ 2147483647 w 90"/>
              <a:gd name="T87" fmla="*/ 2147483647 h 1021"/>
              <a:gd name="T88" fmla="*/ 2147483647 w 90"/>
              <a:gd name="T89" fmla="*/ 2147483647 h 1021"/>
              <a:gd name="T90" fmla="*/ 2147483647 w 90"/>
              <a:gd name="T91" fmla="*/ 2147483647 h 1021"/>
              <a:gd name="T92" fmla="*/ 2147483647 w 90"/>
              <a:gd name="T93" fmla="*/ 2147483647 h 1021"/>
              <a:gd name="T94" fmla="*/ 2147483647 w 90"/>
              <a:gd name="T95" fmla="*/ 2147483647 h 1021"/>
              <a:gd name="T96" fmla="*/ 2147483647 w 90"/>
              <a:gd name="T97" fmla="*/ 2147483647 h 1021"/>
              <a:gd name="T98" fmla="*/ 2147483647 w 90"/>
              <a:gd name="T99" fmla="*/ 2147483647 h 1021"/>
              <a:gd name="T100" fmla="*/ 2147483647 w 90"/>
              <a:gd name="T101" fmla="*/ 2147483647 h 1021"/>
              <a:gd name="T102" fmla="*/ 2147483647 w 90"/>
              <a:gd name="T103" fmla="*/ 2147483647 h 1021"/>
              <a:gd name="T104" fmla="*/ 2147483647 w 90"/>
              <a:gd name="T105" fmla="*/ 2147483647 h 1021"/>
              <a:gd name="T106" fmla="*/ 2147483647 w 90"/>
              <a:gd name="T107" fmla="*/ 2147483647 h 1021"/>
              <a:gd name="T108" fmla="*/ 2147483647 w 90"/>
              <a:gd name="T109" fmla="*/ 2147483647 h 1021"/>
              <a:gd name="T110" fmla="*/ 2147483647 w 90"/>
              <a:gd name="T111" fmla="*/ 2147483647 h 1021"/>
              <a:gd name="T112" fmla="*/ 0 w 90"/>
              <a:gd name="T113" fmla="*/ 2147483647 h 10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"/>
              <a:gd name="T172" fmla="*/ 0 h 1021"/>
              <a:gd name="T173" fmla="*/ 90 w 90"/>
              <a:gd name="T174" fmla="*/ 1021 h 10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" h="1021">
                <a:moveTo>
                  <a:pt x="0" y="511"/>
                </a:moveTo>
                <a:lnTo>
                  <a:pt x="0" y="637"/>
                </a:lnTo>
                <a:lnTo>
                  <a:pt x="2" y="660"/>
                </a:lnTo>
                <a:lnTo>
                  <a:pt x="2" y="683"/>
                </a:lnTo>
                <a:lnTo>
                  <a:pt x="3" y="707"/>
                </a:lnTo>
                <a:lnTo>
                  <a:pt x="3" y="728"/>
                </a:lnTo>
                <a:lnTo>
                  <a:pt x="6" y="771"/>
                </a:lnTo>
                <a:lnTo>
                  <a:pt x="6" y="792"/>
                </a:lnTo>
                <a:lnTo>
                  <a:pt x="9" y="832"/>
                </a:lnTo>
                <a:lnTo>
                  <a:pt x="12" y="868"/>
                </a:lnTo>
                <a:lnTo>
                  <a:pt x="16" y="900"/>
                </a:lnTo>
                <a:lnTo>
                  <a:pt x="19" y="930"/>
                </a:lnTo>
                <a:lnTo>
                  <a:pt x="20" y="943"/>
                </a:lnTo>
                <a:lnTo>
                  <a:pt x="23" y="966"/>
                </a:lnTo>
                <a:lnTo>
                  <a:pt x="26" y="987"/>
                </a:lnTo>
                <a:lnTo>
                  <a:pt x="28" y="995"/>
                </a:lnTo>
                <a:lnTo>
                  <a:pt x="29" y="1002"/>
                </a:lnTo>
                <a:lnTo>
                  <a:pt x="33" y="1007"/>
                </a:lnTo>
                <a:lnTo>
                  <a:pt x="34" y="1012"/>
                </a:lnTo>
                <a:lnTo>
                  <a:pt x="37" y="1017"/>
                </a:lnTo>
                <a:lnTo>
                  <a:pt x="39" y="1018"/>
                </a:lnTo>
                <a:lnTo>
                  <a:pt x="43" y="1021"/>
                </a:lnTo>
                <a:lnTo>
                  <a:pt x="48" y="1020"/>
                </a:lnTo>
                <a:lnTo>
                  <a:pt x="51" y="1017"/>
                </a:lnTo>
                <a:lnTo>
                  <a:pt x="54" y="1012"/>
                </a:lnTo>
                <a:lnTo>
                  <a:pt x="56" y="1007"/>
                </a:lnTo>
                <a:lnTo>
                  <a:pt x="59" y="1002"/>
                </a:lnTo>
                <a:lnTo>
                  <a:pt x="60" y="995"/>
                </a:lnTo>
                <a:lnTo>
                  <a:pt x="62" y="987"/>
                </a:lnTo>
                <a:lnTo>
                  <a:pt x="65" y="966"/>
                </a:lnTo>
                <a:lnTo>
                  <a:pt x="68" y="943"/>
                </a:lnTo>
                <a:lnTo>
                  <a:pt x="70" y="930"/>
                </a:lnTo>
                <a:lnTo>
                  <a:pt x="73" y="900"/>
                </a:lnTo>
                <a:lnTo>
                  <a:pt x="76" y="868"/>
                </a:lnTo>
                <a:lnTo>
                  <a:pt x="79" y="832"/>
                </a:lnTo>
                <a:lnTo>
                  <a:pt x="82" y="792"/>
                </a:lnTo>
                <a:lnTo>
                  <a:pt x="82" y="771"/>
                </a:lnTo>
                <a:lnTo>
                  <a:pt x="85" y="728"/>
                </a:lnTo>
                <a:lnTo>
                  <a:pt x="85" y="707"/>
                </a:lnTo>
                <a:lnTo>
                  <a:pt x="87" y="683"/>
                </a:lnTo>
                <a:lnTo>
                  <a:pt x="87" y="660"/>
                </a:lnTo>
                <a:lnTo>
                  <a:pt x="88" y="637"/>
                </a:lnTo>
                <a:lnTo>
                  <a:pt x="88" y="535"/>
                </a:lnTo>
                <a:lnTo>
                  <a:pt x="90" y="511"/>
                </a:lnTo>
                <a:lnTo>
                  <a:pt x="88" y="485"/>
                </a:lnTo>
                <a:lnTo>
                  <a:pt x="88" y="383"/>
                </a:lnTo>
                <a:lnTo>
                  <a:pt x="87" y="360"/>
                </a:lnTo>
                <a:lnTo>
                  <a:pt x="87" y="337"/>
                </a:lnTo>
                <a:lnTo>
                  <a:pt x="85" y="314"/>
                </a:lnTo>
                <a:lnTo>
                  <a:pt x="85" y="291"/>
                </a:lnTo>
                <a:lnTo>
                  <a:pt x="82" y="249"/>
                </a:lnTo>
                <a:lnTo>
                  <a:pt x="82" y="228"/>
                </a:lnTo>
                <a:lnTo>
                  <a:pt x="79" y="188"/>
                </a:lnTo>
                <a:lnTo>
                  <a:pt x="76" y="152"/>
                </a:lnTo>
                <a:lnTo>
                  <a:pt x="73" y="119"/>
                </a:lnTo>
                <a:lnTo>
                  <a:pt x="70" y="90"/>
                </a:lnTo>
                <a:lnTo>
                  <a:pt x="68" y="77"/>
                </a:lnTo>
                <a:lnTo>
                  <a:pt x="65" y="54"/>
                </a:lnTo>
                <a:lnTo>
                  <a:pt x="62" y="33"/>
                </a:lnTo>
                <a:lnTo>
                  <a:pt x="60" y="25"/>
                </a:lnTo>
                <a:lnTo>
                  <a:pt x="59" y="18"/>
                </a:lnTo>
                <a:lnTo>
                  <a:pt x="56" y="13"/>
                </a:lnTo>
                <a:lnTo>
                  <a:pt x="54" y="8"/>
                </a:lnTo>
                <a:lnTo>
                  <a:pt x="51" y="3"/>
                </a:lnTo>
                <a:lnTo>
                  <a:pt x="48" y="0"/>
                </a:lnTo>
                <a:lnTo>
                  <a:pt x="40" y="0"/>
                </a:lnTo>
                <a:lnTo>
                  <a:pt x="37" y="3"/>
                </a:lnTo>
                <a:lnTo>
                  <a:pt x="34" y="8"/>
                </a:lnTo>
                <a:lnTo>
                  <a:pt x="33" y="13"/>
                </a:lnTo>
                <a:lnTo>
                  <a:pt x="29" y="18"/>
                </a:lnTo>
                <a:lnTo>
                  <a:pt x="28" y="25"/>
                </a:lnTo>
                <a:lnTo>
                  <a:pt x="26" y="33"/>
                </a:lnTo>
                <a:lnTo>
                  <a:pt x="23" y="54"/>
                </a:lnTo>
                <a:lnTo>
                  <a:pt x="20" y="77"/>
                </a:lnTo>
                <a:lnTo>
                  <a:pt x="19" y="90"/>
                </a:lnTo>
                <a:lnTo>
                  <a:pt x="16" y="119"/>
                </a:lnTo>
                <a:lnTo>
                  <a:pt x="12" y="152"/>
                </a:lnTo>
                <a:lnTo>
                  <a:pt x="9" y="188"/>
                </a:lnTo>
                <a:lnTo>
                  <a:pt x="6" y="228"/>
                </a:lnTo>
                <a:lnTo>
                  <a:pt x="6" y="249"/>
                </a:lnTo>
                <a:lnTo>
                  <a:pt x="3" y="291"/>
                </a:lnTo>
                <a:lnTo>
                  <a:pt x="3" y="314"/>
                </a:lnTo>
                <a:lnTo>
                  <a:pt x="2" y="337"/>
                </a:lnTo>
                <a:lnTo>
                  <a:pt x="2" y="360"/>
                </a:lnTo>
                <a:lnTo>
                  <a:pt x="0" y="383"/>
                </a:lnTo>
                <a:lnTo>
                  <a:pt x="0" y="511"/>
                </a:lnTo>
                <a:lnTo>
                  <a:pt x="9" y="511"/>
                </a:lnTo>
                <a:lnTo>
                  <a:pt x="9" y="383"/>
                </a:lnTo>
                <a:lnTo>
                  <a:pt x="11" y="360"/>
                </a:lnTo>
                <a:lnTo>
                  <a:pt x="11" y="337"/>
                </a:lnTo>
                <a:lnTo>
                  <a:pt x="12" y="314"/>
                </a:lnTo>
                <a:lnTo>
                  <a:pt x="12" y="291"/>
                </a:lnTo>
                <a:lnTo>
                  <a:pt x="16" y="249"/>
                </a:lnTo>
                <a:lnTo>
                  <a:pt x="16" y="228"/>
                </a:lnTo>
                <a:lnTo>
                  <a:pt x="19" y="188"/>
                </a:lnTo>
                <a:lnTo>
                  <a:pt x="22" y="152"/>
                </a:lnTo>
                <a:lnTo>
                  <a:pt x="25" y="119"/>
                </a:lnTo>
                <a:lnTo>
                  <a:pt x="28" y="90"/>
                </a:lnTo>
                <a:lnTo>
                  <a:pt x="29" y="77"/>
                </a:lnTo>
                <a:lnTo>
                  <a:pt x="33" y="54"/>
                </a:lnTo>
                <a:lnTo>
                  <a:pt x="36" y="36"/>
                </a:lnTo>
                <a:lnTo>
                  <a:pt x="37" y="28"/>
                </a:lnTo>
                <a:lnTo>
                  <a:pt x="39" y="21"/>
                </a:lnTo>
                <a:lnTo>
                  <a:pt x="42" y="16"/>
                </a:lnTo>
                <a:lnTo>
                  <a:pt x="43" y="11"/>
                </a:lnTo>
                <a:lnTo>
                  <a:pt x="43" y="10"/>
                </a:lnTo>
                <a:lnTo>
                  <a:pt x="45" y="10"/>
                </a:lnTo>
                <a:lnTo>
                  <a:pt x="45" y="11"/>
                </a:lnTo>
                <a:lnTo>
                  <a:pt x="47" y="16"/>
                </a:lnTo>
                <a:lnTo>
                  <a:pt x="50" y="21"/>
                </a:lnTo>
                <a:lnTo>
                  <a:pt x="51" y="28"/>
                </a:lnTo>
                <a:lnTo>
                  <a:pt x="53" y="36"/>
                </a:lnTo>
                <a:lnTo>
                  <a:pt x="56" y="54"/>
                </a:lnTo>
                <a:lnTo>
                  <a:pt x="59" y="77"/>
                </a:lnTo>
                <a:lnTo>
                  <a:pt x="60" y="90"/>
                </a:lnTo>
                <a:lnTo>
                  <a:pt x="64" y="119"/>
                </a:lnTo>
                <a:lnTo>
                  <a:pt x="67" y="152"/>
                </a:lnTo>
                <a:lnTo>
                  <a:pt x="70" y="188"/>
                </a:lnTo>
                <a:lnTo>
                  <a:pt x="73" y="228"/>
                </a:lnTo>
                <a:lnTo>
                  <a:pt x="73" y="249"/>
                </a:lnTo>
                <a:lnTo>
                  <a:pt x="76" y="291"/>
                </a:lnTo>
                <a:lnTo>
                  <a:pt x="76" y="314"/>
                </a:lnTo>
                <a:lnTo>
                  <a:pt x="78" y="337"/>
                </a:lnTo>
                <a:lnTo>
                  <a:pt x="78" y="360"/>
                </a:lnTo>
                <a:lnTo>
                  <a:pt x="79" y="383"/>
                </a:lnTo>
                <a:lnTo>
                  <a:pt x="79" y="485"/>
                </a:lnTo>
                <a:lnTo>
                  <a:pt x="81" y="511"/>
                </a:lnTo>
                <a:lnTo>
                  <a:pt x="79" y="535"/>
                </a:lnTo>
                <a:lnTo>
                  <a:pt x="79" y="637"/>
                </a:lnTo>
                <a:lnTo>
                  <a:pt x="78" y="660"/>
                </a:lnTo>
                <a:lnTo>
                  <a:pt x="78" y="683"/>
                </a:lnTo>
                <a:lnTo>
                  <a:pt x="76" y="707"/>
                </a:lnTo>
                <a:lnTo>
                  <a:pt x="76" y="728"/>
                </a:lnTo>
                <a:lnTo>
                  <a:pt x="73" y="771"/>
                </a:lnTo>
                <a:lnTo>
                  <a:pt x="73" y="792"/>
                </a:lnTo>
                <a:lnTo>
                  <a:pt x="70" y="832"/>
                </a:lnTo>
                <a:lnTo>
                  <a:pt x="67" y="868"/>
                </a:lnTo>
                <a:lnTo>
                  <a:pt x="64" y="900"/>
                </a:lnTo>
                <a:lnTo>
                  <a:pt x="60" y="930"/>
                </a:lnTo>
                <a:lnTo>
                  <a:pt x="59" y="943"/>
                </a:lnTo>
                <a:lnTo>
                  <a:pt x="56" y="966"/>
                </a:lnTo>
                <a:lnTo>
                  <a:pt x="53" y="984"/>
                </a:lnTo>
                <a:lnTo>
                  <a:pt x="51" y="992"/>
                </a:lnTo>
                <a:lnTo>
                  <a:pt x="50" y="999"/>
                </a:lnTo>
                <a:lnTo>
                  <a:pt x="47" y="1003"/>
                </a:lnTo>
                <a:lnTo>
                  <a:pt x="45" y="1008"/>
                </a:lnTo>
                <a:lnTo>
                  <a:pt x="45" y="1010"/>
                </a:lnTo>
                <a:lnTo>
                  <a:pt x="42" y="1013"/>
                </a:lnTo>
                <a:lnTo>
                  <a:pt x="47" y="1012"/>
                </a:lnTo>
                <a:lnTo>
                  <a:pt x="45" y="1012"/>
                </a:lnTo>
                <a:lnTo>
                  <a:pt x="43" y="1010"/>
                </a:lnTo>
                <a:lnTo>
                  <a:pt x="43" y="1008"/>
                </a:lnTo>
                <a:lnTo>
                  <a:pt x="42" y="1003"/>
                </a:lnTo>
                <a:lnTo>
                  <a:pt x="39" y="999"/>
                </a:lnTo>
                <a:lnTo>
                  <a:pt x="37" y="992"/>
                </a:lnTo>
                <a:lnTo>
                  <a:pt x="36" y="984"/>
                </a:lnTo>
                <a:lnTo>
                  <a:pt x="33" y="966"/>
                </a:lnTo>
                <a:lnTo>
                  <a:pt x="29" y="943"/>
                </a:lnTo>
                <a:lnTo>
                  <a:pt x="28" y="930"/>
                </a:lnTo>
                <a:lnTo>
                  <a:pt x="25" y="900"/>
                </a:lnTo>
                <a:lnTo>
                  <a:pt x="22" y="868"/>
                </a:lnTo>
                <a:lnTo>
                  <a:pt x="19" y="832"/>
                </a:lnTo>
                <a:lnTo>
                  <a:pt x="16" y="792"/>
                </a:lnTo>
                <a:lnTo>
                  <a:pt x="16" y="771"/>
                </a:lnTo>
                <a:lnTo>
                  <a:pt x="12" y="728"/>
                </a:lnTo>
                <a:lnTo>
                  <a:pt x="12" y="707"/>
                </a:lnTo>
                <a:lnTo>
                  <a:pt x="11" y="683"/>
                </a:lnTo>
                <a:lnTo>
                  <a:pt x="11" y="660"/>
                </a:lnTo>
                <a:lnTo>
                  <a:pt x="9" y="637"/>
                </a:lnTo>
                <a:lnTo>
                  <a:pt x="9" y="511"/>
                </a:lnTo>
                <a:lnTo>
                  <a:pt x="0" y="5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Freeform 29"/>
          <p:cNvSpPr>
            <a:spLocks/>
          </p:cNvSpPr>
          <p:nvPr/>
        </p:nvSpPr>
        <p:spPr bwMode="auto">
          <a:xfrm>
            <a:off x="4070967" y="2874963"/>
            <a:ext cx="125589" cy="1604962"/>
          </a:xfrm>
          <a:custGeom>
            <a:avLst/>
            <a:gdLst>
              <a:gd name="T0" fmla="*/ 0 w 79"/>
              <a:gd name="T1" fmla="*/ 2147483647 h 1011"/>
              <a:gd name="T2" fmla="*/ 2147483647 w 79"/>
              <a:gd name="T3" fmla="*/ 2147483647 h 1011"/>
              <a:gd name="T4" fmla="*/ 2147483647 w 79"/>
              <a:gd name="T5" fmla="*/ 2147483647 h 1011"/>
              <a:gd name="T6" fmla="*/ 2147483647 w 79"/>
              <a:gd name="T7" fmla="*/ 2147483647 h 1011"/>
              <a:gd name="T8" fmla="*/ 2147483647 w 79"/>
              <a:gd name="T9" fmla="*/ 2147483647 h 1011"/>
              <a:gd name="T10" fmla="*/ 2147483647 w 79"/>
              <a:gd name="T11" fmla="*/ 2147483647 h 1011"/>
              <a:gd name="T12" fmla="*/ 2147483647 w 79"/>
              <a:gd name="T13" fmla="*/ 2147483647 h 1011"/>
              <a:gd name="T14" fmla="*/ 2147483647 w 79"/>
              <a:gd name="T15" fmla="*/ 2147483647 h 1011"/>
              <a:gd name="T16" fmla="*/ 2147483647 w 79"/>
              <a:gd name="T17" fmla="*/ 2147483647 h 1011"/>
              <a:gd name="T18" fmla="*/ 2147483647 w 79"/>
              <a:gd name="T19" fmla="*/ 2147483647 h 1011"/>
              <a:gd name="T20" fmla="*/ 2147483647 w 79"/>
              <a:gd name="T21" fmla="*/ 2147483647 h 1011"/>
              <a:gd name="T22" fmla="*/ 2147483647 w 79"/>
              <a:gd name="T23" fmla="*/ 2147483647 h 1011"/>
              <a:gd name="T24" fmla="*/ 2147483647 w 79"/>
              <a:gd name="T25" fmla="*/ 2147483647 h 1011"/>
              <a:gd name="T26" fmla="*/ 2147483647 w 79"/>
              <a:gd name="T27" fmla="*/ 2147483647 h 1011"/>
              <a:gd name="T28" fmla="*/ 2147483647 w 79"/>
              <a:gd name="T29" fmla="*/ 2147483647 h 1011"/>
              <a:gd name="T30" fmla="*/ 2147483647 w 79"/>
              <a:gd name="T31" fmla="*/ 2147483647 h 1011"/>
              <a:gd name="T32" fmla="*/ 2147483647 w 79"/>
              <a:gd name="T33" fmla="*/ 2147483647 h 1011"/>
              <a:gd name="T34" fmla="*/ 2147483647 w 79"/>
              <a:gd name="T35" fmla="*/ 2147483647 h 1011"/>
              <a:gd name="T36" fmla="*/ 2147483647 w 79"/>
              <a:gd name="T37" fmla="*/ 2147483647 h 1011"/>
              <a:gd name="T38" fmla="*/ 2147483647 w 79"/>
              <a:gd name="T39" fmla="*/ 2147483647 h 1011"/>
              <a:gd name="T40" fmla="*/ 2147483647 w 79"/>
              <a:gd name="T41" fmla="*/ 2147483647 h 1011"/>
              <a:gd name="T42" fmla="*/ 2147483647 w 79"/>
              <a:gd name="T43" fmla="*/ 2147483647 h 1011"/>
              <a:gd name="T44" fmla="*/ 2147483647 w 79"/>
              <a:gd name="T45" fmla="*/ 2147483647 h 1011"/>
              <a:gd name="T46" fmla="*/ 2147483647 w 79"/>
              <a:gd name="T47" fmla="*/ 2147483647 h 1011"/>
              <a:gd name="T48" fmla="*/ 2147483647 w 79"/>
              <a:gd name="T49" fmla="*/ 2147483647 h 1011"/>
              <a:gd name="T50" fmla="*/ 2147483647 w 79"/>
              <a:gd name="T51" fmla="*/ 2147483647 h 1011"/>
              <a:gd name="T52" fmla="*/ 2147483647 w 79"/>
              <a:gd name="T53" fmla="*/ 2147483647 h 1011"/>
              <a:gd name="T54" fmla="*/ 2147483647 w 79"/>
              <a:gd name="T55" fmla="*/ 2147483647 h 1011"/>
              <a:gd name="T56" fmla="*/ 2147483647 w 79"/>
              <a:gd name="T57" fmla="*/ 2147483647 h 1011"/>
              <a:gd name="T58" fmla="*/ 2147483647 w 79"/>
              <a:gd name="T59" fmla="*/ 2147483647 h 1011"/>
              <a:gd name="T60" fmla="*/ 2147483647 w 79"/>
              <a:gd name="T61" fmla="*/ 2147483647 h 1011"/>
              <a:gd name="T62" fmla="*/ 2147483647 w 79"/>
              <a:gd name="T63" fmla="*/ 2147483647 h 1011"/>
              <a:gd name="T64" fmla="*/ 2147483647 w 79"/>
              <a:gd name="T65" fmla="*/ 2147483647 h 1011"/>
              <a:gd name="T66" fmla="*/ 2147483647 w 79"/>
              <a:gd name="T67" fmla="*/ 2147483647 h 1011"/>
              <a:gd name="T68" fmla="*/ 2147483647 w 79"/>
              <a:gd name="T69" fmla="*/ 2147483647 h 1011"/>
              <a:gd name="T70" fmla="*/ 2147483647 w 79"/>
              <a:gd name="T71" fmla="*/ 2147483647 h 1011"/>
              <a:gd name="T72" fmla="*/ 2147483647 w 79"/>
              <a:gd name="T73" fmla="*/ 2147483647 h 1011"/>
              <a:gd name="T74" fmla="*/ 2147483647 w 79"/>
              <a:gd name="T75" fmla="*/ 2147483647 h 1011"/>
              <a:gd name="T76" fmla="*/ 2147483647 w 79"/>
              <a:gd name="T77" fmla="*/ 2147483647 h 1011"/>
              <a:gd name="T78" fmla="*/ 2147483647 w 79"/>
              <a:gd name="T79" fmla="*/ 2147483647 h 1011"/>
              <a:gd name="T80" fmla="*/ 2147483647 w 79"/>
              <a:gd name="T81" fmla="*/ 2147483647 h 1011"/>
              <a:gd name="T82" fmla="*/ 2147483647 w 79"/>
              <a:gd name="T83" fmla="*/ 2147483647 h 1011"/>
              <a:gd name="T84" fmla="*/ 2147483647 w 79"/>
              <a:gd name="T85" fmla="*/ 0 h 1011"/>
              <a:gd name="T86" fmla="*/ 2147483647 w 79"/>
              <a:gd name="T87" fmla="*/ 2147483647 h 1011"/>
              <a:gd name="T88" fmla="*/ 2147483647 w 79"/>
              <a:gd name="T89" fmla="*/ 2147483647 h 1011"/>
              <a:gd name="T90" fmla="*/ 2147483647 w 79"/>
              <a:gd name="T91" fmla="*/ 2147483647 h 1011"/>
              <a:gd name="T92" fmla="*/ 2147483647 w 79"/>
              <a:gd name="T93" fmla="*/ 2147483647 h 1011"/>
              <a:gd name="T94" fmla="*/ 2147483647 w 79"/>
              <a:gd name="T95" fmla="*/ 2147483647 h 1011"/>
              <a:gd name="T96" fmla="*/ 2147483647 w 79"/>
              <a:gd name="T97" fmla="*/ 2147483647 h 1011"/>
              <a:gd name="T98" fmla="*/ 2147483647 w 79"/>
              <a:gd name="T99" fmla="*/ 2147483647 h 1011"/>
              <a:gd name="T100" fmla="*/ 2147483647 w 79"/>
              <a:gd name="T101" fmla="*/ 2147483647 h 1011"/>
              <a:gd name="T102" fmla="*/ 2147483647 w 79"/>
              <a:gd name="T103" fmla="*/ 2147483647 h 1011"/>
              <a:gd name="T104" fmla="*/ 2147483647 w 79"/>
              <a:gd name="T105" fmla="*/ 2147483647 h 1011"/>
              <a:gd name="T106" fmla="*/ 2147483647 w 79"/>
              <a:gd name="T107" fmla="*/ 2147483647 h 1011"/>
              <a:gd name="T108" fmla="*/ 2147483647 w 79"/>
              <a:gd name="T109" fmla="*/ 2147483647 h 1011"/>
              <a:gd name="T110" fmla="*/ 2147483647 w 79"/>
              <a:gd name="T111" fmla="*/ 2147483647 h 1011"/>
              <a:gd name="T112" fmla="*/ 0 w 79"/>
              <a:gd name="T113" fmla="*/ 2147483647 h 10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9"/>
              <a:gd name="T172" fmla="*/ 0 h 1011"/>
              <a:gd name="T173" fmla="*/ 79 w 79"/>
              <a:gd name="T174" fmla="*/ 1011 h 10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9" h="1011">
                <a:moveTo>
                  <a:pt x="0" y="505"/>
                </a:moveTo>
                <a:lnTo>
                  <a:pt x="1" y="607"/>
                </a:lnTo>
                <a:lnTo>
                  <a:pt x="3" y="702"/>
                </a:lnTo>
                <a:lnTo>
                  <a:pt x="4" y="746"/>
                </a:lnTo>
                <a:lnTo>
                  <a:pt x="6" y="787"/>
                </a:lnTo>
                <a:lnTo>
                  <a:pt x="9" y="826"/>
                </a:lnTo>
                <a:lnTo>
                  <a:pt x="12" y="862"/>
                </a:lnTo>
                <a:lnTo>
                  <a:pt x="14" y="895"/>
                </a:lnTo>
                <a:lnTo>
                  <a:pt x="17" y="925"/>
                </a:lnTo>
                <a:lnTo>
                  <a:pt x="20" y="951"/>
                </a:lnTo>
                <a:lnTo>
                  <a:pt x="25" y="972"/>
                </a:lnTo>
                <a:lnTo>
                  <a:pt x="28" y="988"/>
                </a:lnTo>
                <a:lnTo>
                  <a:pt x="31" y="1001"/>
                </a:lnTo>
                <a:lnTo>
                  <a:pt x="35" y="1008"/>
                </a:lnTo>
                <a:lnTo>
                  <a:pt x="39" y="1011"/>
                </a:lnTo>
                <a:lnTo>
                  <a:pt x="42" y="1008"/>
                </a:lnTo>
                <a:lnTo>
                  <a:pt x="46" y="1001"/>
                </a:lnTo>
                <a:lnTo>
                  <a:pt x="49" y="988"/>
                </a:lnTo>
                <a:lnTo>
                  <a:pt x="54" y="972"/>
                </a:lnTo>
                <a:lnTo>
                  <a:pt x="57" y="951"/>
                </a:lnTo>
                <a:lnTo>
                  <a:pt x="60" y="925"/>
                </a:lnTo>
                <a:lnTo>
                  <a:pt x="63" y="895"/>
                </a:lnTo>
                <a:lnTo>
                  <a:pt x="66" y="862"/>
                </a:lnTo>
                <a:lnTo>
                  <a:pt x="70" y="826"/>
                </a:lnTo>
                <a:lnTo>
                  <a:pt x="71" y="787"/>
                </a:lnTo>
                <a:lnTo>
                  <a:pt x="74" y="746"/>
                </a:lnTo>
                <a:lnTo>
                  <a:pt x="76" y="702"/>
                </a:lnTo>
                <a:lnTo>
                  <a:pt x="77" y="607"/>
                </a:lnTo>
                <a:lnTo>
                  <a:pt x="79" y="505"/>
                </a:lnTo>
                <a:lnTo>
                  <a:pt x="77" y="404"/>
                </a:lnTo>
                <a:lnTo>
                  <a:pt x="76" y="309"/>
                </a:lnTo>
                <a:lnTo>
                  <a:pt x="74" y="265"/>
                </a:lnTo>
                <a:lnTo>
                  <a:pt x="71" y="222"/>
                </a:lnTo>
                <a:lnTo>
                  <a:pt x="70" y="183"/>
                </a:lnTo>
                <a:lnTo>
                  <a:pt x="66" y="147"/>
                </a:lnTo>
                <a:lnTo>
                  <a:pt x="63" y="114"/>
                </a:lnTo>
                <a:lnTo>
                  <a:pt x="60" y="86"/>
                </a:lnTo>
                <a:lnTo>
                  <a:pt x="57" y="60"/>
                </a:lnTo>
                <a:lnTo>
                  <a:pt x="54" y="39"/>
                </a:lnTo>
                <a:lnTo>
                  <a:pt x="49" y="23"/>
                </a:lnTo>
                <a:lnTo>
                  <a:pt x="46" y="9"/>
                </a:lnTo>
                <a:lnTo>
                  <a:pt x="42" y="3"/>
                </a:lnTo>
                <a:lnTo>
                  <a:pt x="39" y="0"/>
                </a:lnTo>
                <a:lnTo>
                  <a:pt x="35" y="3"/>
                </a:lnTo>
                <a:lnTo>
                  <a:pt x="31" y="9"/>
                </a:lnTo>
                <a:lnTo>
                  <a:pt x="28" y="23"/>
                </a:lnTo>
                <a:lnTo>
                  <a:pt x="25" y="39"/>
                </a:lnTo>
                <a:lnTo>
                  <a:pt x="20" y="60"/>
                </a:lnTo>
                <a:lnTo>
                  <a:pt x="17" y="86"/>
                </a:lnTo>
                <a:lnTo>
                  <a:pt x="14" y="114"/>
                </a:lnTo>
                <a:lnTo>
                  <a:pt x="12" y="147"/>
                </a:lnTo>
                <a:lnTo>
                  <a:pt x="9" y="183"/>
                </a:lnTo>
                <a:lnTo>
                  <a:pt x="6" y="222"/>
                </a:lnTo>
                <a:lnTo>
                  <a:pt x="4" y="265"/>
                </a:lnTo>
                <a:lnTo>
                  <a:pt x="3" y="309"/>
                </a:lnTo>
                <a:lnTo>
                  <a:pt x="1" y="404"/>
                </a:lnTo>
                <a:lnTo>
                  <a:pt x="0" y="505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Freeform 30"/>
          <p:cNvSpPr>
            <a:spLocks/>
          </p:cNvSpPr>
          <p:nvPr/>
        </p:nvSpPr>
        <p:spPr bwMode="auto">
          <a:xfrm>
            <a:off x="4062501" y="2867025"/>
            <a:ext cx="139700" cy="1620838"/>
          </a:xfrm>
          <a:custGeom>
            <a:avLst/>
            <a:gdLst>
              <a:gd name="T0" fmla="*/ 2147483647 w 88"/>
              <a:gd name="T1" fmla="*/ 2147483647 h 1021"/>
              <a:gd name="T2" fmla="*/ 2147483647 w 88"/>
              <a:gd name="T3" fmla="*/ 2147483647 h 1021"/>
              <a:gd name="T4" fmla="*/ 2147483647 w 88"/>
              <a:gd name="T5" fmla="*/ 2147483647 h 1021"/>
              <a:gd name="T6" fmla="*/ 2147483647 w 88"/>
              <a:gd name="T7" fmla="*/ 2147483647 h 1021"/>
              <a:gd name="T8" fmla="*/ 2147483647 w 88"/>
              <a:gd name="T9" fmla="*/ 2147483647 h 1021"/>
              <a:gd name="T10" fmla="*/ 2147483647 w 88"/>
              <a:gd name="T11" fmla="*/ 2147483647 h 1021"/>
              <a:gd name="T12" fmla="*/ 2147483647 w 88"/>
              <a:gd name="T13" fmla="*/ 2147483647 h 1021"/>
              <a:gd name="T14" fmla="*/ 2147483647 w 88"/>
              <a:gd name="T15" fmla="*/ 2147483647 h 1021"/>
              <a:gd name="T16" fmla="*/ 2147483647 w 88"/>
              <a:gd name="T17" fmla="*/ 2147483647 h 1021"/>
              <a:gd name="T18" fmla="*/ 2147483647 w 88"/>
              <a:gd name="T19" fmla="*/ 2147483647 h 1021"/>
              <a:gd name="T20" fmla="*/ 2147483647 w 88"/>
              <a:gd name="T21" fmla="*/ 2147483647 h 1021"/>
              <a:gd name="T22" fmla="*/ 2147483647 w 88"/>
              <a:gd name="T23" fmla="*/ 2147483647 h 1021"/>
              <a:gd name="T24" fmla="*/ 2147483647 w 88"/>
              <a:gd name="T25" fmla="*/ 2147483647 h 1021"/>
              <a:gd name="T26" fmla="*/ 2147483647 w 88"/>
              <a:gd name="T27" fmla="*/ 2147483647 h 1021"/>
              <a:gd name="T28" fmla="*/ 2147483647 w 88"/>
              <a:gd name="T29" fmla="*/ 2147483647 h 1021"/>
              <a:gd name="T30" fmla="*/ 2147483647 w 88"/>
              <a:gd name="T31" fmla="*/ 2147483647 h 1021"/>
              <a:gd name="T32" fmla="*/ 2147483647 w 88"/>
              <a:gd name="T33" fmla="*/ 2147483647 h 1021"/>
              <a:gd name="T34" fmla="*/ 2147483647 w 88"/>
              <a:gd name="T35" fmla="*/ 2147483647 h 1021"/>
              <a:gd name="T36" fmla="*/ 2147483647 w 88"/>
              <a:gd name="T37" fmla="*/ 2147483647 h 1021"/>
              <a:gd name="T38" fmla="*/ 2147483647 w 88"/>
              <a:gd name="T39" fmla="*/ 2147483647 h 1021"/>
              <a:gd name="T40" fmla="*/ 2147483647 w 88"/>
              <a:gd name="T41" fmla="*/ 2147483647 h 1021"/>
              <a:gd name="T42" fmla="*/ 2147483647 w 88"/>
              <a:gd name="T43" fmla="*/ 0 h 1021"/>
              <a:gd name="T44" fmla="*/ 2147483647 w 88"/>
              <a:gd name="T45" fmla="*/ 2147483647 h 1021"/>
              <a:gd name="T46" fmla="*/ 2147483647 w 88"/>
              <a:gd name="T47" fmla="*/ 2147483647 h 1021"/>
              <a:gd name="T48" fmla="*/ 2147483647 w 88"/>
              <a:gd name="T49" fmla="*/ 2147483647 h 1021"/>
              <a:gd name="T50" fmla="*/ 2147483647 w 88"/>
              <a:gd name="T51" fmla="*/ 2147483647 h 1021"/>
              <a:gd name="T52" fmla="*/ 2147483647 w 88"/>
              <a:gd name="T53" fmla="*/ 2147483647 h 1021"/>
              <a:gd name="T54" fmla="*/ 2147483647 w 88"/>
              <a:gd name="T55" fmla="*/ 2147483647 h 1021"/>
              <a:gd name="T56" fmla="*/ 0 w 88"/>
              <a:gd name="T57" fmla="*/ 2147483647 h 1021"/>
              <a:gd name="T58" fmla="*/ 2147483647 w 88"/>
              <a:gd name="T59" fmla="*/ 2147483647 h 1021"/>
              <a:gd name="T60" fmla="*/ 2147483647 w 88"/>
              <a:gd name="T61" fmla="*/ 2147483647 h 1021"/>
              <a:gd name="T62" fmla="*/ 2147483647 w 88"/>
              <a:gd name="T63" fmla="*/ 2147483647 h 1021"/>
              <a:gd name="T64" fmla="*/ 2147483647 w 88"/>
              <a:gd name="T65" fmla="*/ 2147483647 h 1021"/>
              <a:gd name="T66" fmla="*/ 2147483647 w 88"/>
              <a:gd name="T67" fmla="*/ 2147483647 h 1021"/>
              <a:gd name="T68" fmla="*/ 2147483647 w 88"/>
              <a:gd name="T69" fmla="*/ 2147483647 h 1021"/>
              <a:gd name="T70" fmla="*/ 2147483647 w 88"/>
              <a:gd name="T71" fmla="*/ 2147483647 h 1021"/>
              <a:gd name="T72" fmla="*/ 2147483647 w 88"/>
              <a:gd name="T73" fmla="*/ 2147483647 h 1021"/>
              <a:gd name="T74" fmla="*/ 2147483647 w 88"/>
              <a:gd name="T75" fmla="*/ 2147483647 h 1021"/>
              <a:gd name="T76" fmla="*/ 2147483647 w 88"/>
              <a:gd name="T77" fmla="*/ 2147483647 h 1021"/>
              <a:gd name="T78" fmla="*/ 2147483647 w 88"/>
              <a:gd name="T79" fmla="*/ 2147483647 h 1021"/>
              <a:gd name="T80" fmla="*/ 2147483647 w 88"/>
              <a:gd name="T81" fmla="*/ 2147483647 h 1021"/>
              <a:gd name="T82" fmla="*/ 2147483647 w 88"/>
              <a:gd name="T83" fmla="*/ 2147483647 h 1021"/>
              <a:gd name="T84" fmla="*/ 2147483647 w 88"/>
              <a:gd name="T85" fmla="*/ 2147483647 h 1021"/>
              <a:gd name="T86" fmla="*/ 2147483647 w 88"/>
              <a:gd name="T87" fmla="*/ 2147483647 h 1021"/>
              <a:gd name="T88" fmla="*/ 2147483647 w 88"/>
              <a:gd name="T89" fmla="*/ 2147483647 h 1021"/>
              <a:gd name="T90" fmla="*/ 2147483647 w 88"/>
              <a:gd name="T91" fmla="*/ 2147483647 h 1021"/>
              <a:gd name="T92" fmla="*/ 2147483647 w 88"/>
              <a:gd name="T93" fmla="*/ 2147483647 h 1021"/>
              <a:gd name="T94" fmla="*/ 2147483647 w 88"/>
              <a:gd name="T95" fmla="*/ 2147483647 h 1021"/>
              <a:gd name="T96" fmla="*/ 2147483647 w 88"/>
              <a:gd name="T97" fmla="*/ 2147483647 h 1021"/>
              <a:gd name="T98" fmla="*/ 2147483647 w 88"/>
              <a:gd name="T99" fmla="*/ 2147483647 h 1021"/>
              <a:gd name="T100" fmla="*/ 2147483647 w 88"/>
              <a:gd name="T101" fmla="*/ 2147483647 h 1021"/>
              <a:gd name="T102" fmla="*/ 2147483647 w 88"/>
              <a:gd name="T103" fmla="*/ 2147483647 h 1021"/>
              <a:gd name="T104" fmla="*/ 2147483647 w 88"/>
              <a:gd name="T105" fmla="*/ 2147483647 h 1021"/>
              <a:gd name="T106" fmla="*/ 2147483647 w 88"/>
              <a:gd name="T107" fmla="*/ 2147483647 h 1021"/>
              <a:gd name="T108" fmla="*/ 2147483647 w 88"/>
              <a:gd name="T109" fmla="*/ 2147483647 h 1021"/>
              <a:gd name="T110" fmla="*/ 2147483647 w 88"/>
              <a:gd name="T111" fmla="*/ 2147483647 h 1021"/>
              <a:gd name="T112" fmla="*/ 2147483647 w 88"/>
              <a:gd name="T113" fmla="*/ 2147483647 h 1021"/>
              <a:gd name="T114" fmla="*/ 2147483647 w 88"/>
              <a:gd name="T115" fmla="*/ 2147483647 h 10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8"/>
              <a:gd name="T175" fmla="*/ 0 h 1021"/>
              <a:gd name="T176" fmla="*/ 88 w 88"/>
              <a:gd name="T177" fmla="*/ 1021 h 10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8" h="1021">
                <a:moveTo>
                  <a:pt x="0" y="510"/>
                </a:moveTo>
                <a:lnTo>
                  <a:pt x="0" y="637"/>
                </a:lnTo>
                <a:lnTo>
                  <a:pt x="2" y="659"/>
                </a:lnTo>
                <a:lnTo>
                  <a:pt x="2" y="682"/>
                </a:lnTo>
                <a:lnTo>
                  <a:pt x="3" y="707"/>
                </a:lnTo>
                <a:lnTo>
                  <a:pt x="3" y="728"/>
                </a:lnTo>
                <a:lnTo>
                  <a:pt x="5" y="749"/>
                </a:lnTo>
                <a:lnTo>
                  <a:pt x="5" y="771"/>
                </a:lnTo>
                <a:lnTo>
                  <a:pt x="6" y="792"/>
                </a:lnTo>
                <a:lnTo>
                  <a:pt x="8" y="812"/>
                </a:lnTo>
                <a:lnTo>
                  <a:pt x="8" y="831"/>
                </a:lnTo>
                <a:lnTo>
                  <a:pt x="11" y="867"/>
                </a:lnTo>
                <a:lnTo>
                  <a:pt x="14" y="900"/>
                </a:lnTo>
                <a:lnTo>
                  <a:pt x="17" y="930"/>
                </a:lnTo>
                <a:lnTo>
                  <a:pt x="19" y="943"/>
                </a:lnTo>
                <a:lnTo>
                  <a:pt x="22" y="966"/>
                </a:lnTo>
                <a:lnTo>
                  <a:pt x="25" y="987"/>
                </a:lnTo>
                <a:lnTo>
                  <a:pt x="26" y="995"/>
                </a:lnTo>
                <a:lnTo>
                  <a:pt x="30" y="1002"/>
                </a:lnTo>
                <a:lnTo>
                  <a:pt x="33" y="1011"/>
                </a:lnTo>
                <a:lnTo>
                  <a:pt x="36" y="1016"/>
                </a:lnTo>
                <a:lnTo>
                  <a:pt x="37" y="1018"/>
                </a:lnTo>
                <a:lnTo>
                  <a:pt x="42" y="1021"/>
                </a:lnTo>
                <a:lnTo>
                  <a:pt x="47" y="1020"/>
                </a:lnTo>
                <a:lnTo>
                  <a:pt x="50" y="1016"/>
                </a:lnTo>
                <a:lnTo>
                  <a:pt x="53" y="1011"/>
                </a:lnTo>
                <a:lnTo>
                  <a:pt x="54" y="1006"/>
                </a:lnTo>
                <a:lnTo>
                  <a:pt x="57" y="1002"/>
                </a:lnTo>
                <a:lnTo>
                  <a:pt x="59" y="995"/>
                </a:lnTo>
                <a:lnTo>
                  <a:pt x="61" y="987"/>
                </a:lnTo>
                <a:lnTo>
                  <a:pt x="64" y="966"/>
                </a:lnTo>
                <a:lnTo>
                  <a:pt x="67" y="943"/>
                </a:lnTo>
                <a:lnTo>
                  <a:pt x="68" y="930"/>
                </a:lnTo>
                <a:lnTo>
                  <a:pt x="71" y="900"/>
                </a:lnTo>
                <a:lnTo>
                  <a:pt x="75" y="867"/>
                </a:lnTo>
                <a:lnTo>
                  <a:pt x="78" y="831"/>
                </a:lnTo>
                <a:lnTo>
                  <a:pt x="81" y="792"/>
                </a:lnTo>
                <a:lnTo>
                  <a:pt x="81" y="771"/>
                </a:lnTo>
                <a:lnTo>
                  <a:pt x="84" y="728"/>
                </a:lnTo>
                <a:lnTo>
                  <a:pt x="84" y="707"/>
                </a:lnTo>
                <a:lnTo>
                  <a:pt x="85" y="682"/>
                </a:lnTo>
                <a:lnTo>
                  <a:pt x="85" y="659"/>
                </a:lnTo>
                <a:lnTo>
                  <a:pt x="87" y="637"/>
                </a:lnTo>
                <a:lnTo>
                  <a:pt x="87" y="535"/>
                </a:lnTo>
                <a:lnTo>
                  <a:pt x="88" y="510"/>
                </a:lnTo>
                <a:lnTo>
                  <a:pt x="87" y="484"/>
                </a:lnTo>
                <a:lnTo>
                  <a:pt x="87" y="383"/>
                </a:lnTo>
                <a:lnTo>
                  <a:pt x="85" y="358"/>
                </a:lnTo>
                <a:lnTo>
                  <a:pt x="85" y="335"/>
                </a:lnTo>
                <a:lnTo>
                  <a:pt x="84" y="312"/>
                </a:lnTo>
                <a:lnTo>
                  <a:pt x="84" y="289"/>
                </a:lnTo>
                <a:lnTo>
                  <a:pt x="81" y="247"/>
                </a:lnTo>
                <a:lnTo>
                  <a:pt x="81" y="227"/>
                </a:lnTo>
                <a:lnTo>
                  <a:pt x="79" y="206"/>
                </a:lnTo>
                <a:lnTo>
                  <a:pt x="75" y="152"/>
                </a:lnTo>
                <a:lnTo>
                  <a:pt x="71" y="119"/>
                </a:lnTo>
                <a:lnTo>
                  <a:pt x="68" y="90"/>
                </a:lnTo>
                <a:lnTo>
                  <a:pt x="67" y="77"/>
                </a:lnTo>
                <a:lnTo>
                  <a:pt x="64" y="54"/>
                </a:lnTo>
                <a:lnTo>
                  <a:pt x="61" y="32"/>
                </a:lnTo>
                <a:lnTo>
                  <a:pt x="59" y="24"/>
                </a:lnTo>
                <a:lnTo>
                  <a:pt x="57" y="18"/>
                </a:lnTo>
                <a:lnTo>
                  <a:pt x="54" y="13"/>
                </a:lnTo>
                <a:lnTo>
                  <a:pt x="53" y="8"/>
                </a:lnTo>
                <a:lnTo>
                  <a:pt x="50" y="3"/>
                </a:lnTo>
                <a:lnTo>
                  <a:pt x="47" y="0"/>
                </a:lnTo>
                <a:lnTo>
                  <a:pt x="39" y="0"/>
                </a:lnTo>
                <a:lnTo>
                  <a:pt x="36" y="3"/>
                </a:lnTo>
                <a:lnTo>
                  <a:pt x="33" y="8"/>
                </a:lnTo>
                <a:lnTo>
                  <a:pt x="30" y="18"/>
                </a:lnTo>
                <a:lnTo>
                  <a:pt x="26" y="24"/>
                </a:lnTo>
                <a:lnTo>
                  <a:pt x="25" y="32"/>
                </a:lnTo>
                <a:lnTo>
                  <a:pt x="22" y="54"/>
                </a:lnTo>
                <a:lnTo>
                  <a:pt x="19" y="77"/>
                </a:lnTo>
                <a:lnTo>
                  <a:pt x="17" y="90"/>
                </a:lnTo>
                <a:lnTo>
                  <a:pt x="14" y="119"/>
                </a:lnTo>
                <a:lnTo>
                  <a:pt x="11" y="152"/>
                </a:lnTo>
                <a:lnTo>
                  <a:pt x="8" y="188"/>
                </a:lnTo>
                <a:lnTo>
                  <a:pt x="8" y="206"/>
                </a:lnTo>
                <a:lnTo>
                  <a:pt x="6" y="227"/>
                </a:lnTo>
                <a:lnTo>
                  <a:pt x="5" y="247"/>
                </a:lnTo>
                <a:lnTo>
                  <a:pt x="5" y="268"/>
                </a:lnTo>
                <a:lnTo>
                  <a:pt x="3" y="289"/>
                </a:lnTo>
                <a:lnTo>
                  <a:pt x="3" y="312"/>
                </a:lnTo>
                <a:lnTo>
                  <a:pt x="2" y="335"/>
                </a:lnTo>
                <a:lnTo>
                  <a:pt x="2" y="358"/>
                </a:lnTo>
                <a:lnTo>
                  <a:pt x="0" y="383"/>
                </a:lnTo>
                <a:lnTo>
                  <a:pt x="0" y="510"/>
                </a:lnTo>
                <a:lnTo>
                  <a:pt x="9" y="510"/>
                </a:lnTo>
                <a:lnTo>
                  <a:pt x="9" y="383"/>
                </a:lnTo>
                <a:lnTo>
                  <a:pt x="11" y="358"/>
                </a:lnTo>
                <a:lnTo>
                  <a:pt x="11" y="335"/>
                </a:lnTo>
                <a:lnTo>
                  <a:pt x="13" y="312"/>
                </a:lnTo>
                <a:lnTo>
                  <a:pt x="13" y="289"/>
                </a:lnTo>
                <a:lnTo>
                  <a:pt x="14" y="268"/>
                </a:lnTo>
                <a:lnTo>
                  <a:pt x="14" y="247"/>
                </a:lnTo>
                <a:lnTo>
                  <a:pt x="16" y="227"/>
                </a:lnTo>
                <a:lnTo>
                  <a:pt x="17" y="206"/>
                </a:lnTo>
                <a:lnTo>
                  <a:pt x="17" y="188"/>
                </a:lnTo>
                <a:lnTo>
                  <a:pt x="20" y="152"/>
                </a:lnTo>
                <a:lnTo>
                  <a:pt x="23" y="119"/>
                </a:lnTo>
                <a:lnTo>
                  <a:pt x="26" y="90"/>
                </a:lnTo>
                <a:lnTo>
                  <a:pt x="28" y="77"/>
                </a:lnTo>
                <a:lnTo>
                  <a:pt x="31" y="54"/>
                </a:lnTo>
                <a:lnTo>
                  <a:pt x="34" y="36"/>
                </a:lnTo>
                <a:lnTo>
                  <a:pt x="36" y="28"/>
                </a:lnTo>
                <a:lnTo>
                  <a:pt x="39" y="21"/>
                </a:lnTo>
                <a:lnTo>
                  <a:pt x="42" y="11"/>
                </a:lnTo>
                <a:lnTo>
                  <a:pt x="42" y="10"/>
                </a:lnTo>
                <a:lnTo>
                  <a:pt x="44" y="10"/>
                </a:lnTo>
                <a:lnTo>
                  <a:pt x="44" y="11"/>
                </a:lnTo>
                <a:lnTo>
                  <a:pt x="45" y="16"/>
                </a:lnTo>
                <a:lnTo>
                  <a:pt x="48" y="21"/>
                </a:lnTo>
                <a:lnTo>
                  <a:pt x="50" y="28"/>
                </a:lnTo>
                <a:lnTo>
                  <a:pt x="51" y="36"/>
                </a:lnTo>
                <a:lnTo>
                  <a:pt x="54" y="54"/>
                </a:lnTo>
                <a:lnTo>
                  <a:pt x="57" y="77"/>
                </a:lnTo>
                <a:lnTo>
                  <a:pt x="59" y="90"/>
                </a:lnTo>
                <a:lnTo>
                  <a:pt x="62" y="119"/>
                </a:lnTo>
                <a:lnTo>
                  <a:pt x="65" y="152"/>
                </a:lnTo>
                <a:lnTo>
                  <a:pt x="70" y="206"/>
                </a:lnTo>
                <a:lnTo>
                  <a:pt x="71" y="227"/>
                </a:lnTo>
                <a:lnTo>
                  <a:pt x="71" y="247"/>
                </a:lnTo>
                <a:lnTo>
                  <a:pt x="75" y="289"/>
                </a:lnTo>
                <a:lnTo>
                  <a:pt x="75" y="312"/>
                </a:lnTo>
                <a:lnTo>
                  <a:pt x="76" y="335"/>
                </a:lnTo>
                <a:lnTo>
                  <a:pt x="76" y="358"/>
                </a:lnTo>
                <a:lnTo>
                  <a:pt x="78" y="383"/>
                </a:lnTo>
                <a:lnTo>
                  <a:pt x="78" y="484"/>
                </a:lnTo>
                <a:lnTo>
                  <a:pt x="79" y="510"/>
                </a:lnTo>
                <a:lnTo>
                  <a:pt x="78" y="535"/>
                </a:lnTo>
                <a:lnTo>
                  <a:pt x="78" y="637"/>
                </a:lnTo>
                <a:lnTo>
                  <a:pt x="76" y="659"/>
                </a:lnTo>
                <a:lnTo>
                  <a:pt x="76" y="682"/>
                </a:lnTo>
                <a:lnTo>
                  <a:pt x="75" y="707"/>
                </a:lnTo>
                <a:lnTo>
                  <a:pt x="75" y="728"/>
                </a:lnTo>
                <a:lnTo>
                  <a:pt x="71" y="771"/>
                </a:lnTo>
                <a:lnTo>
                  <a:pt x="71" y="792"/>
                </a:lnTo>
                <a:lnTo>
                  <a:pt x="68" y="831"/>
                </a:lnTo>
                <a:lnTo>
                  <a:pt x="65" y="867"/>
                </a:lnTo>
                <a:lnTo>
                  <a:pt x="62" y="900"/>
                </a:lnTo>
                <a:lnTo>
                  <a:pt x="59" y="930"/>
                </a:lnTo>
                <a:lnTo>
                  <a:pt x="57" y="943"/>
                </a:lnTo>
                <a:lnTo>
                  <a:pt x="54" y="966"/>
                </a:lnTo>
                <a:lnTo>
                  <a:pt x="51" y="984"/>
                </a:lnTo>
                <a:lnTo>
                  <a:pt x="50" y="992"/>
                </a:lnTo>
                <a:lnTo>
                  <a:pt x="48" y="998"/>
                </a:lnTo>
                <a:lnTo>
                  <a:pt x="45" y="1003"/>
                </a:lnTo>
                <a:lnTo>
                  <a:pt x="44" y="1008"/>
                </a:lnTo>
                <a:lnTo>
                  <a:pt x="44" y="1010"/>
                </a:lnTo>
                <a:lnTo>
                  <a:pt x="40" y="1013"/>
                </a:lnTo>
                <a:lnTo>
                  <a:pt x="45" y="1011"/>
                </a:lnTo>
                <a:lnTo>
                  <a:pt x="44" y="1011"/>
                </a:lnTo>
                <a:lnTo>
                  <a:pt x="42" y="1010"/>
                </a:lnTo>
                <a:lnTo>
                  <a:pt x="42" y="1008"/>
                </a:lnTo>
                <a:lnTo>
                  <a:pt x="39" y="998"/>
                </a:lnTo>
                <a:lnTo>
                  <a:pt x="36" y="992"/>
                </a:lnTo>
                <a:lnTo>
                  <a:pt x="34" y="984"/>
                </a:lnTo>
                <a:lnTo>
                  <a:pt x="31" y="966"/>
                </a:lnTo>
                <a:lnTo>
                  <a:pt x="28" y="943"/>
                </a:lnTo>
                <a:lnTo>
                  <a:pt x="26" y="930"/>
                </a:lnTo>
                <a:lnTo>
                  <a:pt x="23" y="900"/>
                </a:lnTo>
                <a:lnTo>
                  <a:pt x="20" y="867"/>
                </a:lnTo>
                <a:lnTo>
                  <a:pt x="17" y="831"/>
                </a:lnTo>
                <a:lnTo>
                  <a:pt x="17" y="812"/>
                </a:lnTo>
                <a:lnTo>
                  <a:pt x="16" y="792"/>
                </a:lnTo>
                <a:lnTo>
                  <a:pt x="14" y="771"/>
                </a:lnTo>
                <a:lnTo>
                  <a:pt x="14" y="749"/>
                </a:lnTo>
                <a:lnTo>
                  <a:pt x="13" y="728"/>
                </a:lnTo>
                <a:lnTo>
                  <a:pt x="13" y="707"/>
                </a:lnTo>
                <a:lnTo>
                  <a:pt x="11" y="682"/>
                </a:lnTo>
                <a:lnTo>
                  <a:pt x="11" y="659"/>
                </a:lnTo>
                <a:lnTo>
                  <a:pt x="9" y="637"/>
                </a:lnTo>
                <a:lnTo>
                  <a:pt x="9" y="510"/>
                </a:lnTo>
                <a:lnTo>
                  <a:pt x="0" y="5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Rectangle 34"/>
          <p:cNvSpPr>
            <a:spLocks noChangeArrowheads="1"/>
          </p:cNvSpPr>
          <p:nvPr/>
        </p:nvSpPr>
        <p:spPr bwMode="auto">
          <a:xfrm>
            <a:off x="2779801" y="1982788"/>
            <a:ext cx="26528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C2"/>
                </a:solidFill>
                <a:latin typeface="Arial" charset="0"/>
              </a:rPr>
              <a:t>ER</a:t>
            </a:r>
            <a:endParaRPr lang="de-DE" sz="2800" b="0">
              <a:latin typeface="Times New Roman" pitchFamily="18" charset="0"/>
            </a:endParaRPr>
          </a:p>
        </p:txBody>
      </p:sp>
      <p:sp>
        <p:nvSpPr>
          <p:cNvPr id="32781" name="Rectangle 35"/>
          <p:cNvSpPr>
            <a:spLocks noChangeArrowheads="1"/>
          </p:cNvSpPr>
          <p:nvPr/>
        </p:nvSpPr>
        <p:spPr bwMode="auto">
          <a:xfrm>
            <a:off x="4268749" y="2204864"/>
            <a:ext cx="45044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 dirty="0">
                <a:solidFill>
                  <a:srgbClr val="0000C2"/>
                </a:solidFill>
                <a:latin typeface="Arial" charset="0"/>
              </a:rPr>
              <a:t>Golgi</a:t>
            </a:r>
            <a:endParaRPr lang="de-DE" sz="2800" b="0" dirty="0">
              <a:latin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240412" y="3144838"/>
            <a:ext cx="1113366" cy="1054100"/>
            <a:chOff x="4561" y="1981"/>
            <a:chExt cx="701" cy="664"/>
          </a:xfrm>
        </p:grpSpPr>
        <p:sp>
          <p:nvSpPr>
            <p:cNvPr id="32823" name="Freeform 38"/>
            <p:cNvSpPr>
              <a:spLocks/>
            </p:cNvSpPr>
            <p:nvPr/>
          </p:nvSpPr>
          <p:spPr bwMode="auto">
            <a:xfrm>
              <a:off x="4688" y="1986"/>
              <a:ext cx="569" cy="655"/>
            </a:xfrm>
            <a:custGeom>
              <a:avLst/>
              <a:gdLst>
                <a:gd name="T0" fmla="*/ 2 w 569"/>
                <a:gd name="T1" fmla="*/ 360 h 655"/>
                <a:gd name="T2" fmla="*/ 13 w 569"/>
                <a:gd name="T3" fmla="*/ 424 h 655"/>
                <a:gd name="T4" fmla="*/ 34 w 569"/>
                <a:gd name="T5" fmla="*/ 483 h 655"/>
                <a:gd name="T6" fmla="*/ 65 w 569"/>
                <a:gd name="T7" fmla="*/ 535 h 655"/>
                <a:gd name="T8" fmla="*/ 104 w 569"/>
                <a:gd name="T9" fmla="*/ 579 h 655"/>
                <a:gd name="T10" fmla="*/ 151 w 569"/>
                <a:gd name="T11" fmla="*/ 615 h 655"/>
                <a:gd name="T12" fmla="*/ 202 w 569"/>
                <a:gd name="T13" fmla="*/ 640 h 655"/>
                <a:gd name="T14" fmla="*/ 256 w 569"/>
                <a:gd name="T15" fmla="*/ 653 h 655"/>
                <a:gd name="T16" fmla="*/ 315 w 569"/>
                <a:gd name="T17" fmla="*/ 653 h 655"/>
                <a:gd name="T18" fmla="*/ 369 w 569"/>
                <a:gd name="T19" fmla="*/ 640 h 655"/>
                <a:gd name="T20" fmla="*/ 420 w 569"/>
                <a:gd name="T21" fmla="*/ 615 h 655"/>
                <a:gd name="T22" fmla="*/ 465 w 569"/>
                <a:gd name="T23" fmla="*/ 579 h 655"/>
                <a:gd name="T24" fmla="*/ 504 w 569"/>
                <a:gd name="T25" fmla="*/ 535 h 655"/>
                <a:gd name="T26" fmla="*/ 535 w 569"/>
                <a:gd name="T27" fmla="*/ 483 h 655"/>
                <a:gd name="T28" fmla="*/ 557 w 569"/>
                <a:gd name="T29" fmla="*/ 424 h 655"/>
                <a:gd name="T30" fmla="*/ 568 w 569"/>
                <a:gd name="T31" fmla="*/ 360 h 655"/>
                <a:gd name="T32" fmla="*/ 568 w 569"/>
                <a:gd name="T33" fmla="*/ 294 h 655"/>
                <a:gd name="T34" fmla="*/ 557 w 569"/>
                <a:gd name="T35" fmla="*/ 231 h 655"/>
                <a:gd name="T36" fmla="*/ 535 w 569"/>
                <a:gd name="T37" fmla="*/ 172 h 655"/>
                <a:gd name="T38" fmla="*/ 504 w 569"/>
                <a:gd name="T39" fmla="*/ 119 h 655"/>
                <a:gd name="T40" fmla="*/ 465 w 569"/>
                <a:gd name="T41" fmla="*/ 75 h 655"/>
                <a:gd name="T42" fmla="*/ 420 w 569"/>
                <a:gd name="T43" fmla="*/ 39 h 655"/>
                <a:gd name="T44" fmla="*/ 369 w 569"/>
                <a:gd name="T45" fmla="*/ 15 h 655"/>
                <a:gd name="T46" fmla="*/ 315 w 569"/>
                <a:gd name="T47" fmla="*/ 1 h 655"/>
                <a:gd name="T48" fmla="*/ 256 w 569"/>
                <a:gd name="T49" fmla="*/ 1 h 655"/>
                <a:gd name="T50" fmla="*/ 202 w 569"/>
                <a:gd name="T51" fmla="*/ 15 h 655"/>
                <a:gd name="T52" fmla="*/ 151 w 569"/>
                <a:gd name="T53" fmla="*/ 39 h 655"/>
                <a:gd name="T54" fmla="*/ 104 w 569"/>
                <a:gd name="T55" fmla="*/ 75 h 655"/>
                <a:gd name="T56" fmla="*/ 65 w 569"/>
                <a:gd name="T57" fmla="*/ 119 h 655"/>
                <a:gd name="T58" fmla="*/ 34 w 569"/>
                <a:gd name="T59" fmla="*/ 172 h 655"/>
                <a:gd name="T60" fmla="*/ 13 w 569"/>
                <a:gd name="T61" fmla="*/ 231 h 655"/>
                <a:gd name="T62" fmla="*/ 2 w 569"/>
                <a:gd name="T63" fmla="*/ 294 h 6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9"/>
                <a:gd name="T97" fmla="*/ 0 h 655"/>
                <a:gd name="T98" fmla="*/ 569 w 569"/>
                <a:gd name="T99" fmla="*/ 655 h 6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9" h="655">
                  <a:moveTo>
                    <a:pt x="0" y="327"/>
                  </a:moveTo>
                  <a:lnTo>
                    <a:pt x="2" y="360"/>
                  </a:lnTo>
                  <a:lnTo>
                    <a:pt x="6" y="393"/>
                  </a:lnTo>
                  <a:lnTo>
                    <a:pt x="13" y="424"/>
                  </a:lnTo>
                  <a:lnTo>
                    <a:pt x="23" y="455"/>
                  </a:lnTo>
                  <a:lnTo>
                    <a:pt x="34" y="483"/>
                  </a:lnTo>
                  <a:lnTo>
                    <a:pt x="50" y="511"/>
                  </a:lnTo>
                  <a:lnTo>
                    <a:pt x="65" y="535"/>
                  </a:lnTo>
                  <a:lnTo>
                    <a:pt x="84" y="558"/>
                  </a:lnTo>
                  <a:lnTo>
                    <a:pt x="104" y="579"/>
                  </a:lnTo>
                  <a:lnTo>
                    <a:pt x="126" y="599"/>
                  </a:lnTo>
                  <a:lnTo>
                    <a:pt x="151" y="615"/>
                  </a:lnTo>
                  <a:lnTo>
                    <a:pt x="175" y="628"/>
                  </a:lnTo>
                  <a:lnTo>
                    <a:pt x="202" y="640"/>
                  </a:lnTo>
                  <a:lnTo>
                    <a:pt x="228" y="648"/>
                  </a:lnTo>
                  <a:lnTo>
                    <a:pt x="256" y="653"/>
                  </a:lnTo>
                  <a:lnTo>
                    <a:pt x="285" y="655"/>
                  </a:lnTo>
                  <a:lnTo>
                    <a:pt x="315" y="653"/>
                  </a:lnTo>
                  <a:lnTo>
                    <a:pt x="343" y="648"/>
                  </a:lnTo>
                  <a:lnTo>
                    <a:pt x="369" y="640"/>
                  </a:lnTo>
                  <a:lnTo>
                    <a:pt x="396" y="628"/>
                  </a:lnTo>
                  <a:lnTo>
                    <a:pt x="420" y="615"/>
                  </a:lnTo>
                  <a:lnTo>
                    <a:pt x="444" y="599"/>
                  </a:lnTo>
                  <a:lnTo>
                    <a:pt x="465" y="579"/>
                  </a:lnTo>
                  <a:lnTo>
                    <a:pt x="485" y="558"/>
                  </a:lnTo>
                  <a:lnTo>
                    <a:pt x="504" y="535"/>
                  </a:lnTo>
                  <a:lnTo>
                    <a:pt x="520" y="511"/>
                  </a:lnTo>
                  <a:lnTo>
                    <a:pt x="535" y="483"/>
                  </a:lnTo>
                  <a:lnTo>
                    <a:pt x="546" y="455"/>
                  </a:lnTo>
                  <a:lnTo>
                    <a:pt x="557" y="424"/>
                  </a:lnTo>
                  <a:lnTo>
                    <a:pt x="563" y="393"/>
                  </a:lnTo>
                  <a:lnTo>
                    <a:pt x="568" y="360"/>
                  </a:lnTo>
                  <a:lnTo>
                    <a:pt x="569" y="327"/>
                  </a:lnTo>
                  <a:lnTo>
                    <a:pt x="568" y="294"/>
                  </a:lnTo>
                  <a:lnTo>
                    <a:pt x="563" y="262"/>
                  </a:lnTo>
                  <a:lnTo>
                    <a:pt x="557" y="231"/>
                  </a:lnTo>
                  <a:lnTo>
                    <a:pt x="546" y="200"/>
                  </a:lnTo>
                  <a:lnTo>
                    <a:pt x="535" y="172"/>
                  </a:lnTo>
                  <a:lnTo>
                    <a:pt x="520" y="144"/>
                  </a:lnTo>
                  <a:lnTo>
                    <a:pt x="504" y="119"/>
                  </a:lnTo>
                  <a:lnTo>
                    <a:pt x="485" y="96"/>
                  </a:lnTo>
                  <a:lnTo>
                    <a:pt x="465" y="75"/>
                  </a:lnTo>
                  <a:lnTo>
                    <a:pt x="444" y="55"/>
                  </a:lnTo>
                  <a:lnTo>
                    <a:pt x="420" y="39"/>
                  </a:lnTo>
                  <a:lnTo>
                    <a:pt x="396" y="26"/>
                  </a:lnTo>
                  <a:lnTo>
                    <a:pt x="369" y="15"/>
                  </a:lnTo>
                  <a:lnTo>
                    <a:pt x="343" y="6"/>
                  </a:lnTo>
                  <a:lnTo>
                    <a:pt x="315" y="1"/>
                  </a:lnTo>
                  <a:lnTo>
                    <a:pt x="285" y="0"/>
                  </a:lnTo>
                  <a:lnTo>
                    <a:pt x="256" y="1"/>
                  </a:lnTo>
                  <a:lnTo>
                    <a:pt x="228" y="6"/>
                  </a:lnTo>
                  <a:lnTo>
                    <a:pt x="202" y="15"/>
                  </a:lnTo>
                  <a:lnTo>
                    <a:pt x="175" y="26"/>
                  </a:lnTo>
                  <a:lnTo>
                    <a:pt x="151" y="39"/>
                  </a:lnTo>
                  <a:lnTo>
                    <a:pt x="126" y="55"/>
                  </a:lnTo>
                  <a:lnTo>
                    <a:pt x="104" y="75"/>
                  </a:lnTo>
                  <a:lnTo>
                    <a:pt x="84" y="96"/>
                  </a:lnTo>
                  <a:lnTo>
                    <a:pt x="65" y="119"/>
                  </a:lnTo>
                  <a:lnTo>
                    <a:pt x="50" y="144"/>
                  </a:lnTo>
                  <a:lnTo>
                    <a:pt x="34" y="172"/>
                  </a:lnTo>
                  <a:lnTo>
                    <a:pt x="23" y="200"/>
                  </a:lnTo>
                  <a:lnTo>
                    <a:pt x="13" y="231"/>
                  </a:lnTo>
                  <a:lnTo>
                    <a:pt x="6" y="262"/>
                  </a:lnTo>
                  <a:lnTo>
                    <a:pt x="2" y="294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39"/>
            <p:cNvSpPr>
              <a:spLocks/>
            </p:cNvSpPr>
            <p:nvPr/>
          </p:nvSpPr>
          <p:spPr bwMode="auto">
            <a:xfrm>
              <a:off x="4684" y="1981"/>
              <a:ext cx="578" cy="664"/>
            </a:xfrm>
            <a:custGeom>
              <a:avLst/>
              <a:gdLst>
                <a:gd name="T0" fmla="*/ 3 w 578"/>
                <a:gd name="T1" fmla="*/ 381 h 664"/>
                <a:gd name="T2" fmla="*/ 12 w 578"/>
                <a:gd name="T3" fmla="*/ 430 h 664"/>
                <a:gd name="T4" fmla="*/ 40 w 578"/>
                <a:gd name="T5" fmla="*/ 502 h 664"/>
                <a:gd name="T6" fmla="*/ 85 w 578"/>
                <a:gd name="T7" fmla="*/ 566 h 664"/>
                <a:gd name="T8" fmla="*/ 138 w 578"/>
                <a:gd name="T9" fmla="*/ 614 h 664"/>
                <a:gd name="T10" fmla="*/ 189 w 578"/>
                <a:gd name="T11" fmla="*/ 643 h 664"/>
                <a:gd name="T12" fmla="*/ 274 w 578"/>
                <a:gd name="T13" fmla="*/ 663 h 664"/>
                <a:gd name="T14" fmla="*/ 361 w 578"/>
                <a:gd name="T15" fmla="*/ 653 h 664"/>
                <a:gd name="T16" fmla="*/ 412 w 578"/>
                <a:gd name="T17" fmla="*/ 632 h 664"/>
                <a:gd name="T18" fmla="*/ 462 w 578"/>
                <a:gd name="T19" fmla="*/ 597 h 664"/>
                <a:gd name="T20" fmla="*/ 502 w 578"/>
                <a:gd name="T21" fmla="*/ 555 h 664"/>
                <a:gd name="T22" fmla="*/ 536 w 578"/>
                <a:gd name="T23" fmla="*/ 502 h 664"/>
                <a:gd name="T24" fmla="*/ 564 w 578"/>
                <a:gd name="T25" fmla="*/ 430 h 664"/>
                <a:gd name="T26" fmla="*/ 573 w 578"/>
                <a:gd name="T27" fmla="*/ 381 h 664"/>
                <a:gd name="T28" fmla="*/ 578 w 578"/>
                <a:gd name="T29" fmla="*/ 332 h 664"/>
                <a:gd name="T30" fmla="*/ 573 w 578"/>
                <a:gd name="T31" fmla="*/ 281 h 664"/>
                <a:gd name="T32" fmla="*/ 564 w 578"/>
                <a:gd name="T33" fmla="*/ 232 h 664"/>
                <a:gd name="T34" fmla="*/ 536 w 578"/>
                <a:gd name="T35" fmla="*/ 160 h 664"/>
                <a:gd name="T36" fmla="*/ 502 w 578"/>
                <a:gd name="T37" fmla="*/ 108 h 664"/>
                <a:gd name="T38" fmla="*/ 462 w 578"/>
                <a:gd name="T39" fmla="*/ 65 h 664"/>
                <a:gd name="T40" fmla="*/ 412 w 578"/>
                <a:gd name="T41" fmla="*/ 31 h 664"/>
                <a:gd name="T42" fmla="*/ 361 w 578"/>
                <a:gd name="T43" fmla="*/ 10 h 664"/>
                <a:gd name="T44" fmla="*/ 274 w 578"/>
                <a:gd name="T45" fmla="*/ 0 h 664"/>
                <a:gd name="T46" fmla="*/ 189 w 578"/>
                <a:gd name="T47" fmla="*/ 20 h 664"/>
                <a:gd name="T48" fmla="*/ 138 w 578"/>
                <a:gd name="T49" fmla="*/ 49 h 664"/>
                <a:gd name="T50" fmla="*/ 85 w 578"/>
                <a:gd name="T51" fmla="*/ 96 h 664"/>
                <a:gd name="T52" fmla="*/ 40 w 578"/>
                <a:gd name="T53" fmla="*/ 160 h 664"/>
                <a:gd name="T54" fmla="*/ 12 w 578"/>
                <a:gd name="T55" fmla="*/ 232 h 664"/>
                <a:gd name="T56" fmla="*/ 3 w 578"/>
                <a:gd name="T57" fmla="*/ 281 h 664"/>
                <a:gd name="T58" fmla="*/ 9 w 578"/>
                <a:gd name="T59" fmla="*/ 332 h 664"/>
                <a:gd name="T60" fmla="*/ 14 w 578"/>
                <a:gd name="T61" fmla="*/ 265 h 664"/>
                <a:gd name="T62" fmla="*/ 31 w 578"/>
                <a:gd name="T63" fmla="*/ 206 h 664"/>
                <a:gd name="T64" fmla="*/ 63 w 578"/>
                <a:gd name="T65" fmla="*/ 139 h 664"/>
                <a:gd name="T66" fmla="*/ 111 w 578"/>
                <a:gd name="T67" fmla="*/ 82 h 664"/>
                <a:gd name="T68" fmla="*/ 167 w 578"/>
                <a:gd name="T69" fmla="*/ 41 h 664"/>
                <a:gd name="T70" fmla="*/ 220 w 578"/>
                <a:gd name="T71" fmla="*/ 20 h 664"/>
                <a:gd name="T72" fmla="*/ 289 w 578"/>
                <a:gd name="T73" fmla="*/ 10 h 664"/>
                <a:gd name="T74" fmla="*/ 358 w 578"/>
                <a:gd name="T75" fmla="*/ 20 h 664"/>
                <a:gd name="T76" fmla="*/ 409 w 578"/>
                <a:gd name="T77" fmla="*/ 41 h 664"/>
                <a:gd name="T78" fmla="*/ 455 w 578"/>
                <a:gd name="T79" fmla="*/ 72 h 664"/>
                <a:gd name="T80" fmla="*/ 496 w 578"/>
                <a:gd name="T81" fmla="*/ 114 h 664"/>
                <a:gd name="T82" fmla="*/ 527 w 578"/>
                <a:gd name="T83" fmla="*/ 164 h 664"/>
                <a:gd name="T84" fmla="*/ 555 w 578"/>
                <a:gd name="T85" fmla="*/ 236 h 664"/>
                <a:gd name="T86" fmla="*/ 564 w 578"/>
                <a:gd name="T87" fmla="*/ 281 h 664"/>
                <a:gd name="T88" fmla="*/ 569 w 578"/>
                <a:gd name="T89" fmla="*/ 332 h 664"/>
                <a:gd name="T90" fmla="*/ 564 w 578"/>
                <a:gd name="T91" fmla="*/ 381 h 664"/>
                <a:gd name="T92" fmla="*/ 555 w 578"/>
                <a:gd name="T93" fmla="*/ 427 h 664"/>
                <a:gd name="T94" fmla="*/ 527 w 578"/>
                <a:gd name="T95" fmla="*/ 499 h 664"/>
                <a:gd name="T96" fmla="*/ 496 w 578"/>
                <a:gd name="T97" fmla="*/ 548 h 664"/>
                <a:gd name="T98" fmla="*/ 455 w 578"/>
                <a:gd name="T99" fmla="*/ 591 h 664"/>
                <a:gd name="T100" fmla="*/ 409 w 578"/>
                <a:gd name="T101" fmla="*/ 622 h 664"/>
                <a:gd name="T102" fmla="*/ 358 w 578"/>
                <a:gd name="T103" fmla="*/ 643 h 664"/>
                <a:gd name="T104" fmla="*/ 274 w 578"/>
                <a:gd name="T105" fmla="*/ 653 h 664"/>
                <a:gd name="T106" fmla="*/ 192 w 578"/>
                <a:gd name="T107" fmla="*/ 633 h 664"/>
                <a:gd name="T108" fmla="*/ 144 w 578"/>
                <a:gd name="T109" fmla="*/ 607 h 664"/>
                <a:gd name="T110" fmla="*/ 91 w 578"/>
                <a:gd name="T111" fmla="*/ 560 h 664"/>
                <a:gd name="T112" fmla="*/ 49 w 578"/>
                <a:gd name="T113" fmla="*/ 499 h 664"/>
                <a:gd name="T114" fmla="*/ 21 w 578"/>
                <a:gd name="T115" fmla="*/ 427 h 664"/>
                <a:gd name="T116" fmla="*/ 12 w 578"/>
                <a:gd name="T117" fmla="*/ 381 h 664"/>
                <a:gd name="T118" fmla="*/ 0 w 578"/>
                <a:gd name="T119" fmla="*/ 332 h 6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8"/>
                <a:gd name="T181" fmla="*/ 0 h 664"/>
                <a:gd name="T182" fmla="*/ 578 w 578"/>
                <a:gd name="T183" fmla="*/ 664 h 6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8" h="664">
                  <a:moveTo>
                    <a:pt x="0" y="332"/>
                  </a:moveTo>
                  <a:lnTo>
                    <a:pt x="0" y="365"/>
                  </a:lnTo>
                  <a:lnTo>
                    <a:pt x="3" y="381"/>
                  </a:lnTo>
                  <a:lnTo>
                    <a:pt x="4" y="398"/>
                  </a:lnTo>
                  <a:lnTo>
                    <a:pt x="7" y="414"/>
                  </a:lnTo>
                  <a:lnTo>
                    <a:pt x="12" y="430"/>
                  </a:lnTo>
                  <a:lnTo>
                    <a:pt x="21" y="460"/>
                  </a:lnTo>
                  <a:lnTo>
                    <a:pt x="34" y="489"/>
                  </a:lnTo>
                  <a:lnTo>
                    <a:pt x="40" y="502"/>
                  </a:lnTo>
                  <a:lnTo>
                    <a:pt x="57" y="530"/>
                  </a:lnTo>
                  <a:lnTo>
                    <a:pt x="66" y="543"/>
                  </a:lnTo>
                  <a:lnTo>
                    <a:pt x="85" y="566"/>
                  </a:lnTo>
                  <a:lnTo>
                    <a:pt x="105" y="588"/>
                  </a:lnTo>
                  <a:lnTo>
                    <a:pt x="116" y="597"/>
                  </a:lnTo>
                  <a:lnTo>
                    <a:pt x="138" y="614"/>
                  </a:lnTo>
                  <a:lnTo>
                    <a:pt x="164" y="632"/>
                  </a:lnTo>
                  <a:lnTo>
                    <a:pt x="176" y="638"/>
                  </a:lnTo>
                  <a:lnTo>
                    <a:pt x="189" y="643"/>
                  </a:lnTo>
                  <a:lnTo>
                    <a:pt x="217" y="653"/>
                  </a:lnTo>
                  <a:lnTo>
                    <a:pt x="246" y="660"/>
                  </a:lnTo>
                  <a:lnTo>
                    <a:pt x="274" y="663"/>
                  </a:lnTo>
                  <a:lnTo>
                    <a:pt x="289" y="664"/>
                  </a:lnTo>
                  <a:lnTo>
                    <a:pt x="331" y="660"/>
                  </a:lnTo>
                  <a:lnTo>
                    <a:pt x="361" y="653"/>
                  </a:lnTo>
                  <a:lnTo>
                    <a:pt x="375" y="648"/>
                  </a:lnTo>
                  <a:lnTo>
                    <a:pt x="400" y="638"/>
                  </a:lnTo>
                  <a:lnTo>
                    <a:pt x="412" y="632"/>
                  </a:lnTo>
                  <a:lnTo>
                    <a:pt x="438" y="614"/>
                  </a:lnTo>
                  <a:lnTo>
                    <a:pt x="449" y="606"/>
                  </a:lnTo>
                  <a:lnTo>
                    <a:pt x="462" y="597"/>
                  </a:lnTo>
                  <a:lnTo>
                    <a:pt x="482" y="576"/>
                  </a:lnTo>
                  <a:lnTo>
                    <a:pt x="493" y="566"/>
                  </a:lnTo>
                  <a:lnTo>
                    <a:pt x="502" y="555"/>
                  </a:lnTo>
                  <a:lnTo>
                    <a:pt x="510" y="543"/>
                  </a:lnTo>
                  <a:lnTo>
                    <a:pt x="519" y="530"/>
                  </a:lnTo>
                  <a:lnTo>
                    <a:pt x="536" y="502"/>
                  </a:lnTo>
                  <a:lnTo>
                    <a:pt x="542" y="489"/>
                  </a:lnTo>
                  <a:lnTo>
                    <a:pt x="555" y="460"/>
                  </a:lnTo>
                  <a:lnTo>
                    <a:pt x="564" y="430"/>
                  </a:lnTo>
                  <a:lnTo>
                    <a:pt x="569" y="414"/>
                  </a:lnTo>
                  <a:lnTo>
                    <a:pt x="572" y="398"/>
                  </a:lnTo>
                  <a:lnTo>
                    <a:pt x="573" y="381"/>
                  </a:lnTo>
                  <a:lnTo>
                    <a:pt x="576" y="365"/>
                  </a:lnTo>
                  <a:lnTo>
                    <a:pt x="576" y="349"/>
                  </a:lnTo>
                  <a:lnTo>
                    <a:pt x="578" y="332"/>
                  </a:lnTo>
                  <a:lnTo>
                    <a:pt x="576" y="314"/>
                  </a:lnTo>
                  <a:lnTo>
                    <a:pt x="576" y="298"/>
                  </a:lnTo>
                  <a:lnTo>
                    <a:pt x="573" y="281"/>
                  </a:lnTo>
                  <a:lnTo>
                    <a:pt x="572" y="265"/>
                  </a:lnTo>
                  <a:lnTo>
                    <a:pt x="569" y="249"/>
                  </a:lnTo>
                  <a:lnTo>
                    <a:pt x="564" y="232"/>
                  </a:lnTo>
                  <a:lnTo>
                    <a:pt x="555" y="203"/>
                  </a:lnTo>
                  <a:lnTo>
                    <a:pt x="542" y="173"/>
                  </a:lnTo>
                  <a:lnTo>
                    <a:pt x="536" y="160"/>
                  </a:lnTo>
                  <a:lnTo>
                    <a:pt x="519" y="132"/>
                  </a:lnTo>
                  <a:lnTo>
                    <a:pt x="510" y="119"/>
                  </a:lnTo>
                  <a:lnTo>
                    <a:pt x="502" y="108"/>
                  </a:lnTo>
                  <a:lnTo>
                    <a:pt x="493" y="96"/>
                  </a:lnTo>
                  <a:lnTo>
                    <a:pt x="482" y="87"/>
                  </a:lnTo>
                  <a:lnTo>
                    <a:pt x="462" y="65"/>
                  </a:lnTo>
                  <a:lnTo>
                    <a:pt x="449" y="57"/>
                  </a:lnTo>
                  <a:lnTo>
                    <a:pt x="438" y="49"/>
                  </a:lnTo>
                  <a:lnTo>
                    <a:pt x="412" y="31"/>
                  </a:lnTo>
                  <a:lnTo>
                    <a:pt x="400" y="24"/>
                  </a:lnTo>
                  <a:lnTo>
                    <a:pt x="375" y="15"/>
                  </a:lnTo>
                  <a:lnTo>
                    <a:pt x="361" y="10"/>
                  </a:lnTo>
                  <a:lnTo>
                    <a:pt x="331" y="3"/>
                  </a:lnTo>
                  <a:lnTo>
                    <a:pt x="303" y="0"/>
                  </a:lnTo>
                  <a:lnTo>
                    <a:pt x="274" y="0"/>
                  </a:lnTo>
                  <a:lnTo>
                    <a:pt x="246" y="3"/>
                  </a:lnTo>
                  <a:lnTo>
                    <a:pt x="217" y="10"/>
                  </a:lnTo>
                  <a:lnTo>
                    <a:pt x="189" y="20"/>
                  </a:lnTo>
                  <a:lnTo>
                    <a:pt x="176" y="24"/>
                  </a:lnTo>
                  <a:lnTo>
                    <a:pt x="164" y="31"/>
                  </a:lnTo>
                  <a:lnTo>
                    <a:pt x="138" y="49"/>
                  </a:lnTo>
                  <a:lnTo>
                    <a:pt x="116" y="65"/>
                  </a:lnTo>
                  <a:lnTo>
                    <a:pt x="105" y="75"/>
                  </a:lnTo>
                  <a:lnTo>
                    <a:pt x="85" y="96"/>
                  </a:lnTo>
                  <a:lnTo>
                    <a:pt x="66" y="119"/>
                  </a:lnTo>
                  <a:lnTo>
                    <a:pt x="57" y="132"/>
                  </a:lnTo>
                  <a:lnTo>
                    <a:pt x="40" y="160"/>
                  </a:lnTo>
                  <a:lnTo>
                    <a:pt x="34" y="173"/>
                  </a:lnTo>
                  <a:lnTo>
                    <a:pt x="21" y="203"/>
                  </a:lnTo>
                  <a:lnTo>
                    <a:pt x="12" y="232"/>
                  </a:lnTo>
                  <a:lnTo>
                    <a:pt x="7" y="249"/>
                  </a:lnTo>
                  <a:lnTo>
                    <a:pt x="4" y="265"/>
                  </a:lnTo>
                  <a:lnTo>
                    <a:pt x="3" y="281"/>
                  </a:lnTo>
                  <a:lnTo>
                    <a:pt x="0" y="298"/>
                  </a:lnTo>
                  <a:lnTo>
                    <a:pt x="0" y="332"/>
                  </a:lnTo>
                  <a:lnTo>
                    <a:pt x="9" y="332"/>
                  </a:lnTo>
                  <a:lnTo>
                    <a:pt x="9" y="298"/>
                  </a:lnTo>
                  <a:lnTo>
                    <a:pt x="12" y="281"/>
                  </a:lnTo>
                  <a:lnTo>
                    <a:pt x="14" y="265"/>
                  </a:lnTo>
                  <a:lnTo>
                    <a:pt x="17" y="252"/>
                  </a:lnTo>
                  <a:lnTo>
                    <a:pt x="21" y="236"/>
                  </a:lnTo>
                  <a:lnTo>
                    <a:pt x="31" y="206"/>
                  </a:lnTo>
                  <a:lnTo>
                    <a:pt x="43" y="177"/>
                  </a:lnTo>
                  <a:lnTo>
                    <a:pt x="49" y="164"/>
                  </a:lnTo>
                  <a:lnTo>
                    <a:pt x="63" y="139"/>
                  </a:lnTo>
                  <a:lnTo>
                    <a:pt x="72" y="126"/>
                  </a:lnTo>
                  <a:lnTo>
                    <a:pt x="91" y="103"/>
                  </a:lnTo>
                  <a:lnTo>
                    <a:pt x="111" y="82"/>
                  </a:lnTo>
                  <a:lnTo>
                    <a:pt x="122" y="72"/>
                  </a:lnTo>
                  <a:lnTo>
                    <a:pt x="144" y="56"/>
                  </a:lnTo>
                  <a:lnTo>
                    <a:pt x="167" y="41"/>
                  </a:lnTo>
                  <a:lnTo>
                    <a:pt x="179" y="34"/>
                  </a:lnTo>
                  <a:lnTo>
                    <a:pt x="192" y="29"/>
                  </a:lnTo>
                  <a:lnTo>
                    <a:pt x="220" y="20"/>
                  </a:lnTo>
                  <a:lnTo>
                    <a:pt x="246" y="13"/>
                  </a:lnTo>
                  <a:lnTo>
                    <a:pt x="274" y="10"/>
                  </a:lnTo>
                  <a:lnTo>
                    <a:pt x="289" y="10"/>
                  </a:lnTo>
                  <a:lnTo>
                    <a:pt x="303" y="10"/>
                  </a:lnTo>
                  <a:lnTo>
                    <a:pt x="331" y="13"/>
                  </a:lnTo>
                  <a:lnTo>
                    <a:pt x="358" y="20"/>
                  </a:lnTo>
                  <a:lnTo>
                    <a:pt x="372" y="24"/>
                  </a:lnTo>
                  <a:lnTo>
                    <a:pt x="396" y="34"/>
                  </a:lnTo>
                  <a:lnTo>
                    <a:pt x="409" y="41"/>
                  </a:lnTo>
                  <a:lnTo>
                    <a:pt x="432" y="56"/>
                  </a:lnTo>
                  <a:lnTo>
                    <a:pt x="443" y="64"/>
                  </a:lnTo>
                  <a:lnTo>
                    <a:pt x="455" y="72"/>
                  </a:lnTo>
                  <a:lnTo>
                    <a:pt x="476" y="93"/>
                  </a:lnTo>
                  <a:lnTo>
                    <a:pt x="486" y="103"/>
                  </a:lnTo>
                  <a:lnTo>
                    <a:pt x="496" y="114"/>
                  </a:lnTo>
                  <a:lnTo>
                    <a:pt x="503" y="126"/>
                  </a:lnTo>
                  <a:lnTo>
                    <a:pt x="513" y="139"/>
                  </a:lnTo>
                  <a:lnTo>
                    <a:pt x="527" y="164"/>
                  </a:lnTo>
                  <a:lnTo>
                    <a:pt x="533" y="177"/>
                  </a:lnTo>
                  <a:lnTo>
                    <a:pt x="545" y="206"/>
                  </a:lnTo>
                  <a:lnTo>
                    <a:pt x="555" y="236"/>
                  </a:lnTo>
                  <a:lnTo>
                    <a:pt x="559" y="252"/>
                  </a:lnTo>
                  <a:lnTo>
                    <a:pt x="562" y="265"/>
                  </a:lnTo>
                  <a:lnTo>
                    <a:pt x="564" y="281"/>
                  </a:lnTo>
                  <a:lnTo>
                    <a:pt x="567" y="298"/>
                  </a:lnTo>
                  <a:lnTo>
                    <a:pt x="567" y="314"/>
                  </a:lnTo>
                  <a:lnTo>
                    <a:pt x="569" y="332"/>
                  </a:lnTo>
                  <a:lnTo>
                    <a:pt x="567" y="349"/>
                  </a:lnTo>
                  <a:lnTo>
                    <a:pt x="567" y="365"/>
                  </a:lnTo>
                  <a:lnTo>
                    <a:pt x="564" y="381"/>
                  </a:lnTo>
                  <a:lnTo>
                    <a:pt x="562" y="398"/>
                  </a:lnTo>
                  <a:lnTo>
                    <a:pt x="559" y="411"/>
                  </a:lnTo>
                  <a:lnTo>
                    <a:pt x="555" y="427"/>
                  </a:lnTo>
                  <a:lnTo>
                    <a:pt x="545" y="457"/>
                  </a:lnTo>
                  <a:lnTo>
                    <a:pt x="533" y="486"/>
                  </a:lnTo>
                  <a:lnTo>
                    <a:pt x="527" y="499"/>
                  </a:lnTo>
                  <a:lnTo>
                    <a:pt x="513" y="524"/>
                  </a:lnTo>
                  <a:lnTo>
                    <a:pt x="503" y="537"/>
                  </a:lnTo>
                  <a:lnTo>
                    <a:pt x="496" y="548"/>
                  </a:lnTo>
                  <a:lnTo>
                    <a:pt x="486" y="560"/>
                  </a:lnTo>
                  <a:lnTo>
                    <a:pt x="476" y="570"/>
                  </a:lnTo>
                  <a:lnTo>
                    <a:pt x="455" y="591"/>
                  </a:lnTo>
                  <a:lnTo>
                    <a:pt x="443" y="599"/>
                  </a:lnTo>
                  <a:lnTo>
                    <a:pt x="432" y="607"/>
                  </a:lnTo>
                  <a:lnTo>
                    <a:pt x="409" y="622"/>
                  </a:lnTo>
                  <a:lnTo>
                    <a:pt x="396" y="628"/>
                  </a:lnTo>
                  <a:lnTo>
                    <a:pt x="372" y="638"/>
                  </a:lnTo>
                  <a:lnTo>
                    <a:pt x="358" y="643"/>
                  </a:lnTo>
                  <a:lnTo>
                    <a:pt x="331" y="650"/>
                  </a:lnTo>
                  <a:lnTo>
                    <a:pt x="289" y="655"/>
                  </a:lnTo>
                  <a:lnTo>
                    <a:pt x="274" y="653"/>
                  </a:lnTo>
                  <a:lnTo>
                    <a:pt x="246" y="650"/>
                  </a:lnTo>
                  <a:lnTo>
                    <a:pt x="220" y="643"/>
                  </a:lnTo>
                  <a:lnTo>
                    <a:pt x="192" y="633"/>
                  </a:lnTo>
                  <a:lnTo>
                    <a:pt x="179" y="628"/>
                  </a:lnTo>
                  <a:lnTo>
                    <a:pt x="167" y="622"/>
                  </a:lnTo>
                  <a:lnTo>
                    <a:pt x="144" y="607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1" y="560"/>
                  </a:lnTo>
                  <a:lnTo>
                    <a:pt x="72" y="537"/>
                  </a:lnTo>
                  <a:lnTo>
                    <a:pt x="63" y="524"/>
                  </a:lnTo>
                  <a:lnTo>
                    <a:pt x="49" y="499"/>
                  </a:lnTo>
                  <a:lnTo>
                    <a:pt x="43" y="486"/>
                  </a:lnTo>
                  <a:lnTo>
                    <a:pt x="31" y="457"/>
                  </a:lnTo>
                  <a:lnTo>
                    <a:pt x="21" y="427"/>
                  </a:lnTo>
                  <a:lnTo>
                    <a:pt x="17" y="411"/>
                  </a:lnTo>
                  <a:lnTo>
                    <a:pt x="14" y="398"/>
                  </a:lnTo>
                  <a:lnTo>
                    <a:pt x="12" y="381"/>
                  </a:lnTo>
                  <a:lnTo>
                    <a:pt x="9" y="365"/>
                  </a:lnTo>
                  <a:lnTo>
                    <a:pt x="9" y="332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40"/>
            <p:cNvSpPr>
              <a:spLocks/>
            </p:cNvSpPr>
            <p:nvPr/>
          </p:nvSpPr>
          <p:spPr bwMode="auto">
            <a:xfrm>
              <a:off x="4901" y="2312"/>
              <a:ext cx="246" cy="283"/>
            </a:xfrm>
            <a:custGeom>
              <a:avLst/>
              <a:gdLst>
                <a:gd name="T0" fmla="*/ 0 w 246"/>
                <a:gd name="T1" fmla="*/ 140 h 283"/>
                <a:gd name="T2" fmla="*/ 3 w 246"/>
                <a:gd name="T3" fmla="*/ 168 h 283"/>
                <a:gd name="T4" fmla="*/ 9 w 246"/>
                <a:gd name="T5" fmla="*/ 194 h 283"/>
                <a:gd name="T6" fmla="*/ 21 w 246"/>
                <a:gd name="T7" fmla="*/ 219 h 283"/>
                <a:gd name="T8" fmla="*/ 37 w 246"/>
                <a:gd name="T9" fmla="*/ 240 h 283"/>
                <a:gd name="T10" fmla="*/ 54 w 246"/>
                <a:gd name="T11" fmla="*/ 258 h 283"/>
                <a:gd name="T12" fmla="*/ 76 w 246"/>
                <a:gd name="T13" fmla="*/ 271 h 283"/>
                <a:gd name="T14" fmla="*/ 99 w 246"/>
                <a:gd name="T15" fmla="*/ 279 h 283"/>
                <a:gd name="T16" fmla="*/ 124 w 246"/>
                <a:gd name="T17" fmla="*/ 283 h 283"/>
                <a:gd name="T18" fmla="*/ 148 w 246"/>
                <a:gd name="T19" fmla="*/ 279 h 283"/>
                <a:gd name="T20" fmla="*/ 170 w 246"/>
                <a:gd name="T21" fmla="*/ 271 h 283"/>
                <a:gd name="T22" fmla="*/ 192 w 246"/>
                <a:gd name="T23" fmla="*/ 258 h 283"/>
                <a:gd name="T24" fmla="*/ 210 w 246"/>
                <a:gd name="T25" fmla="*/ 240 h 283"/>
                <a:gd name="T26" fmla="*/ 224 w 246"/>
                <a:gd name="T27" fmla="*/ 219 h 283"/>
                <a:gd name="T28" fmla="*/ 237 w 246"/>
                <a:gd name="T29" fmla="*/ 194 h 283"/>
                <a:gd name="T30" fmla="*/ 243 w 246"/>
                <a:gd name="T31" fmla="*/ 168 h 283"/>
                <a:gd name="T32" fmla="*/ 246 w 246"/>
                <a:gd name="T33" fmla="*/ 140 h 283"/>
                <a:gd name="T34" fmla="*/ 243 w 246"/>
                <a:gd name="T35" fmla="*/ 113 h 283"/>
                <a:gd name="T36" fmla="*/ 237 w 246"/>
                <a:gd name="T37" fmla="*/ 86 h 283"/>
                <a:gd name="T38" fmla="*/ 224 w 246"/>
                <a:gd name="T39" fmla="*/ 62 h 283"/>
                <a:gd name="T40" fmla="*/ 210 w 246"/>
                <a:gd name="T41" fmla="*/ 40 h 283"/>
                <a:gd name="T42" fmla="*/ 192 w 246"/>
                <a:gd name="T43" fmla="*/ 24 h 283"/>
                <a:gd name="T44" fmla="*/ 170 w 246"/>
                <a:gd name="T45" fmla="*/ 11 h 283"/>
                <a:gd name="T46" fmla="*/ 148 w 246"/>
                <a:gd name="T47" fmla="*/ 3 h 283"/>
                <a:gd name="T48" fmla="*/ 124 w 246"/>
                <a:gd name="T49" fmla="*/ 0 h 283"/>
                <a:gd name="T50" fmla="*/ 99 w 246"/>
                <a:gd name="T51" fmla="*/ 3 h 283"/>
                <a:gd name="T52" fmla="*/ 76 w 246"/>
                <a:gd name="T53" fmla="*/ 11 h 283"/>
                <a:gd name="T54" fmla="*/ 54 w 246"/>
                <a:gd name="T55" fmla="*/ 24 h 283"/>
                <a:gd name="T56" fmla="*/ 37 w 246"/>
                <a:gd name="T57" fmla="*/ 40 h 283"/>
                <a:gd name="T58" fmla="*/ 21 w 246"/>
                <a:gd name="T59" fmla="*/ 62 h 283"/>
                <a:gd name="T60" fmla="*/ 9 w 246"/>
                <a:gd name="T61" fmla="*/ 86 h 283"/>
                <a:gd name="T62" fmla="*/ 3 w 246"/>
                <a:gd name="T63" fmla="*/ 113 h 283"/>
                <a:gd name="T64" fmla="*/ 0 w 246"/>
                <a:gd name="T65" fmla="*/ 140 h 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6"/>
                <a:gd name="T100" fmla="*/ 0 h 283"/>
                <a:gd name="T101" fmla="*/ 246 w 246"/>
                <a:gd name="T102" fmla="*/ 283 h 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6" h="283">
                  <a:moveTo>
                    <a:pt x="0" y="140"/>
                  </a:moveTo>
                  <a:lnTo>
                    <a:pt x="3" y="168"/>
                  </a:lnTo>
                  <a:lnTo>
                    <a:pt x="9" y="194"/>
                  </a:lnTo>
                  <a:lnTo>
                    <a:pt x="21" y="219"/>
                  </a:lnTo>
                  <a:lnTo>
                    <a:pt x="37" y="240"/>
                  </a:lnTo>
                  <a:lnTo>
                    <a:pt x="54" y="258"/>
                  </a:lnTo>
                  <a:lnTo>
                    <a:pt x="76" y="271"/>
                  </a:lnTo>
                  <a:lnTo>
                    <a:pt x="99" y="279"/>
                  </a:lnTo>
                  <a:lnTo>
                    <a:pt x="124" y="283"/>
                  </a:lnTo>
                  <a:lnTo>
                    <a:pt x="148" y="279"/>
                  </a:lnTo>
                  <a:lnTo>
                    <a:pt x="170" y="271"/>
                  </a:lnTo>
                  <a:lnTo>
                    <a:pt x="192" y="258"/>
                  </a:lnTo>
                  <a:lnTo>
                    <a:pt x="210" y="240"/>
                  </a:lnTo>
                  <a:lnTo>
                    <a:pt x="224" y="219"/>
                  </a:lnTo>
                  <a:lnTo>
                    <a:pt x="237" y="194"/>
                  </a:lnTo>
                  <a:lnTo>
                    <a:pt x="243" y="168"/>
                  </a:lnTo>
                  <a:lnTo>
                    <a:pt x="246" y="140"/>
                  </a:lnTo>
                  <a:lnTo>
                    <a:pt x="243" y="113"/>
                  </a:lnTo>
                  <a:lnTo>
                    <a:pt x="237" y="86"/>
                  </a:lnTo>
                  <a:lnTo>
                    <a:pt x="224" y="62"/>
                  </a:lnTo>
                  <a:lnTo>
                    <a:pt x="210" y="40"/>
                  </a:lnTo>
                  <a:lnTo>
                    <a:pt x="192" y="24"/>
                  </a:lnTo>
                  <a:lnTo>
                    <a:pt x="170" y="11"/>
                  </a:lnTo>
                  <a:lnTo>
                    <a:pt x="148" y="3"/>
                  </a:lnTo>
                  <a:lnTo>
                    <a:pt x="124" y="0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4" y="24"/>
                  </a:lnTo>
                  <a:lnTo>
                    <a:pt x="37" y="40"/>
                  </a:lnTo>
                  <a:lnTo>
                    <a:pt x="21" y="62"/>
                  </a:lnTo>
                  <a:lnTo>
                    <a:pt x="9" y="86"/>
                  </a:lnTo>
                  <a:lnTo>
                    <a:pt x="3" y="113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41"/>
            <p:cNvSpPr>
              <a:spLocks/>
            </p:cNvSpPr>
            <p:nvPr/>
          </p:nvSpPr>
          <p:spPr bwMode="auto">
            <a:xfrm>
              <a:off x="4896" y="2307"/>
              <a:ext cx="256" cy="293"/>
            </a:xfrm>
            <a:custGeom>
              <a:avLst/>
              <a:gdLst>
                <a:gd name="T0" fmla="*/ 9 w 256"/>
                <a:gd name="T1" fmla="*/ 201 h 293"/>
                <a:gd name="T2" fmla="*/ 20 w 256"/>
                <a:gd name="T3" fmla="*/ 227 h 293"/>
                <a:gd name="T4" fmla="*/ 46 w 256"/>
                <a:gd name="T5" fmla="*/ 257 h 293"/>
                <a:gd name="T6" fmla="*/ 77 w 256"/>
                <a:gd name="T7" fmla="*/ 281 h 293"/>
                <a:gd name="T8" fmla="*/ 108 w 256"/>
                <a:gd name="T9" fmla="*/ 289 h 293"/>
                <a:gd name="T10" fmla="*/ 130 w 256"/>
                <a:gd name="T11" fmla="*/ 293 h 293"/>
                <a:gd name="T12" fmla="*/ 152 w 256"/>
                <a:gd name="T13" fmla="*/ 289 h 293"/>
                <a:gd name="T14" fmla="*/ 177 w 256"/>
                <a:gd name="T15" fmla="*/ 281 h 293"/>
                <a:gd name="T16" fmla="*/ 208 w 256"/>
                <a:gd name="T17" fmla="*/ 257 h 293"/>
                <a:gd name="T18" fmla="*/ 234 w 256"/>
                <a:gd name="T19" fmla="*/ 227 h 293"/>
                <a:gd name="T20" fmla="*/ 245 w 256"/>
                <a:gd name="T21" fmla="*/ 201 h 293"/>
                <a:gd name="T22" fmla="*/ 256 w 256"/>
                <a:gd name="T23" fmla="*/ 147 h 293"/>
                <a:gd name="T24" fmla="*/ 253 w 256"/>
                <a:gd name="T25" fmla="*/ 114 h 293"/>
                <a:gd name="T26" fmla="*/ 237 w 256"/>
                <a:gd name="T27" fmla="*/ 68 h 293"/>
                <a:gd name="T28" fmla="*/ 222 w 256"/>
                <a:gd name="T29" fmla="*/ 47 h 293"/>
                <a:gd name="T30" fmla="*/ 189 w 256"/>
                <a:gd name="T31" fmla="*/ 16 h 293"/>
                <a:gd name="T32" fmla="*/ 152 w 256"/>
                <a:gd name="T33" fmla="*/ 1 h 293"/>
                <a:gd name="T34" fmla="*/ 108 w 256"/>
                <a:gd name="T35" fmla="*/ 1 h 293"/>
                <a:gd name="T36" fmla="*/ 77 w 256"/>
                <a:gd name="T37" fmla="*/ 9 h 293"/>
                <a:gd name="T38" fmla="*/ 46 w 256"/>
                <a:gd name="T39" fmla="*/ 32 h 293"/>
                <a:gd name="T40" fmla="*/ 20 w 256"/>
                <a:gd name="T41" fmla="*/ 63 h 293"/>
                <a:gd name="T42" fmla="*/ 6 w 256"/>
                <a:gd name="T43" fmla="*/ 95 h 293"/>
                <a:gd name="T44" fmla="*/ 9 w 256"/>
                <a:gd name="T45" fmla="*/ 145 h 293"/>
                <a:gd name="T46" fmla="*/ 19 w 256"/>
                <a:gd name="T47" fmla="*/ 91 h 293"/>
                <a:gd name="T48" fmla="*/ 29 w 256"/>
                <a:gd name="T49" fmla="*/ 70 h 293"/>
                <a:gd name="T50" fmla="*/ 53 w 256"/>
                <a:gd name="T51" fmla="*/ 39 h 293"/>
                <a:gd name="T52" fmla="*/ 77 w 256"/>
                <a:gd name="T53" fmla="*/ 23 h 293"/>
                <a:gd name="T54" fmla="*/ 99 w 256"/>
                <a:gd name="T55" fmla="*/ 13 h 293"/>
                <a:gd name="T56" fmla="*/ 129 w 256"/>
                <a:gd name="T57" fmla="*/ 9 h 293"/>
                <a:gd name="T58" fmla="*/ 163 w 256"/>
                <a:gd name="T59" fmla="*/ 14 h 293"/>
                <a:gd name="T60" fmla="*/ 183 w 256"/>
                <a:gd name="T61" fmla="*/ 26 h 293"/>
                <a:gd name="T62" fmla="*/ 215 w 256"/>
                <a:gd name="T63" fmla="*/ 54 h 293"/>
                <a:gd name="T64" fmla="*/ 228 w 256"/>
                <a:gd name="T65" fmla="*/ 75 h 293"/>
                <a:gd name="T66" fmla="*/ 239 w 256"/>
                <a:gd name="T67" fmla="*/ 98 h 293"/>
                <a:gd name="T68" fmla="*/ 246 w 256"/>
                <a:gd name="T69" fmla="*/ 147 h 293"/>
                <a:gd name="T70" fmla="*/ 239 w 256"/>
                <a:gd name="T71" fmla="*/ 191 h 293"/>
                <a:gd name="T72" fmla="*/ 228 w 256"/>
                <a:gd name="T73" fmla="*/ 214 h 293"/>
                <a:gd name="T74" fmla="*/ 215 w 256"/>
                <a:gd name="T75" fmla="*/ 237 h 293"/>
                <a:gd name="T76" fmla="*/ 192 w 256"/>
                <a:gd name="T77" fmla="*/ 258 h 293"/>
                <a:gd name="T78" fmla="*/ 174 w 256"/>
                <a:gd name="T79" fmla="*/ 271 h 293"/>
                <a:gd name="T80" fmla="*/ 152 w 256"/>
                <a:gd name="T81" fmla="*/ 280 h 293"/>
                <a:gd name="T82" fmla="*/ 127 w 256"/>
                <a:gd name="T83" fmla="*/ 283 h 293"/>
                <a:gd name="T84" fmla="*/ 108 w 256"/>
                <a:gd name="T85" fmla="*/ 280 h 293"/>
                <a:gd name="T86" fmla="*/ 81 w 256"/>
                <a:gd name="T87" fmla="*/ 271 h 293"/>
                <a:gd name="T88" fmla="*/ 62 w 256"/>
                <a:gd name="T89" fmla="*/ 258 h 293"/>
                <a:gd name="T90" fmla="*/ 39 w 256"/>
                <a:gd name="T91" fmla="*/ 237 h 293"/>
                <a:gd name="T92" fmla="*/ 26 w 256"/>
                <a:gd name="T93" fmla="*/ 214 h 293"/>
                <a:gd name="T94" fmla="*/ 15 w 256"/>
                <a:gd name="T95" fmla="*/ 191 h 2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6"/>
                <a:gd name="T145" fmla="*/ 0 h 293"/>
                <a:gd name="T146" fmla="*/ 256 w 256"/>
                <a:gd name="T147" fmla="*/ 293 h 2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6" h="293">
                  <a:moveTo>
                    <a:pt x="0" y="145"/>
                  </a:moveTo>
                  <a:lnTo>
                    <a:pt x="0" y="167"/>
                  </a:lnTo>
                  <a:lnTo>
                    <a:pt x="6" y="194"/>
                  </a:lnTo>
                  <a:lnTo>
                    <a:pt x="9" y="201"/>
                  </a:lnTo>
                  <a:lnTo>
                    <a:pt x="11" y="208"/>
                  </a:lnTo>
                  <a:lnTo>
                    <a:pt x="14" y="216"/>
                  </a:lnTo>
                  <a:lnTo>
                    <a:pt x="17" y="221"/>
                  </a:lnTo>
                  <a:lnTo>
                    <a:pt x="20" y="227"/>
                  </a:lnTo>
                  <a:lnTo>
                    <a:pt x="29" y="237"/>
                  </a:lnTo>
                  <a:lnTo>
                    <a:pt x="33" y="244"/>
                  </a:lnTo>
                  <a:lnTo>
                    <a:pt x="42" y="253"/>
                  </a:lnTo>
                  <a:lnTo>
                    <a:pt x="46" y="257"/>
                  </a:lnTo>
                  <a:lnTo>
                    <a:pt x="51" y="262"/>
                  </a:lnTo>
                  <a:lnTo>
                    <a:pt x="56" y="265"/>
                  </a:lnTo>
                  <a:lnTo>
                    <a:pt x="65" y="275"/>
                  </a:lnTo>
                  <a:lnTo>
                    <a:pt x="77" y="281"/>
                  </a:lnTo>
                  <a:lnTo>
                    <a:pt x="90" y="284"/>
                  </a:lnTo>
                  <a:lnTo>
                    <a:pt x="96" y="288"/>
                  </a:lnTo>
                  <a:lnTo>
                    <a:pt x="102" y="289"/>
                  </a:lnTo>
                  <a:lnTo>
                    <a:pt x="108" y="289"/>
                  </a:lnTo>
                  <a:lnTo>
                    <a:pt x="115" y="291"/>
                  </a:lnTo>
                  <a:lnTo>
                    <a:pt x="121" y="291"/>
                  </a:lnTo>
                  <a:lnTo>
                    <a:pt x="127" y="293"/>
                  </a:lnTo>
                  <a:lnTo>
                    <a:pt x="130" y="293"/>
                  </a:lnTo>
                  <a:lnTo>
                    <a:pt x="135" y="291"/>
                  </a:lnTo>
                  <a:lnTo>
                    <a:pt x="139" y="291"/>
                  </a:lnTo>
                  <a:lnTo>
                    <a:pt x="146" y="289"/>
                  </a:lnTo>
                  <a:lnTo>
                    <a:pt x="152" y="289"/>
                  </a:lnTo>
                  <a:lnTo>
                    <a:pt x="160" y="288"/>
                  </a:lnTo>
                  <a:lnTo>
                    <a:pt x="166" y="284"/>
                  </a:lnTo>
                  <a:lnTo>
                    <a:pt x="170" y="283"/>
                  </a:lnTo>
                  <a:lnTo>
                    <a:pt x="177" y="281"/>
                  </a:lnTo>
                  <a:lnTo>
                    <a:pt x="189" y="275"/>
                  </a:lnTo>
                  <a:lnTo>
                    <a:pt x="198" y="265"/>
                  </a:lnTo>
                  <a:lnTo>
                    <a:pt x="203" y="262"/>
                  </a:lnTo>
                  <a:lnTo>
                    <a:pt x="208" y="257"/>
                  </a:lnTo>
                  <a:lnTo>
                    <a:pt x="212" y="253"/>
                  </a:lnTo>
                  <a:lnTo>
                    <a:pt x="222" y="244"/>
                  </a:lnTo>
                  <a:lnTo>
                    <a:pt x="225" y="237"/>
                  </a:lnTo>
                  <a:lnTo>
                    <a:pt x="234" y="227"/>
                  </a:lnTo>
                  <a:lnTo>
                    <a:pt x="237" y="221"/>
                  </a:lnTo>
                  <a:lnTo>
                    <a:pt x="240" y="216"/>
                  </a:lnTo>
                  <a:lnTo>
                    <a:pt x="243" y="208"/>
                  </a:lnTo>
                  <a:lnTo>
                    <a:pt x="245" y="201"/>
                  </a:lnTo>
                  <a:lnTo>
                    <a:pt x="248" y="194"/>
                  </a:lnTo>
                  <a:lnTo>
                    <a:pt x="254" y="167"/>
                  </a:lnTo>
                  <a:lnTo>
                    <a:pt x="254" y="152"/>
                  </a:lnTo>
                  <a:lnTo>
                    <a:pt x="256" y="147"/>
                  </a:lnTo>
                  <a:lnTo>
                    <a:pt x="256" y="144"/>
                  </a:lnTo>
                  <a:lnTo>
                    <a:pt x="254" y="137"/>
                  </a:lnTo>
                  <a:lnTo>
                    <a:pt x="254" y="124"/>
                  </a:lnTo>
                  <a:lnTo>
                    <a:pt x="253" y="114"/>
                  </a:lnTo>
                  <a:lnTo>
                    <a:pt x="248" y="95"/>
                  </a:lnTo>
                  <a:lnTo>
                    <a:pt x="245" y="88"/>
                  </a:lnTo>
                  <a:lnTo>
                    <a:pt x="243" y="81"/>
                  </a:lnTo>
                  <a:lnTo>
                    <a:pt x="237" y="68"/>
                  </a:lnTo>
                  <a:lnTo>
                    <a:pt x="234" y="63"/>
                  </a:lnTo>
                  <a:lnTo>
                    <a:pt x="229" y="57"/>
                  </a:lnTo>
                  <a:lnTo>
                    <a:pt x="225" y="52"/>
                  </a:lnTo>
                  <a:lnTo>
                    <a:pt x="222" y="47"/>
                  </a:lnTo>
                  <a:lnTo>
                    <a:pt x="208" y="32"/>
                  </a:lnTo>
                  <a:lnTo>
                    <a:pt x="203" y="29"/>
                  </a:lnTo>
                  <a:lnTo>
                    <a:pt x="198" y="24"/>
                  </a:lnTo>
                  <a:lnTo>
                    <a:pt x="189" y="16"/>
                  </a:lnTo>
                  <a:lnTo>
                    <a:pt x="177" y="9"/>
                  </a:lnTo>
                  <a:lnTo>
                    <a:pt x="170" y="8"/>
                  </a:lnTo>
                  <a:lnTo>
                    <a:pt x="166" y="5"/>
                  </a:lnTo>
                  <a:lnTo>
                    <a:pt x="152" y="1"/>
                  </a:lnTo>
                  <a:lnTo>
                    <a:pt x="146" y="1"/>
                  </a:lnTo>
                  <a:lnTo>
                    <a:pt x="139" y="0"/>
                  </a:lnTo>
                  <a:lnTo>
                    <a:pt x="115" y="0"/>
                  </a:lnTo>
                  <a:lnTo>
                    <a:pt x="108" y="1"/>
                  </a:lnTo>
                  <a:lnTo>
                    <a:pt x="102" y="1"/>
                  </a:lnTo>
                  <a:lnTo>
                    <a:pt x="90" y="5"/>
                  </a:lnTo>
                  <a:lnTo>
                    <a:pt x="84" y="8"/>
                  </a:lnTo>
                  <a:lnTo>
                    <a:pt x="77" y="9"/>
                  </a:lnTo>
                  <a:lnTo>
                    <a:pt x="65" y="16"/>
                  </a:lnTo>
                  <a:lnTo>
                    <a:pt x="56" y="24"/>
                  </a:lnTo>
                  <a:lnTo>
                    <a:pt x="51" y="29"/>
                  </a:lnTo>
                  <a:lnTo>
                    <a:pt x="46" y="32"/>
                  </a:lnTo>
                  <a:lnTo>
                    <a:pt x="33" y="47"/>
                  </a:lnTo>
                  <a:lnTo>
                    <a:pt x="29" y="52"/>
                  </a:lnTo>
                  <a:lnTo>
                    <a:pt x="25" y="57"/>
                  </a:lnTo>
                  <a:lnTo>
                    <a:pt x="20" y="63"/>
                  </a:lnTo>
                  <a:lnTo>
                    <a:pt x="17" y="68"/>
                  </a:lnTo>
                  <a:lnTo>
                    <a:pt x="11" y="81"/>
                  </a:lnTo>
                  <a:lnTo>
                    <a:pt x="9" y="88"/>
                  </a:lnTo>
                  <a:lnTo>
                    <a:pt x="6" y="95"/>
                  </a:lnTo>
                  <a:lnTo>
                    <a:pt x="1" y="114"/>
                  </a:lnTo>
                  <a:lnTo>
                    <a:pt x="0" y="124"/>
                  </a:lnTo>
                  <a:lnTo>
                    <a:pt x="0" y="145"/>
                  </a:lnTo>
                  <a:lnTo>
                    <a:pt x="9" y="145"/>
                  </a:lnTo>
                  <a:lnTo>
                    <a:pt x="9" y="124"/>
                  </a:lnTo>
                  <a:lnTo>
                    <a:pt x="11" y="118"/>
                  </a:lnTo>
                  <a:lnTo>
                    <a:pt x="15" y="98"/>
                  </a:lnTo>
                  <a:lnTo>
                    <a:pt x="19" y="91"/>
                  </a:lnTo>
                  <a:lnTo>
                    <a:pt x="20" y="85"/>
                  </a:lnTo>
                  <a:lnTo>
                    <a:pt x="23" y="81"/>
                  </a:lnTo>
                  <a:lnTo>
                    <a:pt x="26" y="75"/>
                  </a:lnTo>
                  <a:lnTo>
                    <a:pt x="29" y="70"/>
                  </a:lnTo>
                  <a:lnTo>
                    <a:pt x="31" y="63"/>
                  </a:lnTo>
                  <a:lnTo>
                    <a:pt x="36" y="59"/>
                  </a:lnTo>
                  <a:lnTo>
                    <a:pt x="39" y="54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62" y="31"/>
                  </a:lnTo>
                  <a:lnTo>
                    <a:pt x="71" y="26"/>
                  </a:lnTo>
                  <a:lnTo>
                    <a:pt x="77" y="23"/>
                  </a:lnTo>
                  <a:lnTo>
                    <a:pt x="81" y="19"/>
                  </a:lnTo>
                  <a:lnTo>
                    <a:pt x="87" y="18"/>
                  </a:lnTo>
                  <a:lnTo>
                    <a:pt x="93" y="14"/>
                  </a:lnTo>
                  <a:lnTo>
                    <a:pt x="99" y="13"/>
                  </a:lnTo>
                  <a:lnTo>
                    <a:pt x="102" y="11"/>
                  </a:lnTo>
                  <a:lnTo>
                    <a:pt x="108" y="11"/>
                  </a:lnTo>
                  <a:lnTo>
                    <a:pt x="115" y="9"/>
                  </a:lnTo>
                  <a:lnTo>
                    <a:pt x="129" y="9"/>
                  </a:lnTo>
                  <a:lnTo>
                    <a:pt x="139" y="9"/>
                  </a:lnTo>
                  <a:lnTo>
                    <a:pt x="146" y="11"/>
                  </a:lnTo>
                  <a:lnTo>
                    <a:pt x="152" y="11"/>
                  </a:lnTo>
                  <a:lnTo>
                    <a:pt x="163" y="14"/>
                  </a:lnTo>
                  <a:lnTo>
                    <a:pt x="167" y="18"/>
                  </a:lnTo>
                  <a:lnTo>
                    <a:pt x="174" y="19"/>
                  </a:lnTo>
                  <a:lnTo>
                    <a:pt x="177" y="23"/>
                  </a:lnTo>
                  <a:lnTo>
                    <a:pt x="183" y="26"/>
                  </a:lnTo>
                  <a:lnTo>
                    <a:pt x="192" y="31"/>
                  </a:lnTo>
                  <a:lnTo>
                    <a:pt x="197" y="36"/>
                  </a:lnTo>
                  <a:lnTo>
                    <a:pt x="201" y="39"/>
                  </a:lnTo>
                  <a:lnTo>
                    <a:pt x="215" y="54"/>
                  </a:lnTo>
                  <a:lnTo>
                    <a:pt x="219" y="59"/>
                  </a:lnTo>
                  <a:lnTo>
                    <a:pt x="223" y="63"/>
                  </a:lnTo>
                  <a:lnTo>
                    <a:pt x="225" y="70"/>
                  </a:lnTo>
                  <a:lnTo>
                    <a:pt x="228" y="75"/>
                  </a:lnTo>
                  <a:lnTo>
                    <a:pt x="231" y="81"/>
                  </a:lnTo>
                  <a:lnTo>
                    <a:pt x="234" y="85"/>
                  </a:lnTo>
                  <a:lnTo>
                    <a:pt x="236" y="91"/>
                  </a:lnTo>
                  <a:lnTo>
                    <a:pt x="239" y="98"/>
                  </a:lnTo>
                  <a:lnTo>
                    <a:pt x="243" y="118"/>
                  </a:lnTo>
                  <a:lnTo>
                    <a:pt x="245" y="124"/>
                  </a:lnTo>
                  <a:lnTo>
                    <a:pt x="245" y="137"/>
                  </a:lnTo>
                  <a:lnTo>
                    <a:pt x="246" y="147"/>
                  </a:lnTo>
                  <a:lnTo>
                    <a:pt x="246" y="144"/>
                  </a:lnTo>
                  <a:lnTo>
                    <a:pt x="245" y="152"/>
                  </a:lnTo>
                  <a:lnTo>
                    <a:pt x="245" y="167"/>
                  </a:lnTo>
                  <a:lnTo>
                    <a:pt x="239" y="191"/>
                  </a:lnTo>
                  <a:lnTo>
                    <a:pt x="236" y="198"/>
                  </a:lnTo>
                  <a:lnTo>
                    <a:pt x="234" y="204"/>
                  </a:lnTo>
                  <a:lnTo>
                    <a:pt x="231" y="209"/>
                  </a:lnTo>
                  <a:lnTo>
                    <a:pt x="228" y="214"/>
                  </a:lnTo>
                  <a:lnTo>
                    <a:pt x="225" y="221"/>
                  </a:lnTo>
                  <a:lnTo>
                    <a:pt x="223" y="226"/>
                  </a:lnTo>
                  <a:lnTo>
                    <a:pt x="219" y="230"/>
                  </a:lnTo>
                  <a:lnTo>
                    <a:pt x="215" y="237"/>
                  </a:lnTo>
                  <a:lnTo>
                    <a:pt x="206" y="247"/>
                  </a:lnTo>
                  <a:lnTo>
                    <a:pt x="201" y="250"/>
                  </a:lnTo>
                  <a:lnTo>
                    <a:pt x="197" y="255"/>
                  </a:lnTo>
                  <a:lnTo>
                    <a:pt x="192" y="258"/>
                  </a:lnTo>
                  <a:lnTo>
                    <a:pt x="188" y="263"/>
                  </a:lnTo>
                  <a:lnTo>
                    <a:pt x="183" y="265"/>
                  </a:lnTo>
                  <a:lnTo>
                    <a:pt x="177" y="268"/>
                  </a:lnTo>
                  <a:lnTo>
                    <a:pt x="174" y="271"/>
                  </a:lnTo>
                  <a:lnTo>
                    <a:pt x="167" y="273"/>
                  </a:lnTo>
                  <a:lnTo>
                    <a:pt x="163" y="275"/>
                  </a:lnTo>
                  <a:lnTo>
                    <a:pt x="157" y="278"/>
                  </a:lnTo>
                  <a:lnTo>
                    <a:pt x="152" y="280"/>
                  </a:lnTo>
                  <a:lnTo>
                    <a:pt x="146" y="280"/>
                  </a:lnTo>
                  <a:lnTo>
                    <a:pt x="139" y="281"/>
                  </a:lnTo>
                  <a:lnTo>
                    <a:pt x="135" y="281"/>
                  </a:lnTo>
                  <a:lnTo>
                    <a:pt x="127" y="283"/>
                  </a:lnTo>
                  <a:lnTo>
                    <a:pt x="130" y="283"/>
                  </a:lnTo>
                  <a:lnTo>
                    <a:pt x="121" y="281"/>
                  </a:lnTo>
                  <a:lnTo>
                    <a:pt x="115" y="281"/>
                  </a:lnTo>
                  <a:lnTo>
                    <a:pt x="108" y="280"/>
                  </a:lnTo>
                  <a:lnTo>
                    <a:pt x="102" y="280"/>
                  </a:lnTo>
                  <a:lnTo>
                    <a:pt x="99" y="278"/>
                  </a:lnTo>
                  <a:lnTo>
                    <a:pt x="93" y="275"/>
                  </a:lnTo>
                  <a:lnTo>
                    <a:pt x="81" y="271"/>
                  </a:lnTo>
                  <a:lnTo>
                    <a:pt x="77" y="268"/>
                  </a:lnTo>
                  <a:lnTo>
                    <a:pt x="71" y="265"/>
                  </a:lnTo>
                  <a:lnTo>
                    <a:pt x="67" y="263"/>
                  </a:lnTo>
                  <a:lnTo>
                    <a:pt x="62" y="258"/>
                  </a:lnTo>
                  <a:lnTo>
                    <a:pt x="57" y="255"/>
                  </a:lnTo>
                  <a:lnTo>
                    <a:pt x="53" y="250"/>
                  </a:lnTo>
                  <a:lnTo>
                    <a:pt x="48" y="247"/>
                  </a:lnTo>
                  <a:lnTo>
                    <a:pt x="39" y="237"/>
                  </a:lnTo>
                  <a:lnTo>
                    <a:pt x="36" y="230"/>
                  </a:lnTo>
                  <a:lnTo>
                    <a:pt x="31" y="226"/>
                  </a:lnTo>
                  <a:lnTo>
                    <a:pt x="29" y="221"/>
                  </a:lnTo>
                  <a:lnTo>
                    <a:pt x="26" y="214"/>
                  </a:lnTo>
                  <a:lnTo>
                    <a:pt x="23" y="209"/>
                  </a:lnTo>
                  <a:lnTo>
                    <a:pt x="20" y="204"/>
                  </a:lnTo>
                  <a:lnTo>
                    <a:pt x="19" y="198"/>
                  </a:lnTo>
                  <a:lnTo>
                    <a:pt x="15" y="191"/>
                  </a:lnTo>
                  <a:lnTo>
                    <a:pt x="9" y="167"/>
                  </a:lnTo>
                  <a:lnTo>
                    <a:pt x="9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42"/>
            <p:cNvSpPr>
              <a:spLocks/>
            </p:cNvSpPr>
            <p:nvPr/>
          </p:nvSpPr>
          <p:spPr bwMode="auto">
            <a:xfrm>
              <a:off x="4569" y="2253"/>
              <a:ext cx="163" cy="70"/>
            </a:xfrm>
            <a:custGeom>
              <a:avLst/>
              <a:gdLst>
                <a:gd name="T0" fmla="*/ 34 w 163"/>
                <a:gd name="T1" fmla="*/ 16 h 70"/>
                <a:gd name="T2" fmla="*/ 34 w 163"/>
                <a:gd name="T3" fmla="*/ 23 h 70"/>
                <a:gd name="T4" fmla="*/ 37 w 163"/>
                <a:gd name="T5" fmla="*/ 29 h 70"/>
                <a:gd name="T6" fmla="*/ 42 w 163"/>
                <a:gd name="T7" fmla="*/ 34 h 70"/>
                <a:gd name="T8" fmla="*/ 49 w 163"/>
                <a:gd name="T9" fmla="*/ 36 h 70"/>
                <a:gd name="T10" fmla="*/ 68 w 163"/>
                <a:gd name="T11" fmla="*/ 39 h 70"/>
                <a:gd name="T12" fmla="*/ 91 w 163"/>
                <a:gd name="T13" fmla="*/ 41 h 70"/>
                <a:gd name="T14" fmla="*/ 116 w 163"/>
                <a:gd name="T15" fmla="*/ 41 h 70"/>
                <a:gd name="T16" fmla="*/ 138 w 163"/>
                <a:gd name="T17" fmla="*/ 42 h 70"/>
                <a:gd name="T18" fmla="*/ 155 w 163"/>
                <a:gd name="T19" fmla="*/ 47 h 70"/>
                <a:gd name="T20" fmla="*/ 160 w 163"/>
                <a:gd name="T21" fmla="*/ 52 h 70"/>
                <a:gd name="T22" fmla="*/ 163 w 163"/>
                <a:gd name="T23" fmla="*/ 57 h 70"/>
                <a:gd name="T24" fmla="*/ 161 w 163"/>
                <a:gd name="T25" fmla="*/ 59 h 70"/>
                <a:gd name="T26" fmla="*/ 160 w 163"/>
                <a:gd name="T27" fmla="*/ 65 h 70"/>
                <a:gd name="T28" fmla="*/ 152 w 163"/>
                <a:gd name="T29" fmla="*/ 68 h 70"/>
                <a:gd name="T30" fmla="*/ 139 w 163"/>
                <a:gd name="T31" fmla="*/ 70 h 70"/>
                <a:gd name="T32" fmla="*/ 125 w 163"/>
                <a:gd name="T33" fmla="*/ 70 h 70"/>
                <a:gd name="T34" fmla="*/ 97 w 163"/>
                <a:gd name="T35" fmla="*/ 68 h 70"/>
                <a:gd name="T36" fmla="*/ 88 w 163"/>
                <a:gd name="T37" fmla="*/ 67 h 70"/>
                <a:gd name="T38" fmla="*/ 85 w 163"/>
                <a:gd name="T39" fmla="*/ 67 h 70"/>
                <a:gd name="T40" fmla="*/ 65 w 163"/>
                <a:gd name="T41" fmla="*/ 68 h 70"/>
                <a:gd name="T42" fmla="*/ 46 w 163"/>
                <a:gd name="T43" fmla="*/ 67 h 70"/>
                <a:gd name="T44" fmla="*/ 32 w 163"/>
                <a:gd name="T45" fmla="*/ 65 h 70"/>
                <a:gd name="T46" fmla="*/ 22 w 163"/>
                <a:gd name="T47" fmla="*/ 62 h 70"/>
                <a:gd name="T48" fmla="*/ 12 w 163"/>
                <a:gd name="T49" fmla="*/ 57 h 70"/>
                <a:gd name="T50" fmla="*/ 6 w 163"/>
                <a:gd name="T51" fmla="*/ 52 h 70"/>
                <a:gd name="T52" fmla="*/ 0 w 163"/>
                <a:gd name="T53" fmla="*/ 41 h 70"/>
                <a:gd name="T54" fmla="*/ 0 w 163"/>
                <a:gd name="T55" fmla="*/ 29 h 70"/>
                <a:gd name="T56" fmla="*/ 1 w 163"/>
                <a:gd name="T57" fmla="*/ 18 h 70"/>
                <a:gd name="T58" fmla="*/ 6 w 163"/>
                <a:gd name="T59" fmla="*/ 11 h 70"/>
                <a:gd name="T60" fmla="*/ 9 w 163"/>
                <a:gd name="T61" fmla="*/ 8 h 70"/>
                <a:gd name="T62" fmla="*/ 14 w 163"/>
                <a:gd name="T63" fmla="*/ 3 h 70"/>
                <a:gd name="T64" fmla="*/ 23 w 163"/>
                <a:gd name="T65" fmla="*/ 0 h 70"/>
                <a:gd name="T66" fmla="*/ 31 w 163"/>
                <a:gd name="T67" fmla="*/ 3 h 70"/>
                <a:gd name="T68" fmla="*/ 32 w 163"/>
                <a:gd name="T69" fmla="*/ 9 h 70"/>
                <a:gd name="T70" fmla="*/ 34 w 163"/>
                <a:gd name="T71" fmla="*/ 18 h 70"/>
                <a:gd name="T72" fmla="*/ 34 w 163"/>
                <a:gd name="T73" fmla="*/ 16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70"/>
                <a:gd name="T113" fmla="*/ 163 w 163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70">
                  <a:moveTo>
                    <a:pt x="34" y="16"/>
                  </a:moveTo>
                  <a:lnTo>
                    <a:pt x="34" y="23"/>
                  </a:lnTo>
                  <a:lnTo>
                    <a:pt x="37" y="29"/>
                  </a:lnTo>
                  <a:lnTo>
                    <a:pt x="42" y="34"/>
                  </a:lnTo>
                  <a:lnTo>
                    <a:pt x="49" y="36"/>
                  </a:lnTo>
                  <a:lnTo>
                    <a:pt x="68" y="39"/>
                  </a:lnTo>
                  <a:lnTo>
                    <a:pt x="91" y="41"/>
                  </a:lnTo>
                  <a:lnTo>
                    <a:pt x="116" y="41"/>
                  </a:lnTo>
                  <a:lnTo>
                    <a:pt x="138" y="42"/>
                  </a:lnTo>
                  <a:lnTo>
                    <a:pt x="155" y="47"/>
                  </a:lnTo>
                  <a:lnTo>
                    <a:pt x="160" y="52"/>
                  </a:lnTo>
                  <a:lnTo>
                    <a:pt x="163" y="57"/>
                  </a:lnTo>
                  <a:lnTo>
                    <a:pt x="161" y="59"/>
                  </a:lnTo>
                  <a:lnTo>
                    <a:pt x="160" y="65"/>
                  </a:lnTo>
                  <a:lnTo>
                    <a:pt x="152" y="68"/>
                  </a:lnTo>
                  <a:lnTo>
                    <a:pt x="139" y="70"/>
                  </a:lnTo>
                  <a:lnTo>
                    <a:pt x="125" y="70"/>
                  </a:lnTo>
                  <a:lnTo>
                    <a:pt x="97" y="68"/>
                  </a:lnTo>
                  <a:lnTo>
                    <a:pt x="88" y="67"/>
                  </a:lnTo>
                  <a:lnTo>
                    <a:pt x="85" y="67"/>
                  </a:lnTo>
                  <a:lnTo>
                    <a:pt x="65" y="68"/>
                  </a:lnTo>
                  <a:lnTo>
                    <a:pt x="46" y="67"/>
                  </a:lnTo>
                  <a:lnTo>
                    <a:pt x="32" y="65"/>
                  </a:lnTo>
                  <a:lnTo>
                    <a:pt x="22" y="62"/>
                  </a:lnTo>
                  <a:lnTo>
                    <a:pt x="12" y="57"/>
                  </a:lnTo>
                  <a:lnTo>
                    <a:pt x="6" y="52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1" y="3"/>
                  </a:lnTo>
                  <a:lnTo>
                    <a:pt x="32" y="9"/>
                  </a:lnTo>
                  <a:lnTo>
                    <a:pt x="34" y="18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33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43"/>
            <p:cNvSpPr>
              <a:spLocks/>
            </p:cNvSpPr>
            <p:nvPr/>
          </p:nvSpPr>
          <p:spPr bwMode="auto">
            <a:xfrm>
              <a:off x="4564" y="2248"/>
              <a:ext cx="172" cy="80"/>
            </a:xfrm>
            <a:custGeom>
              <a:avLst/>
              <a:gdLst>
                <a:gd name="T0" fmla="*/ 34 w 172"/>
                <a:gd name="T1" fmla="*/ 29 h 80"/>
                <a:gd name="T2" fmla="*/ 44 w 172"/>
                <a:gd name="T3" fmla="*/ 42 h 80"/>
                <a:gd name="T4" fmla="*/ 54 w 172"/>
                <a:gd name="T5" fmla="*/ 46 h 80"/>
                <a:gd name="T6" fmla="*/ 121 w 172"/>
                <a:gd name="T7" fmla="*/ 50 h 80"/>
                <a:gd name="T8" fmla="*/ 158 w 172"/>
                <a:gd name="T9" fmla="*/ 57 h 80"/>
                <a:gd name="T10" fmla="*/ 165 w 172"/>
                <a:gd name="T11" fmla="*/ 65 h 80"/>
                <a:gd name="T12" fmla="*/ 160 w 172"/>
                <a:gd name="T13" fmla="*/ 68 h 80"/>
                <a:gd name="T14" fmla="*/ 157 w 172"/>
                <a:gd name="T15" fmla="*/ 68 h 80"/>
                <a:gd name="T16" fmla="*/ 102 w 172"/>
                <a:gd name="T17" fmla="*/ 68 h 80"/>
                <a:gd name="T18" fmla="*/ 70 w 172"/>
                <a:gd name="T19" fmla="*/ 68 h 80"/>
                <a:gd name="T20" fmla="*/ 39 w 172"/>
                <a:gd name="T21" fmla="*/ 65 h 80"/>
                <a:gd name="T22" fmla="*/ 20 w 172"/>
                <a:gd name="T23" fmla="*/ 59 h 80"/>
                <a:gd name="T24" fmla="*/ 9 w 172"/>
                <a:gd name="T25" fmla="*/ 44 h 80"/>
                <a:gd name="T26" fmla="*/ 11 w 172"/>
                <a:gd name="T27" fmla="*/ 23 h 80"/>
                <a:gd name="T28" fmla="*/ 22 w 172"/>
                <a:gd name="T29" fmla="*/ 11 h 80"/>
                <a:gd name="T30" fmla="*/ 27 w 172"/>
                <a:gd name="T31" fmla="*/ 10 h 80"/>
                <a:gd name="T32" fmla="*/ 33 w 172"/>
                <a:gd name="T33" fmla="*/ 16 h 80"/>
                <a:gd name="T34" fmla="*/ 40 w 172"/>
                <a:gd name="T35" fmla="*/ 28 h 80"/>
                <a:gd name="T36" fmla="*/ 44 w 172"/>
                <a:gd name="T37" fmla="*/ 21 h 80"/>
                <a:gd name="T38" fmla="*/ 44 w 172"/>
                <a:gd name="T39" fmla="*/ 21 h 80"/>
                <a:gd name="T40" fmla="*/ 39 w 172"/>
                <a:gd name="T41" fmla="*/ 5 h 80"/>
                <a:gd name="T42" fmla="*/ 28 w 172"/>
                <a:gd name="T43" fmla="*/ 0 h 80"/>
                <a:gd name="T44" fmla="*/ 16 w 172"/>
                <a:gd name="T45" fmla="*/ 5 h 80"/>
                <a:gd name="T46" fmla="*/ 2 w 172"/>
                <a:gd name="T47" fmla="*/ 21 h 80"/>
                <a:gd name="T48" fmla="*/ 0 w 172"/>
                <a:gd name="T49" fmla="*/ 46 h 80"/>
                <a:gd name="T50" fmla="*/ 8 w 172"/>
                <a:gd name="T51" fmla="*/ 60 h 80"/>
                <a:gd name="T52" fmla="*/ 25 w 172"/>
                <a:gd name="T53" fmla="*/ 72 h 80"/>
                <a:gd name="T54" fmla="*/ 51 w 172"/>
                <a:gd name="T55" fmla="*/ 77 h 80"/>
                <a:gd name="T56" fmla="*/ 93 w 172"/>
                <a:gd name="T57" fmla="*/ 77 h 80"/>
                <a:gd name="T58" fmla="*/ 144 w 172"/>
                <a:gd name="T59" fmla="*/ 80 h 80"/>
                <a:gd name="T60" fmla="*/ 166 w 172"/>
                <a:gd name="T61" fmla="*/ 75 h 80"/>
                <a:gd name="T62" fmla="*/ 169 w 172"/>
                <a:gd name="T63" fmla="*/ 72 h 80"/>
                <a:gd name="T64" fmla="*/ 171 w 172"/>
                <a:gd name="T65" fmla="*/ 65 h 80"/>
                <a:gd name="T66" fmla="*/ 172 w 172"/>
                <a:gd name="T67" fmla="*/ 60 h 80"/>
                <a:gd name="T68" fmla="*/ 163 w 172"/>
                <a:gd name="T69" fmla="*/ 49 h 80"/>
                <a:gd name="T70" fmla="*/ 144 w 172"/>
                <a:gd name="T71" fmla="*/ 42 h 80"/>
                <a:gd name="T72" fmla="*/ 96 w 172"/>
                <a:gd name="T73" fmla="*/ 41 h 80"/>
                <a:gd name="T74" fmla="*/ 56 w 172"/>
                <a:gd name="T75" fmla="*/ 36 h 80"/>
                <a:gd name="T76" fmla="*/ 45 w 172"/>
                <a:gd name="T77" fmla="*/ 31 h 80"/>
                <a:gd name="T78" fmla="*/ 44 w 172"/>
                <a:gd name="T79" fmla="*/ 28 h 80"/>
                <a:gd name="T80" fmla="*/ 42 w 172"/>
                <a:gd name="T81" fmla="*/ 18 h 80"/>
                <a:gd name="T82" fmla="*/ 39 w 172"/>
                <a:gd name="T83" fmla="*/ 16 h 80"/>
                <a:gd name="T84" fmla="*/ 34 w 172"/>
                <a:gd name="T85" fmla="*/ 19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"/>
                <a:gd name="T130" fmla="*/ 0 h 80"/>
                <a:gd name="T131" fmla="*/ 172 w 172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" h="80">
                  <a:moveTo>
                    <a:pt x="44" y="21"/>
                  </a:moveTo>
                  <a:lnTo>
                    <a:pt x="34" y="21"/>
                  </a:lnTo>
                  <a:lnTo>
                    <a:pt x="34" y="29"/>
                  </a:lnTo>
                  <a:lnTo>
                    <a:pt x="37" y="36"/>
                  </a:lnTo>
                  <a:lnTo>
                    <a:pt x="39" y="37"/>
                  </a:lnTo>
                  <a:lnTo>
                    <a:pt x="44" y="42"/>
                  </a:lnTo>
                  <a:lnTo>
                    <a:pt x="45" y="44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73" y="49"/>
                  </a:lnTo>
                  <a:lnTo>
                    <a:pt x="96" y="50"/>
                  </a:lnTo>
                  <a:lnTo>
                    <a:pt x="121" y="50"/>
                  </a:lnTo>
                  <a:lnTo>
                    <a:pt x="143" y="52"/>
                  </a:lnTo>
                  <a:lnTo>
                    <a:pt x="141" y="52"/>
                  </a:lnTo>
                  <a:lnTo>
                    <a:pt x="158" y="57"/>
                  </a:lnTo>
                  <a:lnTo>
                    <a:pt x="157" y="55"/>
                  </a:lnTo>
                  <a:lnTo>
                    <a:pt x="161" y="60"/>
                  </a:lnTo>
                  <a:lnTo>
                    <a:pt x="165" y="65"/>
                  </a:lnTo>
                  <a:lnTo>
                    <a:pt x="165" y="59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3" y="65"/>
                  </a:lnTo>
                  <a:lnTo>
                    <a:pt x="155" y="68"/>
                  </a:lnTo>
                  <a:lnTo>
                    <a:pt x="157" y="68"/>
                  </a:lnTo>
                  <a:lnTo>
                    <a:pt x="144" y="70"/>
                  </a:lnTo>
                  <a:lnTo>
                    <a:pt x="130" y="70"/>
                  </a:lnTo>
                  <a:lnTo>
                    <a:pt x="102" y="68"/>
                  </a:lnTo>
                  <a:lnTo>
                    <a:pt x="93" y="67"/>
                  </a:lnTo>
                  <a:lnTo>
                    <a:pt x="90" y="67"/>
                  </a:lnTo>
                  <a:lnTo>
                    <a:pt x="70" y="68"/>
                  </a:lnTo>
                  <a:lnTo>
                    <a:pt x="51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28" y="62"/>
                  </a:lnTo>
                  <a:lnTo>
                    <a:pt x="19" y="57"/>
                  </a:lnTo>
                  <a:lnTo>
                    <a:pt x="20" y="59"/>
                  </a:lnTo>
                  <a:lnTo>
                    <a:pt x="14" y="54"/>
                  </a:lnTo>
                  <a:lnTo>
                    <a:pt x="16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9" y="34"/>
                  </a:lnTo>
                  <a:lnTo>
                    <a:pt x="11" y="23"/>
                  </a:lnTo>
                  <a:lnTo>
                    <a:pt x="9" y="26"/>
                  </a:lnTo>
                  <a:lnTo>
                    <a:pt x="14" y="19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4" y="24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44" y="21"/>
                  </a:lnTo>
                  <a:lnTo>
                    <a:pt x="42" y="13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8" y="13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6" y="59"/>
                  </a:lnTo>
                  <a:lnTo>
                    <a:pt x="8" y="60"/>
                  </a:lnTo>
                  <a:lnTo>
                    <a:pt x="14" y="65"/>
                  </a:lnTo>
                  <a:lnTo>
                    <a:pt x="16" y="67"/>
                  </a:lnTo>
                  <a:lnTo>
                    <a:pt x="25" y="72"/>
                  </a:lnTo>
                  <a:lnTo>
                    <a:pt x="36" y="75"/>
                  </a:lnTo>
                  <a:lnTo>
                    <a:pt x="37" y="75"/>
                  </a:lnTo>
                  <a:lnTo>
                    <a:pt x="51" y="77"/>
                  </a:lnTo>
                  <a:lnTo>
                    <a:pt x="70" y="78"/>
                  </a:lnTo>
                  <a:lnTo>
                    <a:pt x="90" y="77"/>
                  </a:lnTo>
                  <a:lnTo>
                    <a:pt x="93" y="77"/>
                  </a:lnTo>
                  <a:lnTo>
                    <a:pt x="102" y="78"/>
                  </a:lnTo>
                  <a:lnTo>
                    <a:pt x="130" y="80"/>
                  </a:lnTo>
                  <a:lnTo>
                    <a:pt x="144" y="80"/>
                  </a:lnTo>
                  <a:lnTo>
                    <a:pt x="157" y="78"/>
                  </a:lnTo>
                  <a:lnTo>
                    <a:pt x="158" y="78"/>
                  </a:lnTo>
                  <a:lnTo>
                    <a:pt x="166" y="75"/>
                  </a:lnTo>
                  <a:lnTo>
                    <a:pt x="168" y="75"/>
                  </a:lnTo>
                  <a:lnTo>
                    <a:pt x="168" y="73"/>
                  </a:lnTo>
                  <a:lnTo>
                    <a:pt x="169" y="72"/>
                  </a:lnTo>
                  <a:lnTo>
                    <a:pt x="171" y="65"/>
                  </a:lnTo>
                  <a:lnTo>
                    <a:pt x="169" y="67"/>
                  </a:lnTo>
                  <a:lnTo>
                    <a:pt x="171" y="65"/>
                  </a:lnTo>
                  <a:lnTo>
                    <a:pt x="172" y="64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1" y="59"/>
                  </a:lnTo>
                  <a:lnTo>
                    <a:pt x="168" y="54"/>
                  </a:lnTo>
                  <a:lnTo>
                    <a:pt x="163" y="49"/>
                  </a:lnTo>
                  <a:lnTo>
                    <a:pt x="163" y="47"/>
                  </a:lnTo>
                  <a:lnTo>
                    <a:pt x="161" y="47"/>
                  </a:lnTo>
                  <a:lnTo>
                    <a:pt x="144" y="42"/>
                  </a:lnTo>
                  <a:lnTo>
                    <a:pt x="143" y="42"/>
                  </a:lnTo>
                  <a:lnTo>
                    <a:pt x="121" y="41"/>
                  </a:lnTo>
                  <a:lnTo>
                    <a:pt x="96" y="41"/>
                  </a:lnTo>
                  <a:lnTo>
                    <a:pt x="73" y="39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48" y="34"/>
                  </a:lnTo>
                  <a:lnTo>
                    <a:pt x="50" y="36"/>
                  </a:lnTo>
                  <a:lnTo>
                    <a:pt x="45" y="31"/>
                  </a:lnTo>
                  <a:lnTo>
                    <a:pt x="47" y="3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6" y="18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44"/>
            <p:cNvSpPr>
              <a:spLocks/>
            </p:cNvSpPr>
            <p:nvPr/>
          </p:nvSpPr>
          <p:spPr bwMode="auto">
            <a:xfrm>
              <a:off x="4566" y="2326"/>
              <a:ext cx="166" cy="66"/>
            </a:xfrm>
            <a:custGeom>
              <a:avLst/>
              <a:gdLst>
                <a:gd name="T0" fmla="*/ 35 w 166"/>
                <a:gd name="T1" fmla="*/ 49 h 66"/>
                <a:gd name="T2" fmla="*/ 35 w 166"/>
                <a:gd name="T3" fmla="*/ 41 h 66"/>
                <a:gd name="T4" fmla="*/ 38 w 166"/>
                <a:gd name="T5" fmla="*/ 36 h 66"/>
                <a:gd name="T6" fmla="*/ 51 w 166"/>
                <a:gd name="T7" fmla="*/ 30 h 66"/>
                <a:gd name="T8" fmla="*/ 71 w 166"/>
                <a:gd name="T9" fmla="*/ 28 h 66"/>
                <a:gd name="T10" fmla="*/ 118 w 166"/>
                <a:gd name="T11" fmla="*/ 31 h 66"/>
                <a:gd name="T12" fmla="*/ 139 w 166"/>
                <a:gd name="T13" fmla="*/ 31 h 66"/>
                <a:gd name="T14" fmla="*/ 156 w 166"/>
                <a:gd name="T15" fmla="*/ 28 h 66"/>
                <a:gd name="T16" fmla="*/ 163 w 166"/>
                <a:gd name="T17" fmla="*/ 23 h 66"/>
                <a:gd name="T18" fmla="*/ 166 w 166"/>
                <a:gd name="T19" fmla="*/ 18 h 66"/>
                <a:gd name="T20" fmla="*/ 164 w 166"/>
                <a:gd name="T21" fmla="*/ 20 h 66"/>
                <a:gd name="T22" fmla="*/ 164 w 166"/>
                <a:gd name="T23" fmla="*/ 13 h 66"/>
                <a:gd name="T24" fmla="*/ 156 w 166"/>
                <a:gd name="T25" fmla="*/ 8 h 66"/>
                <a:gd name="T26" fmla="*/ 144 w 166"/>
                <a:gd name="T27" fmla="*/ 5 h 66"/>
                <a:gd name="T28" fmla="*/ 128 w 166"/>
                <a:gd name="T29" fmla="*/ 4 h 66"/>
                <a:gd name="T30" fmla="*/ 88 w 166"/>
                <a:gd name="T31" fmla="*/ 4 h 66"/>
                <a:gd name="T32" fmla="*/ 68 w 166"/>
                <a:gd name="T33" fmla="*/ 2 h 66"/>
                <a:gd name="T34" fmla="*/ 49 w 166"/>
                <a:gd name="T35" fmla="*/ 0 h 66"/>
                <a:gd name="T36" fmla="*/ 35 w 166"/>
                <a:gd name="T37" fmla="*/ 2 h 66"/>
                <a:gd name="T38" fmla="*/ 25 w 166"/>
                <a:gd name="T39" fmla="*/ 5 h 66"/>
                <a:gd name="T40" fmla="*/ 15 w 166"/>
                <a:gd name="T41" fmla="*/ 8 h 66"/>
                <a:gd name="T42" fmla="*/ 9 w 166"/>
                <a:gd name="T43" fmla="*/ 13 h 66"/>
                <a:gd name="T44" fmla="*/ 1 w 166"/>
                <a:gd name="T45" fmla="*/ 23 h 66"/>
                <a:gd name="T46" fmla="*/ 0 w 166"/>
                <a:gd name="T47" fmla="*/ 36 h 66"/>
                <a:gd name="T48" fmla="*/ 3 w 166"/>
                <a:gd name="T49" fmla="*/ 46 h 66"/>
                <a:gd name="T50" fmla="*/ 6 w 166"/>
                <a:gd name="T51" fmla="*/ 54 h 66"/>
                <a:gd name="T52" fmla="*/ 9 w 166"/>
                <a:gd name="T53" fmla="*/ 58 h 66"/>
                <a:gd name="T54" fmla="*/ 14 w 166"/>
                <a:gd name="T55" fmla="*/ 62 h 66"/>
                <a:gd name="T56" fmla="*/ 23 w 166"/>
                <a:gd name="T57" fmla="*/ 66 h 66"/>
                <a:gd name="T58" fmla="*/ 31 w 166"/>
                <a:gd name="T59" fmla="*/ 64 h 66"/>
                <a:gd name="T60" fmla="*/ 34 w 166"/>
                <a:gd name="T61" fmla="*/ 58 h 66"/>
                <a:gd name="T62" fmla="*/ 35 w 166"/>
                <a:gd name="T63" fmla="*/ 49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66"/>
                <a:gd name="T98" fmla="*/ 166 w 166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66">
                  <a:moveTo>
                    <a:pt x="35" y="49"/>
                  </a:moveTo>
                  <a:lnTo>
                    <a:pt x="35" y="41"/>
                  </a:lnTo>
                  <a:lnTo>
                    <a:pt x="38" y="36"/>
                  </a:lnTo>
                  <a:lnTo>
                    <a:pt x="51" y="30"/>
                  </a:lnTo>
                  <a:lnTo>
                    <a:pt x="71" y="28"/>
                  </a:lnTo>
                  <a:lnTo>
                    <a:pt x="118" y="31"/>
                  </a:lnTo>
                  <a:lnTo>
                    <a:pt x="139" y="31"/>
                  </a:lnTo>
                  <a:lnTo>
                    <a:pt x="156" y="28"/>
                  </a:lnTo>
                  <a:lnTo>
                    <a:pt x="163" y="23"/>
                  </a:lnTo>
                  <a:lnTo>
                    <a:pt x="166" y="18"/>
                  </a:lnTo>
                  <a:lnTo>
                    <a:pt x="164" y="20"/>
                  </a:lnTo>
                  <a:lnTo>
                    <a:pt x="164" y="13"/>
                  </a:lnTo>
                  <a:lnTo>
                    <a:pt x="156" y="8"/>
                  </a:lnTo>
                  <a:lnTo>
                    <a:pt x="144" y="5"/>
                  </a:lnTo>
                  <a:lnTo>
                    <a:pt x="128" y="4"/>
                  </a:lnTo>
                  <a:lnTo>
                    <a:pt x="88" y="4"/>
                  </a:lnTo>
                  <a:lnTo>
                    <a:pt x="68" y="2"/>
                  </a:lnTo>
                  <a:lnTo>
                    <a:pt x="49" y="0"/>
                  </a:lnTo>
                  <a:lnTo>
                    <a:pt x="35" y="2"/>
                  </a:lnTo>
                  <a:lnTo>
                    <a:pt x="25" y="5"/>
                  </a:lnTo>
                  <a:lnTo>
                    <a:pt x="15" y="8"/>
                  </a:lnTo>
                  <a:lnTo>
                    <a:pt x="9" y="13"/>
                  </a:lnTo>
                  <a:lnTo>
                    <a:pt x="1" y="23"/>
                  </a:lnTo>
                  <a:lnTo>
                    <a:pt x="0" y="36"/>
                  </a:lnTo>
                  <a:lnTo>
                    <a:pt x="3" y="46"/>
                  </a:lnTo>
                  <a:lnTo>
                    <a:pt x="6" y="54"/>
                  </a:lnTo>
                  <a:lnTo>
                    <a:pt x="9" y="58"/>
                  </a:lnTo>
                  <a:lnTo>
                    <a:pt x="14" y="62"/>
                  </a:lnTo>
                  <a:lnTo>
                    <a:pt x="23" y="66"/>
                  </a:lnTo>
                  <a:lnTo>
                    <a:pt x="31" y="64"/>
                  </a:lnTo>
                  <a:lnTo>
                    <a:pt x="34" y="58"/>
                  </a:lnTo>
                  <a:lnTo>
                    <a:pt x="35" y="49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45"/>
            <p:cNvSpPr>
              <a:spLocks/>
            </p:cNvSpPr>
            <p:nvPr/>
          </p:nvSpPr>
          <p:spPr bwMode="auto">
            <a:xfrm>
              <a:off x="4561" y="2321"/>
              <a:ext cx="175" cy="76"/>
            </a:xfrm>
            <a:custGeom>
              <a:avLst/>
              <a:gdLst>
                <a:gd name="T0" fmla="*/ 45 w 175"/>
                <a:gd name="T1" fmla="*/ 46 h 76"/>
                <a:gd name="T2" fmla="*/ 47 w 175"/>
                <a:gd name="T3" fmla="*/ 45 h 76"/>
                <a:gd name="T4" fmla="*/ 57 w 175"/>
                <a:gd name="T5" fmla="*/ 40 h 76"/>
                <a:gd name="T6" fmla="*/ 76 w 175"/>
                <a:gd name="T7" fmla="*/ 38 h 76"/>
                <a:gd name="T8" fmla="*/ 146 w 175"/>
                <a:gd name="T9" fmla="*/ 41 h 76"/>
                <a:gd name="T10" fmla="*/ 164 w 175"/>
                <a:gd name="T11" fmla="*/ 36 h 76"/>
                <a:gd name="T12" fmla="*/ 174 w 175"/>
                <a:gd name="T13" fmla="*/ 27 h 76"/>
                <a:gd name="T14" fmla="*/ 175 w 175"/>
                <a:gd name="T15" fmla="*/ 22 h 76"/>
                <a:gd name="T16" fmla="*/ 169 w 175"/>
                <a:gd name="T17" fmla="*/ 18 h 76"/>
                <a:gd name="T18" fmla="*/ 174 w 175"/>
                <a:gd name="T19" fmla="*/ 25 h 76"/>
                <a:gd name="T20" fmla="*/ 172 w 175"/>
                <a:gd name="T21" fmla="*/ 15 h 76"/>
                <a:gd name="T22" fmla="*/ 164 w 175"/>
                <a:gd name="T23" fmla="*/ 9 h 76"/>
                <a:gd name="T24" fmla="*/ 150 w 175"/>
                <a:gd name="T25" fmla="*/ 5 h 76"/>
                <a:gd name="T26" fmla="*/ 133 w 175"/>
                <a:gd name="T27" fmla="*/ 4 h 76"/>
                <a:gd name="T28" fmla="*/ 73 w 175"/>
                <a:gd name="T29" fmla="*/ 2 h 76"/>
                <a:gd name="T30" fmla="*/ 40 w 175"/>
                <a:gd name="T31" fmla="*/ 2 h 76"/>
                <a:gd name="T32" fmla="*/ 28 w 175"/>
                <a:gd name="T33" fmla="*/ 5 h 76"/>
                <a:gd name="T34" fmla="*/ 17 w 175"/>
                <a:gd name="T35" fmla="*/ 9 h 76"/>
                <a:gd name="T36" fmla="*/ 11 w 175"/>
                <a:gd name="T37" fmla="*/ 15 h 76"/>
                <a:gd name="T38" fmla="*/ 2 w 175"/>
                <a:gd name="T39" fmla="*/ 27 h 76"/>
                <a:gd name="T40" fmla="*/ 0 w 175"/>
                <a:gd name="T41" fmla="*/ 41 h 76"/>
                <a:gd name="T42" fmla="*/ 3 w 175"/>
                <a:gd name="T43" fmla="*/ 53 h 76"/>
                <a:gd name="T44" fmla="*/ 8 w 175"/>
                <a:gd name="T45" fmla="*/ 63 h 76"/>
                <a:gd name="T46" fmla="*/ 17 w 175"/>
                <a:gd name="T47" fmla="*/ 72 h 76"/>
                <a:gd name="T48" fmla="*/ 30 w 175"/>
                <a:gd name="T49" fmla="*/ 76 h 76"/>
                <a:gd name="T50" fmla="*/ 40 w 175"/>
                <a:gd name="T51" fmla="*/ 71 h 76"/>
                <a:gd name="T52" fmla="*/ 45 w 175"/>
                <a:gd name="T53" fmla="*/ 56 h 76"/>
                <a:gd name="T54" fmla="*/ 34 w 175"/>
                <a:gd name="T55" fmla="*/ 61 h 76"/>
                <a:gd name="T56" fmla="*/ 34 w 175"/>
                <a:gd name="T57" fmla="*/ 64 h 76"/>
                <a:gd name="T58" fmla="*/ 30 w 175"/>
                <a:gd name="T59" fmla="*/ 66 h 76"/>
                <a:gd name="T60" fmla="*/ 22 w 175"/>
                <a:gd name="T61" fmla="*/ 64 h 76"/>
                <a:gd name="T62" fmla="*/ 16 w 175"/>
                <a:gd name="T63" fmla="*/ 58 h 76"/>
                <a:gd name="T64" fmla="*/ 9 w 175"/>
                <a:gd name="T65" fmla="*/ 40 h 76"/>
                <a:gd name="T66" fmla="*/ 11 w 175"/>
                <a:gd name="T67" fmla="*/ 28 h 76"/>
                <a:gd name="T68" fmla="*/ 17 w 175"/>
                <a:gd name="T69" fmla="*/ 22 h 76"/>
                <a:gd name="T70" fmla="*/ 22 w 175"/>
                <a:gd name="T71" fmla="*/ 18 h 76"/>
                <a:gd name="T72" fmla="*/ 42 w 175"/>
                <a:gd name="T73" fmla="*/ 12 h 76"/>
                <a:gd name="T74" fmla="*/ 54 w 175"/>
                <a:gd name="T75" fmla="*/ 10 h 76"/>
                <a:gd name="T76" fmla="*/ 93 w 175"/>
                <a:gd name="T77" fmla="*/ 13 h 76"/>
                <a:gd name="T78" fmla="*/ 149 w 175"/>
                <a:gd name="T79" fmla="*/ 15 h 76"/>
                <a:gd name="T80" fmla="*/ 160 w 175"/>
                <a:gd name="T81" fmla="*/ 18 h 76"/>
                <a:gd name="T82" fmla="*/ 166 w 175"/>
                <a:gd name="T83" fmla="*/ 23 h 76"/>
                <a:gd name="T84" fmla="*/ 164 w 175"/>
                <a:gd name="T85" fmla="*/ 25 h 76"/>
                <a:gd name="T86" fmla="*/ 164 w 175"/>
                <a:gd name="T87" fmla="*/ 28 h 76"/>
                <a:gd name="T88" fmla="*/ 168 w 175"/>
                <a:gd name="T89" fmla="*/ 30 h 76"/>
                <a:gd name="T90" fmla="*/ 171 w 175"/>
                <a:gd name="T91" fmla="*/ 30 h 76"/>
                <a:gd name="T92" fmla="*/ 172 w 175"/>
                <a:gd name="T93" fmla="*/ 28 h 76"/>
                <a:gd name="T94" fmla="*/ 168 w 175"/>
                <a:gd name="T95" fmla="*/ 20 h 76"/>
                <a:gd name="T96" fmla="*/ 158 w 175"/>
                <a:gd name="T97" fmla="*/ 30 h 76"/>
                <a:gd name="T98" fmla="*/ 143 w 175"/>
                <a:gd name="T99" fmla="*/ 31 h 76"/>
                <a:gd name="T100" fmla="*/ 123 w 175"/>
                <a:gd name="T101" fmla="*/ 31 h 76"/>
                <a:gd name="T102" fmla="*/ 56 w 175"/>
                <a:gd name="T103" fmla="*/ 30 h 76"/>
                <a:gd name="T104" fmla="*/ 42 w 175"/>
                <a:gd name="T105" fmla="*/ 36 h 76"/>
                <a:gd name="T106" fmla="*/ 37 w 175"/>
                <a:gd name="T107" fmla="*/ 43 h 76"/>
                <a:gd name="T108" fmla="*/ 36 w 175"/>
                <a:gd name="T109" fmla="*/ 46 h 76"/>
                <a:gd name="T110" fmla="*/ 36 w 175"/>
                <a:gd name="T111" fmla="*/ 53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5"/>
                <a:gd name="T169" fmla="*/ 0 h 76"/>
                <a:gd name="T170" fmla="*/ 175 w 175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5" h="76">
                  <a:moveTo>
                    <a:pt x="45" y="56"/>
                  </a:moveTo>
                  <a:lnTo>
                    <a:pt x="45" y="46"/>
                  </a:lnTo>
                  <a:lnTo>
                    <a:pt x="43" y="49"/>
                  </a:lnTo>
                  <a:lnTo>
                    <a:pt x="47" y="45"/>
                  </a:lnTo>
                  <a:lnTo>
                    <a:pt x="45" y="46"/>
                  </a:lnTo>
                  <a:lnTo>
                    <a:pt x="57" y="40"/>
                  </a:lnTo>
                  <a:lnTo>
                    <a:pt x="56" y="40"/>
                  </a:lnTo>
                  <a:lnTo>
                    <a:pt x="76" y="38"/>
                  </a:lnTo>
                  <a:lnTo>
                    <a:pt x="123" y="41"/>
                  </a:lnTo>
                  <a:lnTo>
                    <a:pt x="146" y="41"/>
                  </a:lnTo>
                  <a:lnTo>
                    <a:pt x="163" y="38"/>
                  </a:lnTo>
                  <a:lnTo>
                    <a:pt x="164" y="36"/>
                  </a:lnTo>
                  <a:lnTo>
                    <a:pt x="171" y="31"/>
                  </a:lnTo>
                  <a:lnTo>
                    <a:pt x="174" y="27"/>
                  </a:lnTo>
                  <a:lnTo>
                    <a:pt x="175" y="25"/>
                  </a:lnTo>
                  <a:lnTo>
                    <a:pt x="175" y="22"/>
                  </a:lnTo>
                  <a:lnTo>
                    <a:pt x="172" y="18"/>
                  </a:lnTo>
                  <a:lnTo>
                    <a:pt x="169" y="18"/>
                  </a:lnTo>
                  <a:lnTo>
                    <a:pt x="166" y="22"/>
                  </a:lnTo>
                  <a:lnTo>
                    <a:pt x="174" y="25"/>
                  </a:lnTo>
                  <a:lnTo>
                    <a:pt x="174" y="17"/>
                  </a:lnTo>
                  <a:lnTo>
                    <a:pt x="172" y="15"/>
                  </a:lnTo>
                  <a:lnTo>
                    <a:pt x="172" y="13"/>
                  </a:lnTo>
                  <a:lnTo>
                    <a:pt x="164" y="9"/>
                  </a:lnTo>
                  <a:lnTo>
                    <a:pt x="163" y="9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33" y="4"/>
                  </a:lnTo>
                  <a:lnTo>
                    <a:pt x="93" y="4"/>
                  </a:lnTo>
                  <a:lnTo>
                    <a:pt x="73" y="2"/>
                  </a:lnTo>
                  <a:lnTo>
                    <a:pt x="54" y="0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28" y="5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1" y="15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3" y="53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6" y="71"/>
                  </a:lnTo>
                  <a:lnTo>
                    <a:pt x="17" y="72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3" y="64"/>
                  </a:lnTo>
                  <a:lnTo>
                    <a:pt x="45" y="56"/>
                  </a:lnTo>
                  <a:lnTo>
                    <a:pt x="36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34" y="64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20" y="63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2" y="49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1" y="28"/>
                  </a:lnTo>
                  <a:lnTo>
                    <a:pt x="9" y="31"/>
                  </a:lnTo>
                  <a:lnTo>
                    <a:pt x="17" y="22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31" y="15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73" y="12"/>
                  </a:lnTo>
                  <a:lnTo>
                    <a:pt x="93" y="13"/>
                  </a:lnTo>
                  <a:lnTo>
                    <a:pt x="133" y="13"/>
                  </a:lnTo>
                  <a:lnTo>
                    <a:pt x="149" y="15"/>
                  </a:lnTo>
                  <a:lnTo>
                    <a:pt x="147" y="15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6" y="23"/>
                  </a:lnTo>
                  <a:lnTo>
                    <a:pt x="164" y="18"/>
                  </a:lnTo>
                  <a:lnTo>
                    <a:pt x="164" y="25"/>
                  </a:lnTo>
                  <a:lnTo>
                    <a:pt x="164" y="27"/>
                  </a:lnTo>
                  <a:lnTo>
                    <a:pt x="164" y="28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9" y="30"/>
                  </a:lnTo>
                  <a:lnTo>
                    <a:pt x="171" y="30"/>
                  </a:lnTo>
                  <a:lnTo>
                    <a:pt x="172" y="30"/>
                  </a:lnTo>
                  <a:lnTo>
                    <a:pt x="172" y="28"/>
                  </a:lnTo>
                  <a:lnTo>
                    <a:pt x="174" y="27"/>
                  </a:lnTo>
                  <a:lnTo>
                    <a:pt x="168" y="20"/>
                  </a:lnTo>
                  <a:lnTo>
                    <a:pt x="164" y="25"/>
                  </a:lnTo>
                  <a:lnTo>
                    <a:pt x="158" y="30"/>
                  </a:lnTo>
                  <a:lnTo>
                    <a:pt x="160" y="28"/>
                  </a:lnTo>
                  <a:lnTo>
                    <a:pt x="143" y="31"/>
                  </a:lnTo>
                  <a:lnTo>
                    <a:pt x="144" y="31"/>
                  </a:lnTo>
                  <a:lnTo>
                    <a:pt x="123" y="31"/>
                  </a:lnTo>
                  <a:lnTo>
                    <a:pt x="76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7" y="43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6" y="54"/>
                  </a:lnTo>
                  <a:lnTo>
                    <a:pt x="36" y="53"/>
                  </a:lnTo>
                  <a:lnTo>
                    <a:pt x="45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46"/>
            <p:cNvSpPr>
              <a:spLocks/>
            </p:cNvSpPr>
            <p:nvPr/>
          </p:nvSpPr>
          <p:spPr bwMode="auto">
            <a:xfrm>
              <a:off x="4682" y="2320"/>
              <a:ext cx="14" cy="11"/>
            </a:xfrm>
            <a:custGeom>
              <a:avLst/>
              <a:gdLst>
                <a:gd name="T0" fmla="*/ 14 w 14"/>
                <a:gd name="T1" fmla="*/ 0 h 11"/>
                <a:gd name="T2" fmla="*/ 12 w 14"/>
                <a:gd name="T3" fmla="*/ 0 h 11"/>
                <a:gd name="T4" fmla="*/ 12 w 14"/>
                <a:gd name="T5" fmla="*/ 3 h 11"/>
                <a:gd name="T6" fmla="*/ 11 w 14"/>
                <a:gd name="T7" fmla="*/ 3 h 11"/>
                <a:gd name="T8" fmla="*/ 11 w 14"/>
                <a:gd name="T9" fmla="*/ 10 h 11"/>
                <a:gd name="T10" fmla="*/ 12 w 14"/>
                <a:gd name="T11" fmla="*/ 10 h 11"/>
                <a:gd name="T12" fmla="*/ 12 w 14"/>
                <a:gd name="T13" fmla="*/ 11 h 11"/>
                <a:gd name="T14" fmla="*/ 0 w 14"/>
                <a:gd name="T15" fmla="*/ 11 h 11"/>
                <a:gd name="T16" fmla="*/ 2 w 14"/>
                <a:gd name="T17" fmla="*/ 11 h 11"/>
                <a:gd name="T18" fmla="*/ 2 w 14"/>
                <a:gd name="T19" fmla="*/ 10 h 11"/>
                <a:gd name="T20" fmla="*/ 3 w 14"/>
                <a:gd name="T21" fmla="*/ 8 h 11"/>
                <a:gd name="T22" fmla="*/ 3 w 14"/>
                <a:gd name="T23" fmla="*/ 5 h 11"/>
                <a:gd name="T24" fmla="*/ 2 w 14"/>
                <a:gd name="T25" fmla="*/ 3 h 11"/>
                <a:gd name="T26" fmla="*/ 2 w 14"/>
                <a:gd name="T27" fmla="*/ 1 h 11"/>
                <a:gd name="T28" fmla="*/ 0 w 14"/>
                <a:gd name="T29" fmla="*/ 1 h 11"/>
                <a:gd name="T30" fmla="*/ 14 w 14"/>
                <a:gd name="T31" fmla="*/ 0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1"/>
                <a:gd name="T50" fmla="*/ 14 w 14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1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47"/>
            <p:cNvSpPr>
              <a:spLocks/>
            </p:cNvSpPr>
            <p:nvPr/>
          </p:nvSpPr>
          <p:spPr bwMode="auto">
            <a:xfrm>
              <a:off x="4677" y="2315"/>
              <a:ext cx="24" cy="21"/>
            </a:xfrm>
            <a:custGeom>
              <a:avLst/>
              <a:gdLst>
                <a:gd name="T0" fmla="*/ 21 w 24"/>
                <a:gd name="T1" fmla="*/ 10 h 21"/>
                <a:gd name="T2" fmla="*/ 24 w 24"/>
                <a:gd name="T3" fmla="*/ 3 h 21"/>
                <a:gd name="T4" fmla="*/ 16 w 24"/>
                <a:gd name="T5" fmla="*/ 0 h 21"/>
                <a:gd name="T6" fmla="*/ 13 w 24"/>
                <a:gd name="T7" fmla="*/ 8 h 21"/>
                <a:gd name="T8" fmla="*/ 14 w 24"/>
                <a:gd name="T9" fmla="*/ 3 h 21"/>
                <a:gd name="T10" fmla="*/ 11 w 24"/>
                <a:gd name="T11" fmla="*/ 18 h 21"/>
                <a:gd name="T12" fmla="*/ 14 w 24"/>
                <a:gd name="T13" fmla="*/ 19 h 21"/>
                <a:gd name="T14" fmla="*/ 13 w 24"/>
                <a:gd name="T15" fmla="*/ 15 h 21"/>
                <a:gd name="T16" fmla="*/ 17 w 24"/>
                <a:gd name="T17" fmla="*/ 11 h 21"/>
                <a:gd name="T18" fmla="*/ 5 w 24"/>
                <a:gd name="T19" fmla="*/ 21 h 21"/>
                <a:gd name="T20" fmla="*/ 10 w 24"/>
                <a:gd name="T21" fmla="*/ 19 h 21"/>
                <a:gd name="T22" fmla="*/ 11 w 24"/>
                <a:gd name="T23" fmla="*/ 15 h 21"/>
                <a:gd name="T24" fmla="*/ 11 w 24"/>
                <a:gd name="T25" fmla="*/ 16 h 21"/>
                <a:gd name="T26" fmla="*/ 13 w 24"/>
                <a:gd name="T27" fmla="*/ 8 h 21"/>
                <a:gd name="T28" fmla="*/ 11 w 24"/>
                <a:gd name="T29" fmla="*/ 8 h 21"/>
                <a:gd name="T30" fmla="*/ 10 w 24"/>
                <a:gd name="T31" fmla="*/ 3 h 21"/>
                <a:gd name="T32" fmla="*/ 5 w 24"/>
                <a:gd name="T33" fmla="*/ 1 h 21"/>
                <a:gd name="T34" fmla="*/ 19 w 24"/>
                <a:gd name="T35" fmla="*/ 10 h 21"/>
                <a:gd name="T36" fmla="*/ 5 w 24"/>
                <a:gd name="T37" fmla="*/ 1 h 21"/>
                <a:gd name="T38" fmla="*/ 2 w 24"/>
                <a:gd name="T39" fmla="*/ 3 h 21"/>
                <a:gd name="T40" fmla="*/ 0 w 24"/>
                <a:gd name="T41" fmla="*/ 6 h 21"/>
                <a:gd name="T42" fmla="*/ 0 w 24"/>
                <a:gd name="T43" fmla="*/ 10 h 21"/>
                <a:gd name="T44" fmla="*/ 3 w 24"/>
                <a:gd name="T45" fmla="*/ 11 h 21"/>
                <a:gd name="T46" fmla="*/ 7 w 24"/>
                <a:gd name="T47" fmla="*/ 11 h 21"/>
                <a:gd name="T48" fmla="*/ 2 w 24"/>
                <a:gd name="T49" fmla="*/ 8 h 21"/>
                <a:gd name="T50" fmla="*/ 2 w 24"/>
                <a:gd name="T51" fmla="*/ 11 h 21"/>
                <a:gd name="T52" fmla="*/ 5 w 24"/>
                <a:gd name="T53" fmla="*/ 13 h 21"/>
                <a:gd name="T54" fmla="*/ 3 w 24"/>
                <a:gd name="T55" fmla="*/ 13 h 21"/>
                <a:gd name="T56" fmla="*/ 3 w 24"/>
                <a:gd name="T57" fmla="*/ 11 h 21"/>
                <a:gd name="T58" fmla="*/ 2 w 24"/>
                <a:gd name="T59" fmla="*/ 15 h 21"/>
                <a:gd name="T60" fmla="*/ 7 w 24"/>
                <a:gd name="T61" fmla="*/ 11 h 21"/>
                <a:gd name="T62" fmla="*/ 3 w 24"/>
                <a:gd name="T63" fmla="*/ 11 h 21"/>
                <a:gd name="T64" fmla="*/ 0 w 24"/>
                <a:gd name="T65" fmla="*/ 15 h 21"/>
                <a:gd name="T66" fmla="*/ 0 w 24"/>
                <a:gd name="T67" fmla="*/ 18 h 21"/>
                <a:gd name="T68" fmla="*/ 2 w 24"/>
                <a:gd name="T69" fmla="*/ 19 h 21"/>
                <a:gd name="T70" fmla="*/ 5 w 24"/>
                <a:gd name="T71" fmla="*/ 21 h 21"/>
                <a:gd name="T72" fmla="*/ 19 w 24"/>
                <a:gd name="T73" fmla="*/ 21 h 21"/>
                <a:gd name="T74" fmla="*/ 21 w 24"/>
                <a:gd name="T75" fmla="*/ 19 h 21"/>
                <a:gd name="T76" fmla="*/ 22 w 24"/>
                <a:gd name="T77" fmla="*/ 18 h 21"/>
                <a:gd name="T78" fmla="*/ 22 w 24"/>
                <a:gd name="T79" fmla="*/ 15 h 21"/>
                <a:gd name="T80" fmla="*/ 21 w 24"/>
                <a:gd name="T81" fmla="*/ 11 h 21"/>
                <a:gd name="T82" fmla="*/ 19 w 24"/>
                <a:gd name="T83" fmla="*/ 10 h 21"/>
                <a:gd name="T84" fmla="*/ 16 w 24"/>
                <a:gd name="T85" fmla="*/ 10 h 21"/>
                <a:gd name="T86" fmla="*/ 21 w 24"/>
                <a:gd name="T87" fmla="*/ 8 h 21"/>
                <a:gd name="T88" fmla="*/ 17 w 24"/>
                <a:gd name="T89" fmla="*/ 13 h 21"/>
                <a:gd name="T90" fmla="*/ 21 w 24"/>
                <a:gd name="T91" fmla="*/ 13 h 21"/>
                <a:gd name="T92" fmla="*/ 22 w 24"/>
                <a:gd name="T93" fmla="*/ 11 h 21"/>
                <a:gd name="T94" fmla="*/ 22 w 24"/>
                <a:gd name="T95" fmla="*/ 8 h 21"/>
                <a:gd name="T96" fmla="*/ 17 w 24"/>
                <a:gd name="T97" fmla="*/ 10 h 21"/>
                <a:gd name="T98" fmla="*/ 19 w 24"/>
                <a:gd name="T99" fmla="*/ 0 h 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"/>
                <a:gd name="T151" fmla="*/ 0 h 21"/>
                <a:gd name="T152" fmla="*/ 24 w 24"/>
                <a:gd name="T153" fmla="*/ 21 h 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" h="21">
                  <a:moveTo>
                    <a:pt x="19" y="10"/>
                  </a:moveTo>
                  <a:lnTo>
                    <a:pt x="21" y="10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3" y="8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7" y="11"/>
                  </a:lnTo>
                  <a:lnTo>
                    <a:pt x="5" y="11"/>
                  </a:lnTo>
                  <a:lnTo>
                    <a:pt x="5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8"/>
                  </a:lnTo>
                  <a:lnTo>
                    <a:pt x="10" y="5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5" y="1"/>
                  </a:lnTo>
                  <a:lnTo>
                    <a:pt x="5" y="11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21" y="15"/>
                  </a:lnTo>
                  <a:lnTo>
                    <a:pt x="21" y="8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Rectangle 48"/>
            <p:cNvSpPr>
              <a:spLocks noChangeArrowheads="1"/>
            </p:cNvSpPr>
            <p:nvPr/>
          </p:nvSpPr>
          <p:spPr bwMode="auto">
            <a:xfrm>
              <a:off x="4850" y="2077"/>
              <a:ext cx="3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FFFFFF"/>
                  </a:solidFill>
                  <a:latin typeface="Arial" charset="0"/>
                </a:rPr>
                <a:t>T cell</a:t>
              </a:r>
              <a:endParaRPr lang="de-DE" sz="2800" b="0">
                <a:latin typeface="Times New Roman" pitchFamily="18" charset="0"/>
              </a:endParaRPr>
            </a:p>
          </p:txBody>
        </p:sp>
        <p:sp>
          <p:nvSpPr>
            <p:cNvPr id="32834" name="Oval 49"/>
            <p:cNvSpPr>
              <a:spLocks noChangeArrowheads="1"/>
            </p:cNvSpPr>
            <p:nvPr/>
          </p:nvSpPr>
          <p:spPr bwMode="auto">
            <a:xfrm>
              <a:off x="4690" y="2202"/>
              <a:ext cx="39" cy="44"/>
            </a:xfrm>
            <a:prstGeom prst="ellipse">
              <a:avLst/>
            </a:prstGeom>
            <a:solidFill>
              <a:srgbClr val="33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5" name="Freeform 50"/>
            <p:cNvSpPr>
              <a:spLocks/>
            </p:cNvSpPr>
            <p:nvPr/>
          </p:nvSpPr>
          <p:spPr bwMode="auto">
            <a:xfrm>
              <a:off x="4685" y="2197"/>
              <a:ext cx="45" cy="51"/>
            </a:xfrm>
            <a:custGeom>
              <a:avLst/>
              <a:gdLst>
                <a:gd name="T0" fmla="*/ 0 w 45"/>
                <a:gd name="T1" fmla="*/ 34 h 51"/>
                <a:gd name="T2" fmla="*/ 3 w 45"/>
                <a:gd name="T3" fmla="*/ 41 h 51"/>
                <a:gd name="T4" fmla="*/ 3 w 45"/>
                <a:gd name="T5" fmla="*/ 41 h 51"/>
                <a:gd name="T6" fmla="*/ 8 w 45"/>
                <a:gd name="T7" fmla="*/ 44 h 51"/>
                <a:gd name="T8" fmla="*/ 9 w 45"/>
                <a:gd name="T9" fmla="*/ 46 h 51"/>
                <a:gd name="T10" fmla="*/ 13 w 45"/>
                <a:gd name="T11" fmla="*/ 47 h 51"/>
                <a:gd name="T12" fmla="*/ 20 w 45"/>
                <a:gd name="T13" fmla="*/ 51 h 51"/>
                <a:gd name="T14" fmla="*/ 26 w 45"/>
                <a:gd name="T15" fmla="*/ 49 h 51"/>
                <a:gd name="T16" fmla="*/ 33 w 45"/>
                <a:gd name="T17" fmla="*/ 47 h 51"/>
                <a:gd name="T18" fmla="*/ 36 w 45"/>
                <a:gd name="T19" fmla="*/ 46 h 51"/>
                <a:gd name="T20" fmla="*/ 37 w 45"/>
                <a:gd name="T21" fmla="*/ 44 h 51"/>
                <a:gd name="T22" fmla="*/ 42 w 45"/>
                <a:gd name="T23" fmla="*/ 41 h 51"/>
                <a:gd name="T24" fmla="*/ 42 w 45"/>
                <a:gd name="T25" fmla="*/ 41 h 51"/>
                <a:gd name="T26" fmla="*/ 45 w 45"/>
                <a:gd name="T27" fmla="*/ 34 h 51"/>
                <a:gd name="T28" fmla="*/ 42 w 45"/>
                <a:gd name="T29" fmla="*/ 31 h 51"/>
                <a:gd name="T30" fmla="*/ 45 w 45"/>
                <a:gd name="T31" fmla="*/ 16 h 51"/>
                <a:gd name="T32" fmla="*/ 42 w 45"/>
                <a:gd name="T33" fmla="*/ 10 h 51"/>
                <a:gd name="T34" fmla="*/ 42 w 45"/>
                <a:gd name="T35" fmla="*/ 10 h 51"/>
                <a:gd name="T36" fmla="*/ 37 w 45"/>
                <a:gd name="T37" fmla="*/ 7 h 51"/>
                <a:gd name="T38" fmla="*/ 36 w 45"/>
                <a:gd name="T39" fmla="*/ 5 h 51"/>
                <a:gd name="T40" fmla="*/ 33 w 45"/>
                <a:gd name="T41" fmla="*/ 3 h 51"/>
                <a:gd name="T42" fmla="*/ 23 w 45"/>
                <a:gd name="T43" fmla="*/ 0 h 51"/>
                <a:gd name="T44" fmla="*/ 13 w 45"/>
                <a:gd name="T45" fmla="*/ 3 h 51"/>
                <a:gd name="T46" fmla="*/ 9 w 45"/>
                <a:gd name="T47" fmla="*/ 5 h 51"/>
                <a:gd name="T48" fmla="*/ 8 w 45"/>
                <a:gd name="T49" fmla="*/ 7 h 51"/>
                <a:gd name="T50" fmla="*/ 3 w 45"/>
                <a:gd name="T51" fmla="*/ 10 h 51"/>
                <a:gd name="T52" fmla="*/ 3 w 45"/>
                <a:gd name="T53" fmla="*/ 10 h 51"/>
                <a:gd name="T54" fmla="*/ 0 w 45"/>
                <a:gd name="T55" fmla="*/ 16 h 51"/>
                <a:gd name="T56" fmla="*/ 9 w 45"/>
                <a:gd name="T57" fmla="*/ 26 h 51"/>
                <a:gd name="T58" fmla="*/ 11 w 45"/>
                <a:gd name="T59" fmla="*/ 18 h 51"/>
                <a:gd name="T60" fmla="*/ 11 w 45"/>
                <a:gd name="T61" fmla="*/ 16 h 51"/>
                <a:gd name="T62" fmla="*/ 11 w 45"/>
                <a:gd name="T63" fmla="*/ 15 h 51"/>
                <a:gd name="T64" fmla="*/ 14 w 45"/>
                <a:gd name="T65" fmla="*/ 11 h 51"/>
                <a:gd name="T66" fmla="*/ 16 w 45"/>
                <a:gd name="T67" fmla="*/ 10 h 51"/>
                <a:gd name="T68" fmla="*/ 19 w 45"/>
                <a:gd name="T69" fmla="*/ 8 h 51"/>
                <a:gd name="T70" fmla="*/ 26 w 45"/>
                <a:gd name="T71" fmla="*/ 8 h 51"/>
                <a:gd name="T72" fmla="*/ 30 w 45"/>
                <a:gd name="T73" fmla="*/ 10 h 51"/>
                <a:gd name="T74" fmla="*/ 31 w 45"/>
                <a:gd name="T75" fmla="*/ 11 h 51"/>
                <a:gd name="T76" fmla="*/ 34 w 45"/>
                <a:gd name="T77" fmla="*/ 15 h 51"/>
                <a:gd name="T78" fmla="*/ 34 w 45"/>
                <a:gd name="T79" fmla="*/ 16 h 51"/>
                <a:gd name="T80" fmla="*/ 34 w 45"/>
                <a:gd name="T81" fmla="*/ 18 h 51"/>
                <a:gd name="T82" fmla="*/ 36 w 45"/>
                <a:gd name="T83" fmla="*/ 26 h 51"/>
                <a:gd name="T84" fmla="*/ 42 w 45"/>
                <a:gd name="T85" fmla="*/ 21 h 51"/>
                <a:gd name="T86" fmla="*/ 36 w 45"/>
                <a:gd name="T87" fmla="*/ 31 h 51"/>
                <a:gd name="T88" fmla="*/ 36 w 45"/>
                <a:gd name="T89" fmla="*/ 34 h 51"/>
                <a:gd name="T90" fmla="*/ 33 w 45"/>
                <a:gd name="T91" fmla="*/ 38 h 51"/>
                <a:gd name="T92" fmla="*/ 31 w 45"/>
                <a:gd name="T93" fmla="*/ 38 h 51"/>
                <a:gd name="T94" fmla="*/ 30 w 45"/>
                <a:gd name="T95" fmla="*/ 39 h 51"/>
                <a:gd name="T96" fmla="*/ 26 w 45"/>
                <a:gd name="T97" fmla="*/ 41 h 51"/>
                <a:gd name="T98" fmla="*/ 20 w 45"/>
                <a:gd name="T99" fmla="*/ 43 h 51"/>
                <a:gd name="T100" fmla="*/ 26 w 45"/>
                <a:gd name="T101" fmla="*/ 44 h 51"/>
                <a:gd name="T102" fmla="*/ 19 w 45"/>
                <a:gd name="T103" fmla="*/ 43 h 51"/>
                <a:gd name="T104" fmla="*/ 16 w 45"/>
                <a:gd name="T105" fmla="*/ 41 h 51"/>
                <a:gd name="T106" fmla="*/ 14 w 45"/>
                <a:gd name="T107" fmla="*/ 39 h 51"/>
                <a:gd name="T108" fmla="*/ 11 w 45"/>
                <a:gd name="T109" fmla="*/ 36 h 51"/>
                <a:gd name="T110" fmla="*/ 11 w 45"/>
                <a:gd name="T111" fmla="*/ 34 h 51"/>
                <a:gd name="T112" fmla="*/ 11 w 45"/>
                <a:gd name="T113" fmla="*/ 33 h 51"/>
                <a:gd name="T114" fmla="*/ 9 w 45"/>
                <a:gd name="T115" fmla="*/ 26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"/>
                <a:gd name="T175" fmla="*/ 0 h 51"/>
                <a:gd name="T176" fmla="*/ 45 w 45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" h="51">
                  <a:moveTo>
                    <a:pt x="0" y="26"/>
                  </a:moveTo>
                  <a:lnTo>
                    <a:pt x="0" y="34"/>
                  </a:lnTo>
                  <a:lnTo>
                    <a:pt x="2" y="36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13" y="47"/>
                  </a:lnTo>
                  <a:lnTo>
                    <a:pt x="13" y="49"/>
                  </a:lnTo>
                  <a:lnTo>
                    <a:pt x="20" y="51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3" y="47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4" y="29"/>
                  </a:lnTo>
                  <a:lnTo>
                    <a:pt x="42" y="31"/>
                  </a:lnTo>
                  <a:lnTo>
                    <a:pt x="45" y="23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4" y="15"/>
                  </a:lnTo>
                  <a:lnTo>
                    <a:pt x="33" y="13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6" y="20"/>
                  </a:lnTo>
                  <a:lnTo>
                    <a:pt x="36" y="26"/>
                  </a:lnTo>
                  <a:lnTo>
                    <a:pt x="39" y="29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6" y="31"/>
                  </a:lnTo>
                  <a:lnTo>
                    <a:pt x="34" y="33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4" y="36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0" y="43"/>
                  </a:lnTo>
                  <a:lnTo>
                    <a:pt x="19" y="47"/>
                  </a:lnTo>
                  <a:lnTo>
                    <a:pt x="26" y="44"/>
                  </a:lnTo>
                  <a:lnTo>
                    <a:pt x="23" y="41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6" name="Freeform 51"/>
            <p:cNvSpPr>
              <a:spLocks/>
            </p:cNvSpPr>
            <p:nvPr/>
          </p:nvSpPr>
          <p:spPr bwMode="auto">
            <a:xfrm>
              <a:off x="4668" y="2251"/>
              <a:ext cx="53" cy="43"/>
            </a:xfrm>
            <a:custGeom>
              <a:avLst/>
              <a:gdLst>
                <a:gd name="T0" fmla="*/ 0 w 53"/>
                <a:gd name="T1" fmla="*/ 21 h 43"/>
                <a:gd name="T2" fmla="*/ 2 w 53"/>
                <a:gd name="T3" fmla="*/ 29 h 43"/>
                <a:gd name="T4" fmla="*/ 8 w 53"/>
                <a:gd name="T5" fmla="*/ 36 h 43"/>
                <a:gd name="T6" fmla="*/ 17 w 53"/>
                <a:gd name="T7" fmla="*/ 41 h 43"/>
                <a:gd name="T8" fmla="*/ 26 w 53"/>
                <a:gd name="T9" fmla="*/ 43 h 43"/>
                <a:gd name="T10" fmla="*/ 36 w 53"/>
                <a:gd name="T11" fmla="*/ 39 h 43"/>
                <a:gd name="T12" fmla="*/ 45 w 53"/>
                <a:gd name="T13" fmla="*/ 34 h 43"/>
                <a:gd name="T14" fmla="*/ 50 w 53"/>
                <a:gd name="T15" fmla="*/ 28 h 43"/>
                <a:gd name="T16" fmla="*/ 53 w 53"/>
                <a:gd name="T17" fmla="*/ 21 h 43"/>
                <a:gd name="T18" fmla="*/ 51 w 53"/>
                <a:gd name="T19" fmla="*/ 13 h 43"/>
                <a:gd name="T20" fmla="*/ 45 w 53"/>
                <a:gd name="T21" fmla="*/ 7 h 43"/>
                <a:gd name="T22" fmla="*/ 37 w 53"/>
                <a:gd name="T23" fmla="*/ 2 h 43"/>
                <a:gd name="T24" fmla="*/ 26 w 53"/>
                <a:gd name="T25" fmla="*/ 0 h 43"/>
                <a:gd name="T26" fmla="*/ 17 w 53"/>
                <a:gd name="T27" fmla="*/ 2 h 43"/>
                <a:gd name="T28" fmla="*/ 9 w 53"/>
                <a:gd name="T29" fmla="*/ 7 h 43"/>
                <a:gd name="T30" fmla="*/ 3 w 53"/>
                <a:gd name="T31" fmla="*/ 13 h 43"/>
                <a:gd name="T32" fmla="*/ 0 w 53"/>
                <a:gd name="T33" fmla="*/ 2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3"/>
                <a:gd name="T53" fmla="*/ 53 w 5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3">
                  <a:moveTo>
                    <a:pt x="0" y="21"/>
                  </a:moveTo>
                  <a:lnTo>
                    <a:pt x="2" y="29"/>
                  </a:lnTo>
                  <a:lnTo>
                    <a:pt x="8" y="36"/>
                  </a:lnTo>
                  <a:lnTo>
                    <a:pt x="17" y="41"/>
                  </a:lnTo>
                  <a:lnTo>
                    <a:pt x="26" y="43"/>
                  </a:lnTo>
                  <a:lnTo>
                    <a:pt x="36" y="39"/>
                  </a:lnTo>
                  <a:lnTo>
                    <a:pt x="45" y="34"/>
                  </a:lnTo>
                  <a:lnTo>
                    <a:pt x="50" y="28"/>
                  </a:lnTo>
                  <a:lnTo>
                    <a:pt x="53" y="21"/>
                  </a:lnTo>
                  <a:lnTo>
                    <a:pt x="51" y="13"/>
                  </a:lnTo>
                  <a:lnTo>
                    <a:pt x="45" y="7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9" y="7"/>
                  </a:lnTo>
                  <a:lnTo>
                    <a:pt x="3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3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Freeform 52"/>
            <p:cNvSpPr>
              <a:spLocks/>
            </p:cNvSpPr>
            <p:nvPr/>
          </p:nvSpPr>
          <p:spPr bwMode="auto">
            <a:xfrm>
              <a:off x="4663" y="2244"/>
              <a:ext cx="62" cy="54"/>
            </a:xfrm>
            <a:custGeom>
              <a:avLst/>
              <a:gdLst>
                <a:gd name="T0" fmla="*/ 0 w 62"/>
                <a:gd name="T1" fmla="*/ 35 h 54"/>
                <a:gd name="T2" fmla="*/ 2 w 62"/>
                <a:gd name="T3" fmla="*/ 38 h 54"/>
                <a:gd name="T4" fmla="*/ 11 w 62"/>
                <a:gd name="T5" fmla="*/ 46 h 54"/>
                <a:gd name="T6" fmla="*/ 14 w 62"/>
                <a:gd name="T7" fmla="*/ 50 h 54"/>
                <a:gd name="T8" fmla="*/ 19 w 62"/>
                <a:gd name="T9" fmla="*/ 51 h 54"/>
                <a:gd name="T10" fmla="*/ 28 w 62"/>
                <a:gd name="T11" fmla="*/ 53 h 54"/>
                <a:gd name="T12" fmla="*/ 36 w 62"/>
                <a:gd name="T13" fmla="*/ 50 h 54"/>
                <a:gd name="T14" fmla="*/ 38 w 62"/>
                <a:gd name="T15" fmla="*/ 53 h 54"/>
                <a:gd name="T16" fmla="*/ 44 w 62"/>
                <a:gd name="T17" fmla="*/ 50 h 54"/>
                <a:gd name="T18" fmla="*/ 47 w 62"/>
                <a:gd name="T19" fmla="*/ 48 h 54"/>
                <a:gd name="T20" fmla="*/ 47 w 62"/>
                <a:gd name="T21" fmla="*/ 48 h 54"/>
                <a:gd name="T22" fmla="*/ 50 w 62"/>
                <a:gd name="T23" fmla="*/ 46 h 54"/>
                <a:gd name="T24" fmla="*/ 59 w 62"/>
                <a:gd name="T25" fmla="*/ 35 h 54"/>
                <a:gd name="T26" fmla="*/ 59 w 62"/>
                <a:gd name="T27" fmla="*/ 32 h 54"/>
                <a:gd name="T28" fmla="*/ 62 w 62"/>
                <a:gd name="T29" fmla="*/ 28 h 54"/>
                <a:gd name="T30" fmla="*/ 61 w 62"/>
                <a:gd name="T31" fmla="*/ 22 h 54"/>
                <a:gd name="T32" fmla="*/ 58 w 62"/>
                <a:gd name="T33" fmla="*/ 15 h 54"/>
                <a:gd name="T34" fmla="*/ 56 w 62"/>
                <a:gd name="T35" fmla="*/ 14 h 54"/>
                <a:gd name="T36" fmla="*/ 55 w 62"/>
                <a:gd name="T37" fmla="*/ 12 h 54"/>
                <a:gd name="T38" fmla="*/ 52 w 62"/>
                <a:gd name="T39" fmla="*/ 7 h 54"/>
                <a:gd name="T40" fmla="*/ 47 w 62"/>
                <a:gd name="T41" fmla="*/ 4 h 54"/>
                <a:gd name="T42" fmla="*/ 44 w 62"/>
                <a:gd name="T43" fmla="*/ 2 h 54"/>
                <a:gd name="T44" fmla="*/ 38 w 62"/>
                <a:gd name="T45" fmla="*/ 0 h 54"/>
                <a:gd name="T46" fmla="*/ 27 w 62"/>
                <a:gd name="T47" fmla="*/ 7 h 54"/>
                <a:gd name="T48" fmla="*/ 21 w 62"/>
                <a:gd name="T49" fmla="*/ 2 h 54"/>
                <a:gd name="T50" fmla="*/ 14 w 62"/>
                <a:gd name="T51" fmla="*/ 5 h 54"/>
                <a:gd name="T52" fmla="*/ 14 w 62"/>
                <a:gd name="T53" fmla="*/ 5 h 54"/>
                <a:gd name="T54" fmla="*/ 11 w 62"/>
                <a:gd name="T55" fmla="*/ 7 h 54"/>
                <a:gd name="T56" fmla="*/ 2 w 62"/>
                <a:gd name="T57" fmla="*/ 18 h 54"/>
                <a:gd name="T58" fmla="*/ 0 w 62"/>
                <a:gd name="T59" fmla="*/ 28 h 54"/>
                <a:gd name="T60" fmla="*/ 10 w 62"/>
                <a:gd name="T61" fmla="*/ 23 h 54"/>
                <a:gd name="T62" fmla="*/ 11 w 62"/>
                <a:gd name="T63" fmla="*/ 20 h 54"/>
                <a:gd name="T64" fmla="*/ 16 w 62"/>
                <a:gd name="T65" fmla="*/ 17 h 54"/>
                <a:gd name="T66" fmla="*/ 21 w 62"/>
                <a:gd name="T67" fmla="*/ 14 h 54"/>
                <a:gd name="T68" fmla="*/ 22 w 62"/>
                <a:gd name="T69" fmla="*/ 14 h 54"/>
                <a:gd name="T70" fmla="*/ 31 w 62"/>
                <a:gd name="T71" fmla="*/ 12 h 54"/>
                <a:gd name="T72" fmla="*/ 35 w 62"/>
                <a:gd name="T73" fmla="*/ 9 h 54"/>
                <a:gd name="T74" fmla="*/ 36 w 62"/>
                <a:gd name="T75" fmla="*/ 12 h 54"/>
                <a:gd name="T76" fmla="*/ 42 w 62"/>
                <a:gd name="T77" fmla="*/ 14 h 54"/>
                <a:gd name="T78" fmla="*/ 47 w 62"/>
                <a:gd name="T79" fmla="*/ 17 h 54"/>
                <a:gd name="T80" fmla="*/ 47 w 62"/>
                <a:gd name="T81" fmla="*/ 15 h 54"/>
                <a:gd name="T82" fmla="*/ 50 w 62"/>
                <a:gd name="T83" fmla="*/ 18 h 54"/>
                <a:gd name="T84" fmla="*/ 52 w 62"/>
                <a:gd name="T85" fmla="*/ 20 h 54"/>
                <a:gd name="T86" fmla="*/ 53 w 62"/>
                <a:gd name="T87" fmla="*/ 22 h 54"/>
                <a:gd name="T88" fmla="*/ 53 w 62"/>
                <a:gd name="T89" fmla="*/ 27 h 54"/>
                <a:gd name="T90" fmla="*/ 58 w 62"/>
                <a:gd name="T91" fmla="*/ 23 h 54"/>
                <a:gd name="T92" fmla="*/ 52 w 62"/>
                <a:gd name="T93" fmla="*/ 30 h 54"/>
                <a:gd name="T94" fmla="*/ 50 w 62"/>
                <a:gd name="T95" fmla="*/ 33 h 54"/>
                <a:gd name="T96" fmla="*/ 45 w 62"/>
                <a:gd name="T97" fmla="*/ 36 h 54"/>
                <a:gd name="T98" fmla="*/ 41 w 62"/>
                <a:gd name="T99" fmla="*/ 40 h 54"/>
                <a:gd name="T100" fmla="*/ 38 w 62"/>
                <a:gd name="T101" fmla="*/ 41 h 54"/>
                <a:gd name="T102" fmla="*/ 36 w 62"/>
                <a:gd name="T103" fmla="*/ 41 h 54"/>
                <a:gd name="T104" fmla="*/ 28 w 62"/>
                <a:gd name="T105" fmla="*/ 45 h 54"/>
                <a:gd name="T106" fmla="*/ 31 w 62"/>
                <a:gd name="T107" fmla="*/ 45 h 54"/>
                <a:gd name="T108" fmla="*/ 31 w 62"/>
                <a:gd name="T109" fmla="*/ 43 h 54"/>
                <a:gd name="T110" fmla="*/ 22 w 62"/>
                <a:gd name="T111" fmla="*/ 41 h 54"/>
                <a:gd name="T112" fmla="*/ 17 w 62"/>
                <a:gd name="T113" fmla="*/ 40 h 54"/>
                <a:gd name="T114" fmla="*/ 17 w 62"/>
                <a:gd name="T115" fmla="*/ 40 h 54"/>
                <a:gd name="T116" fmla="*/ 11 w 62"/>
                <a:gd name="T117" fmla="*/ 35 h 54"/>
                <a:gd name="T118" fmla="*/ 10 w 62"/>
                <a:gd name="T119" fmla="*/ 32 h 54"/>
                <a:gd name="T120" fmla="*/ 0 w 62"/>
                <a:gd name="T121" fmla="*/ 28 h 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"/>
                <a:gd name="T184" fmla="*/ 0 h 54"/>
                <a:gd name="T185" fmla="*/ 62 w 62"/>
                <a:gd name="T186" fmla="*/ 54 h 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" h="54">
                  <a:moveTo>
                    <a:pt x="0" y="28"/>
                  </a:moveTo>
                  <a:lnTo>
                    <a:pt x="0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4" y="50"/>
                  </a:lnTo>
                  <a:lnTo>
                    <a:pt x="16" y="51"/>
                  </a:lnTo>
                  <a:lnTo>
                    <a:pt x="19" y="51"/>
                  </a:lnTo>
                  <a:lnTo>
                    <a:pt x="21" y="53"/>
                  </a:lnTo>
                  <a:lnTo>
                    <a:pt x="28" y="53"/>
                  </a:lnTo>
                  <a:lnTo>
                    <a:pt x="31" y="54"/>
                  </a:lnTo>
                  <a:lnTo>
                    <a:pt x="36" y="50"/>
                  </a:lnTo>
                  <a:lnTo>
                    <a:pt x="35" y="51"/>
                  </a:lnTo>
                  <a:lnTo>
                    <a:pt x="38" y="53"/>
                  </a:lnTo>
                  <a:lnTo>
                    <a:pt x="39" y="51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7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61" y="33"/>
                  </a:lnTo>
                  <a:lnTo>
                    <a:pt x="59" y="32"/>
                  </a:lnTo>
                  <a:lnTo>
                    <a:pt x="58" y="33"/>
                  </a:lnTo>
                  <a:lnTo>
                    <a:pt x="62" y="28"/>
                  </a:lnTo>
                  <a:lnTo>
                    <a:pt x="62" y="23"/>
                  </a:lnTo>
                  <a:lnTo>
                    <a:pt x="61" y="22"/>
                  </a:lnTo>
                  <a:lnTo>
                    <a:pt x="59" y="15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27" y="7"/>
                  </a:lnTo>
                  <a:lnTo>
                    <a:pt x="31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7" y="15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31" y="12"/>
                  </a:lnTo>
                  <a:lnTo>
                    <a:pt x="36" y="7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2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8" y="23"/>
                  </a:lnTo>
                  <a:lnTo>
                    <a:pt x="53" y="25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4" y="38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3"/>
                  </a:lnTo>
                  <a:lnTo>
                    <a:pt x="28" y="45"/>
                  </a:lnTo>
                  <a:lnTo>
                    <a:pt x="27" y="50"/>
                  </a:lnTo>
                  <a:lnTo>
                    <a:pt x="31" y="45"/>
                  </a:lnTo>
                  <a:lnTo>
                    <a:pt x="35" y="46"/>
                  </a:lnTo>
                  <a:lnTo>
                    <a:pt x="31" y="43"/>
                  </a:lnTo>
                  <a:lnTo>
                    <a:pt x="24" y="43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4" name="Rectangle 86"/>
          <p:cNvSpPr>
            <a:spLocks noChangeArrowheads="1"/>
          </p:cNvSpPr>
          <p:nvPr/>
        </p:nvSpPr>
        <p:spPr bwMode="auto">
          <a:xfrm>
            <a:off x="2904219" y="3843338"/>
            <a:ext cx="479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  <a:latin typeface="Arial" charset="0"/>
              </a:rPr>
              <a:t>MHC </a:t>
            </a:r>
            <a:r>
              <a:rPr lang="de-DE" sz="1200" dirty="0" smtClean="0">
                <a:solidFill>
                  <a:srgbClr val="000000"/>
                </a:solidFill>
                <a:latin typeface="Arial" charset="0"/>
              </a:rPr>
              <a:t>II</a:t>
            </a:r>
          </a:p>
          <a:p>
            <a:r>
              <a:rPr lang="de-DE" sz="1200" b="0" dirty="0" smtClean="0">
                <a:solidFill>
                  <a:srgbClr val="000000"/>
                </a:solidFill>
              </a:rPr>
              <a:t>+li</a:t>
            </a:r>
            <a:endParaRPr lang="de-DE" sz="2800" b="0" dirty="0">
              <a:latin typeface="Times New Roman" pitchFamily="18" charset="0"/>
            </a:endParaRPr>
          </a:p>
        </p:txBody>
      </p:sp>
      <p:sp>
        <p:nvSpPr>
          <p:cNvPr id="32785" name="Rectangle 230"/>
          <p:cNvSpPr>
            <a:spLocks noChangeArrowheads="1"/>
          </p:cNvSpPr>
          <p:nvPr/>
        </p:nvSpPr>
        <p:spPr bwMode="auto">
          <a:xfrm>
            <a:off x="3691379" y="3683000"/>
            <a:ext cx="304800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32786" name="Freeform 231"/>
          <p:cNvSpPr>
            <a:spLocks/>
          </p:cNvSpPr>
          <p:nvPr/>
        </p:nvSpPr>
        <p:spPr bwMode="auto">
          <a:xfrm>
            <a:off x="3925623" y="3659188"/>
            <a:ext cx="70556" cy="68262"/>
          </a:xfrm>
          <a:custGeom>
            <a:avLst/>
            <a:gdLst>
              <a:gd name="T0" fmla="*/ 0 w 45"/>
              <a:gd name="T1" fmla="*/ 0 h 43"/>
              <a:gd name="T2" fmla="*/ 2147483647 w 45"/>
              <a:gd name="T3" fmla="*/ 2147483647 h 43"/>
              <a:gd name="T4" fmla="*/ 2147483647 w 45"/>
              <a:gd name="T5" fmla="*/ 2147483647 h 43"/>
              <a:gd name="T6" fmla="*/ 0 w 45"/>
              <a:gd name="T7" fmla="*/ 0 h 43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43"/>
              <a:gd name="T14" fmla="*/ 45 w 45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43">
                <a:moveTo>
                  <a:pt x="0" y="0"/>
                </a:moveTo>
                <a:lnTo>
                  <a:pt x="45" y="21"/>
                </a:lnTo>
                <a:lnTo>
                  <a:pt x="2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7" name="Freeform 232"/>
          <p:cNvSpPr>
            <a:spLocks/>
          </p:cNvSpPr>
          <p:nvPr/>
        </p:nvSpPr>
        <p:spPr bwMode="auto">
          <a:xfrm>
            <a:off x="3915745" y="3643314"/>
            <a:ext cx="103012" cy="98425"/>
          </a:xfrm>
          <a:custGeom>
            <a:avLst/>
            <a:gdLst>
              <a:gd name="T0" fmla="*/ 2147483647 w 65"/>
              <a:gd name="T1" fmla="*/ 2147483647 h 62"/>
              <a:gd name="T2" fmla="*/ 2147483647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0 w 65"/>
              <a:gd name="T15" fmla="*/ 0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0 w 65"/>
              <a:gd name="T21" fmla="*/ 0 h 62"/>
              <a:gd name="T22" fmla="*/ 2147483647 w 65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"/>
              <a:gd name="T37" fmla="*/ 0 h 62"/>
              <a:gd name="T38" fmla="*/ 65 w 65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" h="62">
                <a:moveTo>
                  <a:pt x="12" y="10"/>
                </a:moveTo>
                <a:lnTo>
                  <a:pt x="3" y="17"/>
                </a:lnTo>
                <a:lnTo>
                  <a:pt x="48" y="38"/>
                </a:lnTo>
                <a:lnTo>
                  <a:pt x="48" y="25"/>
                </a:lnTo>
                <a:lnTo>
                  <a:pt x="5" y="46"/>
                </a:lnTo>
                <a:lnTo>
                  <a:pt x="14" y="53"/>
                </a:lnTo>
                <a:lnTo>
                  <a:pt x="12" y="10"/>
                </a:lnTo>
                <a:lnTo>
                  <a:pt x="0" y="0"/>
                </a:lnTo>
                <a:lnTo>
                  <a:pt x="2" y="62"/>
                </a:lnTo>
                <a:lnTo>
                  <a:pt x="65" y="31"/>
                </a:lnTo>
                <a:lnTo>
                  <a:pt x="0" y="0"/>
                </a:lnTo>
                <a:lnTo>
                  <a:pt x="12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8" name="Rectangle 235"/>
          <p:cNvSpPr>
            <a:spLocks noChangeArrowheads="1"/>
          </p:cNvSpPr>
          <p:nvPr/>
        </p:nvSpPr>
        <p:spPr bwMode="auto">
          <a:xfrm>
            <a:off x="4974078" y="3662364"/>
            <a:ext cx="238478" cy="20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32789" name="Freeform 236"/>
          <p:cNvSpPr>
            <a:spLocks/>
          </p:cNvSpPr>
          <p:nvPr/>
        </p:nvSpPr>
        <p:spPr bwMode="auto">
          <a:xfrm>
            <a:off x="5158935" y="3646489"/>
            <a:ext cx="53622" cy="52387"/>
          </a:xfrm>
          <a:custGeom>
            <a:avLst/>
            <a:gdLst>
              <a:gd name="T0" fmla="*/ 0 w 34"/>
              <a:gd name="T1" fmla="*/ 0 h 33"/>
              <a:gd name="T2" fmla="*/ 2147483647 w 34"/>
              <a:gd name="T3" fmla="*/ 2147483647 h 33"/>
              <a:gd name="T4" fmla="*/ 0 w 34"/>
              <a:gd name="T5" fmla="*/ 2147483647 h 33"/>
              <a:gd name="T6" fmla="*/ 0 w 34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33"/>
              <a:gd name="T14" fmla="*/ 34 w 34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33">
                <a:moveTo>
                  <a:pt x="0" y="0"/>
                </a:moveTo>
                <a:lnTo>
                  <a:pt x="34" y="16"/>
                </a:lnTo>
                <a:lnTo>
                  <a:pt x="0" y="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0" name="Freeform 237"/>
          <p:cNvSpPr>
            <a:spLocks/>
          </p:cNvSpPr>
          <p:nvPr/>
        </p:nvSpPr>
        <p:spPr bwMode="auto">
          <a:xfrm>
            <a:off x="5149056" y="3630613"/>
            <a:ext cx="86078" cy="82550"/>
          </a:xfrm>
          <a:custGeom>
            <a:avLst/>
            <a:gdLst>
              <a:gd name="T0" fmla="*/ 2147483647 w 54"/>
              <a:gd name="T1" fmla="*/ 2147483647 h 52"/>
              <a:gd name="T2" fmla="*/ 2147483647 w 54"/>
              <a:gd name="T3" fmla="*/ 2147483647 h 52"/>
              <a:gd name="T4" fmla="*/ 2147483647 w 54"/>
              <a:gd name="T5" fmla="*/ 2147483647 h 52"/>
              <a:gd name="T6" fmla="*/ 2147483647 w 54"/>
              <a:gd name="T7" fmla="*/ 2147483647 h 52"/>
              <a:gd name="T8" fmla="*/ 2147483647 w 54"/>
              <a:gd name="T9" fmla="*/ 2147483647 h 52"/>
              <a:gd name="T10" fmla="*/ 2147483647 w 54"/>
              <a:gd name="T11" fmla="*/ 2147483647 h 52"/>
              <a:gd name="T12" fmla="*/ 2147483647 w 54"/>
              <a:gd name="T13" fmla="*/ 2147483647 h 52"/>
              <a:gd name="T14" fmla="*/ 0 w 54"/>
              <a:gd name="T15" fmla="*/ 0 h 52"/>
              <a:gd name="T16" fmla="*/ 0 w 54"/>
              <a:gd name="T17" fmla="*/ 2147483647 h 52"/>
              <a:gd name="T18" fmla="*/ 2147483647 w 54"/>
              <a:gd name="T19" fmla="*/ 2147483647 h 52"/>
              <a:gd name="T20" fmla="*/ 0 w 54"/>
              <a:gd name="T21" fmla="*/ 0 h 52"/>
              <a:gd name="T22" fmla="*/ 2147483647 w 54"/>
              <a:gd name="T23" fmla="*/ 2147483647 h 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4"/>
              <a:gd name="T37" fmla="*/ 0 h 52"/>
              <a:gd name="T38" fmla="*/ 54 w 54"/>
              <a:gd name="T39" fmla="*/ 52 h 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4" h="52">
                <a:moveTo>
                  <a:pt x="12" y="10"/>
                </a:moveTo>
                <a:lnTo>
                  <a:pt x="3" y="16"/>
                </a:lnTo>
                <a:lnTo>
                  <a:pt x="37" y="33"/>
                </a:lnTo>
                <a:lnTo>
                  <a:pt x="37" y="20"/>
                </a:lnTo>
                <a:lnTo>
                  <a:pt x="3" y="36"/>
                </a:lnTo>
                <a:lnTo>
                  <a:pt x="12" y="43"/>
                </a:lnTo>
                <a:lnTo>
                  <a:pt x="12" y="10"/>
                </a:lnTo>
                <a:lnTo>
                  <a:pt x="0" y="0"/>
                </a:lnTo>
                <a:lnTo>
                  <a:pt x="0" y="52"/>
                </a:lnTo>
                <a:lnTo>
                  <a:pt x="54" y="26"/>
                </a:lnTo>
                <a:lnTo>
                  <a:pt x="0" y="0"/>
                </a:lnTo>
                <a:lnTo>
                  <a:pt x="12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1" name="Freeform 265"/>
          <p:cNvSpPr>
            <a:spLocks/>
          </p:cNvSpPr>
          <p:nvPr/>
        </p:nvSpPr>
        <p:spPr bwMode="auto">
          <a:xfrm>
            <a:off x="1776590" y="3856038"/>
            <a:ext cx="982133" cy="1047750"/>
          </a:xfrm>
          <a:custGeom>
            <a:avLst/>
            <a:gdLst>
              <a:gd name="T0" fmla="*/ 2147483647 w 619"/>
              <a:gd name="T1" fmla="*/ 2147483647 h 660"/>
              <a:gd name="T2" fmla="*/ 2147483647 w 619"/>
              <a:gd name="T3" fmla="*/ 2147483647 h 660"/>
              <a:gd name="T4" fmla="*/ 2147483647 w 619"/>
              <a:gd name="T5" fmla="*/ 2147483647 h 660"/>
              <a:gd name="T6" fmla="*/ 2147483647 w 619"/>
              <a:gd name="T7" fmla="*/ 2147483647 h 660"/>
              <a:gd name="T8" fmla="*/ 2147483647 w 619"/>
              <a:gd name="T9" fmla="*/ 2147483647 h 660"/>
              <a:gd name="T10" fmla="*/ 2147483647 w 619"/>
              <a:gd name="T11" fmla="*/ 2147483647 h 660"/>
              <a:gd name="T12" fmla="*/ 2147483647 w 619"/>
              <a:gd name="T13" fmla="*/ 2147483647 h 660"/>
              <a:gd name="T14" fmla="*/ 2147483647 w 619"/>
              <a:gd name="T15" fmla="*/ 2147483647 h 660"/>
              <a:gd name="T16" fmla="*/ 2147483647 w 619"/>
              <a:gd name="T17" fmla="*/ 2147483647 h 660"/>
              <a:gd name="T18" fmla="*/ 2147483647 w 619"/>
              <a:gd name="T19" fmla="*/ 2147483647 h 660"/>
              <a:gd name="T20" fmla="*/ 2147483647 w 619"/>
              <a:gd name="T21" fmla="*/ 2147483647 h 660"/>
              <a:gd name="T22" fmla="*/ 2147483647 w 619"/>
              <a:gd name="T23" fmla="*/ 2147483647 h 660"/>
              <a:gd name="T24" fmla="*/ 2147483647 w 619"/>
              <a:gd name="T25" fmla="*/ 2147483647 h 660"/>
              <a:gd name="T26" fmla="*/ 2147483647 w 619"/>
              <a:gd name="T27" fmla="*/ 2147483647 h 660"/>
              <a:gd name="T28" fmla="*/ 2147483647 w 619"/>
              <a:gd name="T29" fmla="*/ 2147483647 h 660"/>
              <a:gd name="T30" fmla="*/ 2147483647 w 619"/>
              <a:gd name="T31" fmla="*/ 2147483647 h 660"/>
              <a:gd name="T32" fmla="*/ 2147483647 w 619"/>
              <a:gd name="T33" fmla="*/ 2147483647 h 660"/>
              <a:gd name="T34" fmla="*/ 2147483647 w 619"/>
              <a:gd name="T35" fmla="*/ 2147483647 h 660"/>
              <a:gd name="T36" fmla="*/ 2147483647 w 619"/>
              <a:gd name="T37" fmla="*/ 2147483647 h 660"/>
              <a:gd name="T38" fmla="*/ 2147483647 w 619"/>
              <a:gd name="T39" fmla="*/ 2147483647 h 660"/>
              <a:gd name="T40" fmla="*/ 2147483647 w 619"/>
              <a:gd name="T41" fmla="*/ 2147483647 h 660"/>
              <a:gd name="T42" fmla="*/ 2147483647 w 619"/>
              <a:gd name="T43" fmla="*/ 2147483647 h 660"/>
              <a:gd name="T44" fmla="*/ 2147483647 w 619"/>
              <a:gd name="T45" fmla="*/ 2147483647 h 660"/>
              <a:gd name="T46" fmla="*/ 2147483647 w 619"/>
              <a:gd name="T47" fmla="*/ 0 h 660"/>
              <a:gd name="T48" fmla="*/ 2147483647 w 619"/>
              <a:gd name="T49" fmla="*/ 2147483647 h 660"/>
              <a:gd name="T50" fmla="*/ 2147483647 w 619"/>
              <a:gd name="T51" fmla="*/ 2147483647 h 660"/>
              <a:gd name="T52" fmla="*/ 2147483647 w 619"/>
              <a:gd name="T53" fmla="*/ 2147483647 h 660"/>
              <a:gd name="T54" fmla="*/ 2147483647 w 619"/>
              <a:gd name="T55" fmla="*/ 2147483647 h 660"/>
              <a:gd name="T56" fmla="*/ 2147483647 w 619"/>
              <a:gd name="T57" fmla="*/ 2147483647 h 660"/>
              <a:gd name="T58" fmla="*/ 2147483647 w 619"/>
              <a:gd name="T59" fmla="*/ 2147483647 h 660"/>
              <a:gd name="T60" fmla="*/ 2147483647 w 619"/>
              <a:gd name="T61" fmla="*/ 2147483647 h 660"/>
              <a:gd name="T62" fmla="*/ 0 w 619"/>
              <a:gd name="T63" fmla="*/ 2147483647 h 6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9"/>
              <a:gd name="T97" fmla="*/ 0 h 660"/>
              <a:gd name="T98" fmla="*/ 619 w 619"/>
              <a:gd name="T99" fmla="*/ 660 h 6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9" h="660">
                <a:moveTo>
                  <a:pt x="0" y="331"/>
                </a:moveTo>
                <a:lnTo>
                  <a:pt x="2" y="364"/>
                </a:lnTo>
                <a:lnTo>
                  <a:pt x="7" y="397"/>
                </a:lnTo>
                <a:lnTo>
                  <a:pt x="14" y="428"/>
                </a:lnTo>
                <a:lnTo>
                  <a:pt x="25" y="459"/>
                </a:lnTo>
                <a:lnTo>
                  <a:pt x="38" y="487"/>
                </a:lnTo>
                <a:lnTo>
                  <a:pt x="53" y="514"/>
                </a:lnTo>
                <a:lnTo>
                  <a:pt x="72" y="539"/>
                </a:lnTo>
                <a:lnTo>
                  <a:pt x="92" y="564"/>
                </a:lnTo>
                <a:lnTo>
                  <a:pt x="114" y="585"/>
                </a:lnTo>
                <a:lnTo>
                  <a:pt x="137" y="603"/>
                </a:lnTo>
                <a:lnTo>
                  <a:pt x="163" y="621"/>
                </a:lnTo>
                <a:lnTo>
                  <a:pt x="189" y="634"/>
                </a:lnTo>
                <a:lnTo>
                  <a:pt x="219" y="645"/>
                </a:lnTo>
                <a:lnTo>
                  <a:pt x="248" y="654"/>
                </a:lnTo>
                <a:lnTo>
                  <a:pt x="279" y="658"/>
                </a:lnTo>
                <a:lnTo>
                  <a:pt x="310" y="660"/>
                </a:lnTo>
                <a:lnTo>
                  <a:pt x="341" y="658"/>
                </a:lnTo>
                <a:lnTo>
                  <a:pt x="372" y="654"/>
                </a:lnTo>
                <a:lnTo>
                  <a:pt x="402" y="645"/>
                </a:lnTo>
                <a:lnTo>
                  <a:pt x="431" y="634"/>
                </a:lnTo>
                <a:lnTo>
                  <a:pt x="458" y="621"/>
                </a:lnTo>
                <a:lnTo>
                  <a:pt x="507" y="585"/>
                </a:lnTo>
                <a:lnTo>
                  <a:pt x="529" y="564"/>
                </a:lnTo>
                <a:lnTo>
                  <a:pt x="549" y="539"/>
                </a:lnTo>
                <a:lnTo>
                  <a:pt x="566" y="514"/>
                </a:lnTo>
                <a:lnTo>
                  <a:pt x="582" y="487"/>
                </a:lnTo>
                <a:lnTo>
                  <a:pt x="594" y="459"/>
                </a:lnTo>
                <a:lnTo>
                  <a:pt x="605" y="428"/>
                </a:lnTo>
                <a:lnTo>
                  <a:pt x="613" y="397"/>
                </a:lnTo>
                <a:lnTo>
                  <a:pt x="617" y="364"/>
                </a:lnTo>
                <a:lnTo>
                  <a:pt x="619" y="331"/>
                </a:lnTo>
                <a:lnTo>
                  <a:pt x="617" y="297"/>
                </a:lnTo>
                <a:lnTo>
                  <a:pt x="613" y="264"/>
                </a:lnTo>
                <a:lnTo>
                  <a:pt x="605" y="233"/>
                </a:lnTo>
                <a:lnTo>
                  <a:pt x="594" y="202"/>
                </a:lnTo>
                <a:lnTo>
                  <a:pt x="582" y="174"/>
                </a:lnTo>
                <a:lnTo>
                  <a:pt x="566" y="146"/>
                </a:lnTo>
                <a:lnTo>
                  <a:pt x="549" y="120"/>
                </a:lnTo>
                <a:lnTo>
                  <a:pt x="529" y="97"/>
                </a:lnTo>
                <a:lnTo>
                  <a:pt x="507" y="76"/>
                </a:lnTo>
                <a:lnTo>
                  <a:pt x="482" y="56"/>
                </a:lnTo>
                <a:lnTo>
                  <a:pt x="458" y="40"/>
                </a:lnTo>
                <a:lnTo>
                  <a:pt x="431" y="27"/>
                </a:lnTo>
                <a:lnTo>
                  <a:pt x="402" y="15"/>
                </a:lnTo>
                <a:lnTo>
                  <a:pt x="372" y="7"/>
                </a:lnTo>
                <a:lnTo>
                  <a:pt x="341" y="2"/>
                </a:lnTo>
                <a:lnTo>
                  <a:pt x="310" y="0"/>
                </a:lnTo>
                <a:lnTo>
                  <a:pt x="279" y="2"/>
                </a:lnTo>
                <a:lnTo>
                  <a:pt x="248" y="7"/>
                </a:lnTo>
                <a:lnTo>
                  <a:pt x="219" y="15"/>
                </a:lnTo>
                <a:lnTo>
                  <a:pt x="189" y="27"/>
                </a:lnTo>
                <a:lnTo>
                  <a:pt x="163" y="40"/>
                </a:lnTo>
                <a:lnTo>
                  <a:pt x="137" y="56"/>
                </a:lnTo>
                <a:lnTo>
                  <a:pt x="114" y="76"/>
                </a:lnTo>
                <a:lnTo>
                  <a:pt x="92" y="97"/>
                </a:lnTo>
                <a:lnTo>
                  <a:pt x="72" y="120"/>
                </a:lnTo>
                <a:lnTo>
                  <a:pt x="53" y="146"/>
                </a:lnTo>
                <a:lnTo>
                  <a:pt x="38" y="174"/>
                </a:lnTo>
                <a:lnTo>
                  <a:pt x="25" y="202"/>
                </a:lnTo>
                <a:lnTo>
                  <a:pt x="14" y="233"/>
                </a:lnTo>
                <a:lnTo>
                  <a:pt x="7" y="264"/>
                </a:lnTo>
                <a:lnTo>
                  <a:pt x="2" y="297"/>
                </a:lnTo>
                <a:lnTo>
                  <a:pt x="0" y="331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2" name="Freeform 266"/>
          <p:cNvSpPr>
            <a:spLocks/>
          </p:cNvSpPr>
          <p:nvPr/>
        </p:nvSpPr>
        <p:spPr bwMode="auto">
          <a:xfrm>
            <a:off x="1769534" y="3849689"/>
            <a:ext cx="997656" cy="1062037"/>
          </a:xfrm>
          <a:custGeom>
            <a:avLst/>
            <a:gdLst>
              <a:gd name="T0" fmla="*/ 2147483647 w 628"/>
              <a:gd name="T1" fmla="*/ 2147483647 h 669"/>
              <a:gd name="T2" fmla="*/ 2147483647 w 628"/>
              <a:gd name="T3" fmla="*/ 2147483647 h 669"/>
              <a:gd name="T4" fmla="*/ 2147483647 w 628"/>
              <a:gd name="T5" fmla="*/ 2147483647 h 669"/>
              <a:gd name="T6" fmla="*/ 2147483647 w 628"/>
              <a:gd name="T7" fmla="*/ 2147483647 h 669"/>
              <a:gd name="T8" fmla="*/ 2147483647 w 628"/>
              <a:gd name="T9" fmla="*/ 2147483647 h 669"/>
              <a:gd name="T10" fmla="*/ 2147483647 w 628"/>
              <a:gd name="T11" fmla="*/ 2147483647 h 669"/>
              <a:gd name="T12" fmla="*/ 2147483647 w 628"/>
              <a:gd name="T13" fmla="*/ 2147483647 h 669"/>
              <a:gd name="T14" fmla="*/ 2147483647 w 628"/>
              <a:gd name="T15" fmla="*/ 2147483647 h 669"/>
              <a:gd name="T16" fmla="*/ 2147483647 w 628"/>
              <a:gd name="T17" fmla="*/ 2147483647 h 669"/>
              <a:gd name="T18" fmla="*/ 2147483647 w 628"/>
              <a:gd name="T19" fmla="*/ 2147483647 h 669"/>
              <a:gd name="T20" fmla="*/ 2147483647 w 628"/>
              <a:gd name="T21" fmla="*/ 2147483647 h 669"/>
              <a:gd name="T22" fmla="*/ 2147483647 w 628"/>
              <a:gd name="T23" fmla="*/ 2147483647 h 669"/>
              <a:gd name="T24" fmla="*/ 2147483647 w 628"/>
              <a:gd name="T25" fmla="*/ 2147483647 h 669"/>
              <a:gd name="T26" fmla="*/ 2147483647 w 628"/>
              <a:gd name="T27" fmla="*/ 2147483647 h 669"/>
              <a:gd name="T28" fmla="*/ 2147483647 w 628"/>
              <a:gd name="T29" fmla="*/ 2147483647 h 669"/>
              <a:gd name="T30" fmla="*/ 2147483647 w 628"/>
              <a:gd name="T31" fmla="*/ 2147483647 h 669"/>
              <a:gd name="T32" fmla="*/ 2147483647 w 628"/>
              <a:gd name="T33" fmla="*/ 2147483647 h 669"/>
              <a:gd name="T34" fmla="*/ 2147483647 w 628"/>
              <a:gd name="T35" fmla="*/ 2147483647 h 669"/>
              <a:gd name="T36" fmla="*/ 2147483647 w 628"/>
              <a:gd name="T37" fmla="*/ 2147483647 h 669"/>
              <a:gd name="T38" fmla="*/ 2147483647 w 628"/>
              <a:gd name="T39" fmla="*/ 2147483647 h 669"/>
              <a:gd name="T40" fmla="*/ 2147483647 w 628"/>
              <a:gd name="T41" fmla="*/ 2147483647 h 669"/>
              <a:gd name="T42" fmla="*/ 2147483647 w 628"/>
              <a:gd name="T43" fmla="*/ 2147483647 h 669"/>
              <a:gd name="T44" fmla="*/ 2147483647 w 628"/>
              <a:gd name="T45" fmla="*/ 2147483647 h 669"/>
              <a:gd name="T46" fmla="*/ 2147483647 w 628"/>
              <a:gd name="T47" fmla="*/ 2147483647 h 669"/>
              <a:gd name="T48" fmla="*/ 2147483647 w 628"/>
              <a:gd name="T49" fmla="*/ 2147483647 h 669"/>
              <a:gd name="T50" fmla="*/ 2147483647 w 628"/>
              <a:gd name="T51" fmla="*/ 2147483647 h 669"/>
              <a:gd name="T52" fmla="*/ 2147483647 w 628"/>
              <a:gd name="T53" fmla="*/ 2147483647 h 669"/>
              <a:gd name="T54" fmla="*/ 2147483647 w 628"/>
              <a:gd name="T55" fmla="*/ 2147483647 h 669"/>
              <a:gd name="T56" fmla="*/ 2147483647 w 628"/>
              <a:gd name="T57" fmla="*/ 2147483647 h 669"/>
              <a:gd name="T58" fmla="*/ 2147483647 w 628"/>
              <a:gd name="T59" fmla="*/ 2147483647 h 669"/>
              <a:gd name="T60" fmla="*/ 2147483647 w 628"/>
              <a:gd name="T61" fmla="*/ 2147483647 h 669"/>
              <a:gd name="T62" fmla="*/ 2147483647 w 628"/>
              <a:gd name="T63" fmla="*/ 2147483647 h 669"/>
              <a:gd name="T64" fmla="*/ 2147483647 w 628"/>
              <a:gd name="T65" fmla="*/ 2147483647 h 669"/>
              <a:gd name="T66" fmla="*/ 2147483647 w 628"/>
              <a:gd name="T67" fmla="*/ 2147483647 h 669"/>
              <a:gd name="T68" fmla="*/ 2147483647 w 628"/>
              <a:gd name="T69" fmla="*/ 2147483647 h 669"/>
              <a:gd name="T70" fmla="*/ 2147483647 w 628"/>
              <a:gd name="T71" fmla="*/ 2147483647 h 669"/>
              <a:gd name="T72" fmla="*/ 2147483647 w 628"/>
              <a:gd name="T73" fmla="*/ 2147483647 h 669"/>
              <a:gd name="T74" fmla="*/ 2147483647 w 628"/>
              <a:gd name="T75" fmla="*/ 2147483647 h 669"/>
              <a:gd name="T76" fmla="*/ 2147483647 w 628"/>
              <a:gd name="T77" fmla="*/ 2147483647 h 669"/>
              <a:gd name="T78" fmla="*/ 2147483647 w 628"/>
              <a:gd name="T79" fmla="*/ 2147483647 h 669"/>
              <a:gd name="T80" fmla="*/ 2147483647 w 628"/>
              <a:gd name="T81" fmla="*/ 2147483647 h 669"/>
              <a:gd name="T82" fmla="*/ 2147483647 w 628"/>
              <a:gd name="T83" fmla="*/ 2147483647 h 669"/>
              <a:gd name="T84" fmla="*/ 2147483647 w 628"/>
              <a:gd name="T85" fmla="*/ 2147483647 h 669"/>
              <a:gd name="T86" fmla="*/ 2147483647 w 628"/>
              <a:gd name="T87" fmla="*/ 2147483647 h 669"/>
              <a:gd name="T88" fmla="*/ 2147483647 w 628"/>
              <a:gd name="T89" fmla="*/ 2147483647 h 669"/>
              <a:gd name="T90" fmla="*/ 2147483647 w 628"/>
              <a:gd name="T91" fmla="*/ 2147483647 h 669"/>
              <a:gd name="T92" fmla="*/ 2147483647 w 628"/>
              <a:gd name="T93" fmla="*/ 2147483647 h 669"/>
              <a:gd name="T94" fmla="*/ 2147483647 w 628"/>
              <a:gd name="T95" fmla="*/ 2147483647 h 669"/>
              <a:gd name="T96" fmla="*/ 2147483647 w 628"/>
              <a:gd name="T97" fmla="*/ 2147483647 h 669"/>
              <a:gd name="T98" fmla="*/ 2147483647 w 628"/>
              <a:gd name="T99" fmla="*/ 2147483647 h 669"/>
              <a:gd name="T100" fmla="*/ 2147483647 w 628"/>
              <a:gd name="T101" fmla="*/ 2147483647 h 669"/>
              <a:gd name="T102" fmla="*/ 2147483647 w 628"/>
              <a:gd name="T103" fmla="*/ 2147483647 h 669"/>
              <a:gd name="T104" fmla="*/ 2147483647 w 628"/>
              <a:gd name="T105" fmla="*/ 2147483647 h 669"/>
              <a:gd name="T106" fmla="*/ 2147483647 w 628"/>
              <a:gd name="T107" fmla="*/ 2147483647 h 669"/>
              <a:gd name="T108" fmla="*/ 2147483647 w 628"/>
              <a:gd name="T109" fmla="*/ 2147483647 h 669"/>
              <a:gd name="T110" fmla="*/ 2147483647 w 628"/>
              <a:gd name="T111" fmla="*/ 2147483647 h 669"/>
              <a:gd name="T112" fmla="*/ 2147483647 w 628"/>
              <a:gd name="T113" fmla="*/ 2147483647 h 669"/>
              <a:gd name="T114" fmla="*/ 2147483647 w 628"/>
              <a:gd name="T115" fmla="*/ 2147483647 h 669"/>
              <a:gd name="T116" fmla="*/ 2147483647 w 628"/>
              <a:gd name="T117" fmla="*/ 2147483647 h 669"/>
              <a:gd name="T118" fmla="*/ 2147483647 w 628"/>
              <a:gd name="T119" fmla="*/ 2147483647 h 669"/>
              <a:gd name="T120" fmla="*/ 2147483647 w 628"/>
              <a:gd name="T121" fmla="*/ 2147483647 h 66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28"/>
              <a:gd name="T184" fmla="*/ 0 h 669"/>
              <a:gd name="T185" fmla="*/ 628 w 628"/>
              <a:gd name="T186" fmla="*/ 669 h 66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28" h="669">
                <a:moveTo>
                  <a:pt x="0" y="335"/>
                </a:moveTo>
                <a:lnTo>
                  <a:pt x="0" y="351"/>
                </a:lnTo>
                <a:lnTo>
                  <a:pt x="3" y="384"/>
                </a:lnTo>
                <a:lnTo>
                  <a:pt x="6" y="402"/>
                </a:lnTo>
                <a:lnTo>
                  <a:pt x="9" y="417"/>
                </a:lnTo>
                <a:lnTo>
                  <a:pt x="14" y="433"/>
                </a:lnTo>
                <a:lnTo>
                  <a:pt x="23" y="463"/>
                </a:lnTo>
                <a:lnTo>
                  <a:pt x="29" y="477"/>
                </a:lnTo>
                <a:lnTo>
                  <a:pt x="37" y="494"/>
                </a:lnTo>
                <a:lnTo>
                  <a:pt x="62" y="533"/>
                </a:lnTo>
                <a:lnTo>
                  <a:pt x="71" y="546"/>
                </a:lnTo>
                <a:lnTo>
                  <a:pt x="82" y="558"/>
                </a:lnTo>
                <a:lnTo>
                  <a:pt x="91" y="569"/>
                </a:lnTo>
                <a:lnTo>
                  <a:pt x="102" y="581"/>
                </a:lnTo>
                <a:lnTo>
                  <a:pt x="113" y="590"/>
                </a:lnTo>
                <a:lnTo>
                  <a:pt x="138" y="610"/>
                </a:lnTo>
                <a:lnTo>
                  <a:pt x="162" y="628"/>
                </a:lnTo>
                <a:lnTo>
                  <a:pt x="178" y="636"/>
                </a:lnTo>
                <a:lnTo>
                  <a:pt x="192" y="643"/>
                </a:lnTo>
                <a:lnTo>
                  <a:pt x="220" y="653"/>
                </a:lnTo>
                <a:lnTo>
                  <a:pt x="235" y="658"/>
                </a:lnTo>
                <a:lnTo>
                  <a:pt x="249" y="661"/>
                </a:lnTo>
                <a:lnTo>
                  <a:pt x="266" y="664"/>
                </a:lnTo>
                <a:lnTo>
                  <a:pt x="297" y="667"/>
                </a:lnTo>
                <a:lnTo>
                  <a:pt x="314" y="669"/>
                </a:lnTo>
                <a:lnTo>
                  <a:pt x="361" y="664"/>
                </a:lnTo>
                <a:lnTo>
                  <a:pt x="378" y="661"/>
                </a:lnTo>
                <a:lnTo>
                  <a:pt x="392" y="658"/>
                </a:lnTo>
                <a:lnTo>
                  <a:pt x="407" y="653"/>
                </a:lnTo>
                <a:lnTo>
                  <a:pt x="435" y="643"/>
                </a:lnTo>
                <a:lnTo>
                  <a:pt x="449" y="636"/>
                </a:lnTo>
                <a:lnTo>
                  <a:pt x="477" y="620"/>
                </a:lnTo>
                <a:lnTo>
                  <a:pt x="502" y="600"/>
                </a:lnTo>
                <a:lnTo>
                  <a:pt x="524" y="581"/>
                </a:lnTo>
                <a:lnTo>
                  <a:pt x="545" y="558"/>
                </a:lnTo>
                <a:lnTo>
                  <a:pt x="555" y="546"/>
                </a:lnTo>
                <a:lnTo>
                  <a:pt x="573" y="520"/>
                </a:lnTo>
                <a:lnTo>
                  <a:pt x="590" y="492"/>
                </a:lnTo>
                <a:lnTo>
                  <a:pt x="603" y="463"/>
                </a:lnTo>
                <a:lnTo>
                  <a:pt x="607" y="448"/>
                </a:lnTo>
                <a:lnTo>
                  <a:pt x="614" y="433"/>
                </a:lnTo>
                <a:lnTo>
                  <a:pt x="617" y="417"/>
                </a:lnTo>
                <a:lnTo>
                  <a:pt x="620" y="402"/>
                </a:lnTo>
                <a:lnTo>
                  <a:pt x="623" y="384"/>
                </a:lnTo>
                <a:lnTo>
                  <a:pt x="628" y="335"/>
                </a:lnTo>
                <a:lnTo>
                  <a:pt x="626" y="317"/>
                </a:lnTo>
                <a:lnTo>
                  <a:pt x="623" y="284"/>
                </a:lnTo>
                <a:lnTo>
                  <a:pt x="614" y="234"/>
                </a:lnTo>
                <a:lnTo>
                  <a:pt x="607" y="219"/>
                </a:lnTo>
                <a:lnTo>
                  <a:pt x="603" y="204"/>
                </a:lnTo>
                <a:lnTo>
                  <a:pt x="590" y="175"/>
                </a:lnTo>
                <a:lnTo>
                  <a:pt x="575" y="145"/>
                </a:lnTo>
                <a:lnTo>
                  <a:pt x="564" y="132"/>
                </a:lnTo>
                <a:lnTo>
                  <a:pt x="545" y="109"/>
                </a:lnTo>
                <a:lnTo>
                  <a:pt x="513" y="75"/>
                </a:lnTo>
                <a:lnTo>
                  <a:pt x="502" y="67"/>
                </a:lnTo>
                <a:lnTo>
                  <a:pt x="477" y="47"/>
                </a:lnTo>
                <a:lnTo>
                  <a:pt x="449" y="31"/>
                </a:lnTo>
                <a:lnTo>
                  <a:pt x="435" y="24"/>
                </a:lnTo>
                <a:lnTo>
                  <a:pt x="407" y="14"/>
                </a:lnTo>
                <a:lnTo>
                  <a:pt x="392" y="9"/>
                </a:lnTo>
                <a:lnTo>
                  <a:pt x="378" y="6"/>
                </a:lnTo>
                <a:lnTo>
                  <a:pt x="361" y="3"/>
                </a:lnTo>
                <a:lnTo>
                  <a:pt x="330" y="0"/>
                </a:lnTo>
                <a:lnTo>
                  <a:pt x="297" y="0"/>
                </a:lnTo>
                <a:lnTo>
                  <a:pt x="266" y="3"/>
                </a:lnTo>
                <a:lnTo>
                  <a:pt x="249" y="6"/>
                </a:lnTo>
                <a:lnTo>
                  <a:pt x="235" y="9"/>
                </a:lnTo>
                <a:lnTo>
                  <a:pt x="220" y="14"/>
                </a:lnTo>
                <a:lnTo>
                  <a:pt x="192" y="24"/>
                </a:lnTo>
                <a:lnTo>
                  <a:pt x="178" y="31"/>
                </a:lnTo>
                <a:lnTo>
                  <a:pt x="162" y="39"/>
                </a:lnTo>
                <a:lnTo>
                  <a:pt x="138" y="57"/>
                </a:lnTo>
                <a:lnTo>
                  <a:pt x="125" y="67"/>
                </a:lnTo>
                <a:lnTo>
                  <a:pt x="113" y="75"/>
                </a:lnTo>
                <a:lnTo>
                  <a:pt x="91" y="98"/>
                </a:lnTo>
                <a:lnTo>
                  <a:pt x="82" y="109"/>
                </a:lnTo>
                <a:lnTo>
                  <a:pt x="71" y="121"/>
                </a:lnTo>
                <a:lnTo>
                  <a:pt x="62" y="132"/>
                </a:lnTo>
                <a:lnTo>
                  <a:pt x="52" y="145"/>
                </a:lnTo>
                <a:lnTo>
                  <a:pt x="45" y="160"/>
                </a:lnTo>
                <a:lnTo>
                  <a:pt x="37" y="173"/>
                </a:lnTo>
                <a:lnTo>
                  <a:pt x="29" y="189"/>
                </a:lnTo>
                <a:lnTo>
                  <a:pt x="23" y="204"/>
                </a:lnTo>
                <a:lnTo>
                  <a:pt x="14" y="234"/>
                </a:lnTo>
                <a:lnTo>
                  <a:pt x="9" y="250"/>
                </a:lnTo>
                <a:lnTo>
                  <a:pt x="3" y="284"/>
                </a:lnTo>
                <a:lnTo>
                  <a:pt x="0" y="317"/>
                </a:lnTo>
                <a:lnTo>
                  <a:pt x="0" y="335"/>
                </a:lnTo>
                <a:lnTo>
                  <a:pt x="9" y="335"/>
                </a:lnTo>
                <a:lnTo>
                  <a:pt x="9" y="317"/>
                </a:lnTo>
                <a:lnTo>
                  <a:pt x="12" y="284"/>
                </a:lnTo>
                <a:lnTo>
                  <a:pt x="18" y="253"/>
                </a:lnTo>
                <a:lnTo>
                  <a:pt x="23" y="237"/>
                </a:lnTo>
                <a:lnTo>
                  <a:pt x="32" y="207"/>
                </a:lnTo>
                <a:lnTo>
                  <a:pt x="38" y="193"/>
                </a:lnTo>
                <a:lnTo>
                  <a:pt x="46" y="180"/>
                </a:lnTo>
                <a:lnTo>
                  <a:pt x="54" y="166"/>
                </a:lnTo>
                <a:lnTo>
                  <a:pt x="62" y="152"/>
                </a:lnTo>
                <a:lnTo>
                  <a:pt x="68" y="139"/>
                </a:lnTo>
                <a:lnTo>
                  <a:pt x="77" y="127"/>
                </a:lnTo>
                <a:lnTo>
                  <a:pt x="88" y="116"/>
                </a:lnTo>
                <a:lnTo>
                  <a:pt x="97" y="104"/>
                </a:lnTo>
                <a:lnTo>
                  <a:pt x="119" y="81"/>
                </a:lnTo>
                <a:lnTo>
                  <a:pt x="131" y="73"/>
                </a:lnTo>
                <a:lnTo>
                  <a:pt x="144" y="63"/>
                </a:lnTo>
                <a:lnTo>
                  <a:pt x="169" y="49"/>
                </a:lnTo>
                <a:lnTo>
                  <a:pt x="181" y="40"/>
                </a:lnTo>
                <a:lnTo>
                  <a:pt x="195" y="34"/>
                </a:lnTo>
                <a:lnTo>
                  <a:pt x="223" y="24"/>
                </a:lnTo>
                <a:lnTo>
                  <a:pt x="238" y="19"/>
                </a:lnTo>
                <a:lnTo>
                  <a:pt x="252" y="16"/>
                </a:lnTo>
                <a:lnTo>
                  <a:pt x="266" y="13"/>
                </a:lnTo>
                <a:lnTo>
                  <a:pt x="297" y="9"/>
                </a:lnTo>
                <a:lnTo>
                  <a:pt x="314" y="9"/>
                </a:lnTo>
                <a:lnTo>
                  <a:pt x="330" y="9"/>
                </a:lnTo>
                <a:lnTo>
                  <a:pt x="361" y="13"/>
                </a:lnTo>
                <a:lnTo>
                  <a:pt x="375" y="16"/>
                </a:lnTo>
                <a:lnTo>
                  <a:pt x="389" y="19"/>
                </a:lnTo>
                <a:lnTo>
                  <a:pt x="404" y="24"/>
                </a:lnTo>
                <a:lnTo>
                  <a:pt x="432" y="34"/>
                </a:lnTo>
                <a:lnTo>
                  <a:pt x="446" y="40"/>
                </a:lnTo>
                <a:lnTo>
                  <a:pt x="457" y="49"/>
                </a:lnTo>
                <a:lnTo>
                  <a:pt x="471" y="57"/>
                </a:lnTo>
                <a:lnTo>
                  <a:pt x="483" y="63"/>
                </a:lnTo>
                <a:lnTo>
                  <a:pt x="496" y="73"/>
                </a:lnTo>
                <a:lnTo>
                  <a:pt x="507" y="81"/>
                </a:lnTo>
                <a:lnTo>
                  <a:pt x="539" y="116"/>
                </a:lnTo>
                <a:lnTo>
                  <a:pt x="558" y="139"/>
                </a:lnTo>
                <a:lnTo>
                  <a:pt x="566" y="152"/>
                </a:lnTo>
                <a:lnTo>
                  <a:pt x="573" y="166"/>
                </a:lnTo>
                <a:lnTo>
                  <a:pt x="581" y="178"/>
                </a:lnTo>
                <a:lnTo>
                  <a:pt x="593" y="207"/>
                </a:lnTo>
                <a:lnTo>
                  <a:pt x="598" y="222"/>
                </a:lnTo>
                <a:lnTo>
                  <a:pt x="604" y="237"/>
                </a:lnTo>
                <a:lnTo>
                  <a:pt x="614" y="284"/>
                </a:lnTo>
                <a:lnTo>
                  <a:pt x="617" y="317"/>
                </a:lnTo>
                <a:lnTo>
                  <a:pt x="618" y="335"/>
                </a:lnTo>
                <a:lnTo>
                  <a:pt x="614" y="384"/>
                </a:lnTo>
                <a:lnTo>
                  <a:pt x="611" y="399"/>
                </a:lnTo>
                <a:lnTo>
                  <a:pt x="607" y="414"/>
                </a:lnTo>
                <a:lnTo>
                  <a:pt x="604" y="430"/>
                </a:lnTo>
                <a:lnTo>
                  <a:pt x="598" y="445"/>
                </a:lnTo>
                <a:lnTo>
                  <a:pt x="593" y="459"/>
                </a:lnTo>
                <a:lnTo>
                  <a:pt x="581" y="489"/>
                </a:lnTo>
                <a:lnTo>
                  <a:pt x="567" y="514"/>
                </a:lnTo>
                <a:lnTo>
                  <a:pt x="549" y="540"/>
                </a:lnTo>
                <a:lnTo>
                  <a:pt x="539" y="551"/>
                </a:lnTo>
                <a:lnTo>
                  <a:pt x="518" y="574"/>
                </a:lnTo>
                <a:lnTo>
                  <a:pt x="496" y="594"/>
                </a:lnTo>
                <a:lnTo>
                  <a:pt x="483" y="604"/>
                </a:lnTo>
                <a:lnTo>
                  <a:pt x="471" y="610"/>
                </a:lnTo>
                <a:lnTo>
                  <a:pt x="457" y="618"/>
                </a:lnTo>
                <a:lnTo>
                  <a:pt x="446" y="626"/>
                </a:lnTo>
                <a:lnTo>
                  <a:pt x="432" y="633"/>
                </a:lnTo>
                <a:lnTo>
                  <a:pt x="404" y="643"/>
                </a:lnTo>
                <a:lnTo>
                  <a:pt x="389" y="648"/>
                </a:lnTo>
                <a:lnTo>
                  <a:pt x="375" y="651"/>
                </a:lnTo>
                <a:lnTo>
                  <a:pt x="361" y="654"/>
                </a:lnTo>
                <a:lnTo>
                  <a:pt x="314" y="659"/>
                </a:lnTo>
                <a:lnTo>
                  <a:pt x="297" y="658"/>
                </a:lnTo>
                <a:lnTo>
                  <a:pt x="266" y="654"/>
                </a:lnTo>
                <a:lnTo>
                  <a:pt x="252" y="651"/>
                </a:lnTo>
                <a:lnTo>
                  <a:pt x="238" y="648"/>
                </a:lnTo>
                <a:lnTo>
                  <a:pt x="223" y="643"/>
                </a:lnTo>
                <a:lnTo>
                  <a:pt x="195" y="633"/>
                </a:lnTo>
                <a:lnTo>
                  <a:pt x="181" y="626"/>
                </a:lnTo>
                <a:lnTo>
                  <a:pt x="169" y="618"/>
                </a:lnTo>
                <a:lnTo>
                  <a:pt x="144" y="604"/>
                </a:lnTo>
                <a:lnTo>
                  <a:pt x="119" y="584"/>
                </a:lnTo>
                <a:lnTo>
                  <a:pt x="108" y="574"/>
                </a:lnTo>
                <a:lnTo>
                  <a:pt x="97" y="563"/>
                </a:lnTo>
                <a:lnTo>
                  <a:pt x="88" y="551"/>
                </a:lnTo>
                <a:lnTo>
                  <a:pt x="77" y="540"/>
                </a:lnTo>
                <a:lnTo>
                  <a:pt x="68" y="527"/>
                </a:lnTo>
                <a:lnTo>
                  <a:pt x="46" y="487"/>
                </a:lnTo>
                <a:lnTo>
                  <a:pt x="38" y="474"/>
                </a:lnTo>
                <a:lnTo>
                  <a:pt x="32" y="459"/>
                </a:lnTo>
                <a:lnTo>
                  <a:pt x="23" y="430"/>
                </a:lnTo>
                <a:lnTo>
                  <a:pt x="18" y="414"/>
                </a:lnTo>
                <a:lnTo>
                  <a:pt x="15" y="399"/>
                </a:lnTo>
                <a:lnTo>
                  <a:pt x="12" y="384"/>
                </a:lnTo>
                <a:lnTo>
                  <a:pt x="9" y="351"/>
                </a:lnTo>
                <a:lnTo>
                  <a:pt x="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3" name="Rectangle 267"/>
          <p:cNvSpPr>
            <a:spLocks noChangeArrowheads="1"/>
          </p:cNvSpPr>
          <p:nvPr/>
        </p:nvSpPr>
        <p:spPr bwMode="auto">
          <a:xfrm>
            <a:off x="2019428" y="5013325"/>
            <a:ext cx="57547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C2"/>
                </a:solidFill>
                <a:latin typeface="Arial" charset="0"/>
              </a:rPr>
              <a:t>nucleus</a:t>
            </a:r>
            <a:endParaRPr lang="de-DE" sz="2800" b="0">
              <a:latin typeface="Times New Roman" pitchFamily="18" charset="0"/>
            </a:endParaRPr>
          </a:p>
        </p:txBody>
      </p:sp>
      <p:sp>
        <p:nvSpPr>
          <p:cNvPr id="241" name="Ellipse 240"/>
          <p:cNvSpPr>
            <a:spLocks noChangeArrowheads="1"/>
          </p:cNvSpPr>
          <p:nvPr/>
        </p:nvSpPr>
        <p:spPr bwMode="auto">
          <a:xfrm>
            <a:off x="1522589" y="1668464"/>
            <a:ext cx="1206500" cy="1214437"/>
          </a:xfrm>
          <a:prstGeom prst="ellipse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42" name="Ellipse 241"/>
          <p:cNvSpPr>
            <a:spLocks noChangeArrowheads="1"/>
          </p:cNvSpPr>
          <p:nvPr/>
        </p:nvSpPr>
        <p:spPr bwMode="auto">
          <a:xfrm>
            <a:off x="1500011" y="1630364"/>
            <a:ext cx="1206500" cy="1214437"/>
          </a:xfrm>
          <a:prstGeom prst="ellipse">
            <a:avLst/>
          </a:prstGeom>
          <a:solidFill>
            <a:srgbClr val="FFFFFF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grpSp>
        <p:nvGrpSpPr>
          <p:cNvPr id="3" name="Gruppieren 53"/>
          <p:cNvGrpSpPr>
            <a:grpSpLocks/>
          </p:cNvGrpSpPr>
          <p:nvPr/>
        </p:nvGrpSpPr>
        <p:grpSpPr bwMode="auto">
          <a:xfrm>
            <a:off x="1714500" y="2108200"/>
            <a:ext cx="948267" cy="209550"/>
            <a:chOff x="1928076" y="2108143"/>
            <a:chExt cx="1067036" cy="210105"/>
          </a:xfrm>
        </p:grpSpPr>
        <p:sp>
          <p:nvSpPr>
            <p:cNvPr id="32821" name="Ellipse 51"/>
            <p:cNvSpPr>
              <a:spLocks noChangeArrowheads="1"/>
            </p:cNvSpPr>
            <p:nvPr/>
          </p:nvSpPr>
          <p:spPr bwMode="auto">
            <a:xfrm rot="1533996">
              <a:off x="1928076" y="2108143"/>
              <a:ext cx="547736" cy="210103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2" name="Ellipse 52"/>
            <p:cNvSpPr>
              <a:spLocks noChangeArrowheads="1"/>
            </p:cNvSpPr>
            <p:nvPr/>
          </p:nvSpPr>
          <p:spPr bwMode="auto">
            <a:xfrm rot="1533996">
              <a:off x="2447376" y="2108145"/>
              <a:ext cx="547736" cy="210103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4" name="Gruppieren 67"/>
          <p:cNvGrpSpPr>
            <a:grpSpLocks/>
          </p:cNvGrpSpPr>
          <p:nvPr/>
        </p:nvGrpSpPr>
        <p:grpSpPr bwMode="auto">
          <a:xfrm>
            <a:off x="2826368" y="3509964"/>
            <a:ext cx="438856" cy="261937"/>
            <a:chOff x="4857747" y="3509200"/>
            <a:chExt cx="493671" cy="262757"/>
          </a:xfrm>
        </p:grpSpPr>
        <p:cxnSp>
          <p:nvCxnSpPr>
            <p:cNvPr id="32816" name="Gerade Verbindung 59"/>
            <p:cNvCxnSpPr>
              <a:cxnSpLocks noChangeShapeType="1"/>
            </p:cNvCxnSpPr>
            <p:nvPr/>
          </p:nvCxnSpPr>
          <p:spPr bwMode="auto">
            <a:xfrm rot="10800000">
              <a:off x="4857747" y="3684371"/>
              <a:ext cx="190501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2817" name="Gerade Verbindung 61"/>
            <p:cNvCxnSpPr>
              <a:cxnSpLocks noChangeShapeType="1"/>
            </p:cNvCxnSpPr>
            <p:nvPr/>
          </p:nvCxnSpPr>
          <p:spPr bwMode="auto">
            <a:xfrm rot="10800000">
              <a:off x="4857748" y="3596785"/>
              <a:ext cx="190501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2818" name="Abgerundetes Rechteck 63"/>
            <p:cNvSpPr>
              <a:spLocks noChangeArrowheads="1"/>
            </p:cNvSpPr>
            <p:nvPr/>
          </p:nvSpPr>
          <p:spPr bwMode="auto">
            <a:xfrm rot="5400000">
              <a:off x="5029538" y="3450077"/>
              <a:ext cx="262757" cy="381003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60000"/>
                <a:lumOff val="4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9" name="Abgerundetes Rechteck 64"/>
            <p:cNvSpPr>
              <a:spLocks noChangeArrowheads="1"/>
            </p:cNvSpPr>
            <p:nvPr/>
          </p:nvSpPr>
          <p:spPr bwMode="auto">
            <a:xfrm rot="5400000">
              <a:off x="5258488" y="3592953"/>
              <a:ext cx="87586" cy="95251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cxnSp>
          <p:nvCxnSpPr>
            <p:cNvPr id="32820" name="Gerade Verbindung 56"/>
            <p:cNvCxnSpPr>
              <a:cxnSpLocks noChangeShapeType="1"/>
              <a:stCxn id="32819" idx="2"/>
              <a:endCxn id="32818" idx="2"/>
            </p:cNvCxnSpPr>
            <p:nvPr/>
          </p:nvCxnSpPr>
          <p:spPr bwMode="auto">
            <a:xfrm rot="10800000">
              <a:off x="4970415" y="3640578"/>
              <a:ext cx="284241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6" name="Abgerundetes Rechteck 65"/>
          <p:cNvSpPr>
            <a:spLocks noChangeArrowheads="1"/>
          </p:cNvSpPr>
          <p:nvPr/>
        </p:nvSpPr>
        <p:spPr bwMode="auto">
          <a:xfrm rot="5400000">
            <a:off x="3226528" y="3598599"/>
            <a:ext cx="87313" cy="8466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67" name="Abgerundetes Rechteck 66"/>
          <p:cNvSpPr>
            <a:spLocks noChangeArrowheads="1"/>
          </p:cNvSpPr>
          <p:nvPr/>
        </p:nvSpPr>
        <p:spPr bwMode="auto">
          <a:xfrm rot="5400000">
            <a:off x="5594791" y="3600185"/>
            <a:ext cx="87312" cy="846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grpSp>
        <p:nvGrpSpPr>
          <p:cNvPr id="5" name="Gruppieren 74"/>
          <p:cNvGrpSpPr>
            <a:grpSpLocks/>
          </p:cNvGrpSpPr>
          <p:nvPr/>
        </p:nvGrpSpPr>
        <p:grpSpPr bwMode="auto">
          <a:xfrm>
            <a:off x="5724128" y="2403644"/>
            <a:ext cx="381002" cy="311946"/>
            <a:chOff x="3857616" y="3769519"/>
            <a:chExt cx="428630" cy="311947"/>
          </a:xfrm>
        </p:grpSpPr>
        <p:grpSp>
          <p:nvGrpSpPr>
            <p:cNvPr id="6" name="Gruppieren 73"/>
            <p:cNvGrpSpPr>
              <a:grpSpLocks/>
            </p:cNvGrpSpPr>
            <p:nvPr/>
          </p:nvGrpSpPr>
          <p:grpSpPr bwMode="auto">
            <a:xfrm>
              <a:off x="3857616" y="3769519"/>
              <a:ext cx="428630" cy="311947"/>
              <a:chOff x="3857616" y="3769519"/>
              <a:chExt cx="428630" cy="311947"/>
            </a:xfrm>
          </p:grpSpPr>
          <p:sp>
            <p:nvSpPr>
              <p:cNvPr id="32812" name="Ellipse 68"/>
              <p:cNvSpPr>
                <a:spLocks noChangeArrowheads="1"/>
              </p:cNvSpPr>
              <p:nvPr/>
            </p:nvSpPr>
            <p:spPr bwMode="auto">
              <a:xfrm>
                <a:off x="3857616" y="3857628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32813" name="Ellipse 69"/>
              <p:cNvSpPr>
                <a:spLocks noChangeArrowheads="1"/>
              </p:cNvSpPr>
              <p:nvPr/>
            </p:nvSpPr>
            <p:spPr bwMode="auto">
              <a:xfrm>
                <a:off x="4146220" y="4010028"/>
                <a:ext cx="71439" cy="7143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32814" name="Ellipse 70"/>
              <p:cNvSpPr>
                <a:spLocks noChangeArrowheads="1"/>
              </p:cNvSpPr>
              <p:nvPr/>
            </p:nvSpPr>
            <p:spPr bwMode="auto">
              <a:xfrm>
                <a:off x="4214807" y="3858768"/>
                <a:ext cx="71439" cy="7143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32815" name="Ellipse 71"/>
              <p:cNvSpPr>
                <a:spLocks noChangeArrowheads="1"/>
              </p:cNvSpPr>
              <p:nvPr/>
            </p:nvSpPr>
            <p:spPr bwMode="auto">
              <a:xfrm>
                <a:off x="4143368" y="3769519"/>
                <a:ext cx="71439" cy="71438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</p:grpSp>
        <p:sp>
          <p:nvSpPr>
            <p:cNvPr id="32811" name="Ellipse 72"/>
            <p:cNvSpPr>
              <a:spLocks noChangeArrowheads="1"/>
            </p:cNvSpPr>
            <p:nvPr/>
          </p:nvSpPr>
          <p:spPr bwMode="auto">
            <a:xfrm>
              <a:off x="4000492" y="3786190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7" name="Gruppieren 81"/>
          <p:cNvGrpSpPr>
            <a:grpSpLocks/>
          </p:cNvGrpSpPr>
          <p:nvPr/>
        </p:nvGrpSpPr>
        <p:grpSpPr bwMode="auto">
          <a:xfrm>
            <a:off x="7159246" y="4357689"/>
            <a:ext cx="1377300" cy="1628848"/>
            <a:chOff x="8054184" y="4357694"/>
            <a:chExt cx="1549893" cy="1629264"/>
          </a:xfrm>
        </p:grpSpPr>
        <p:grpSp>
          <p:nvGrpSpPr>
            <p:cNvPr id="8" name="Gruppieren 79"/>
            <p:cNvGrpSpPr>
              <a:grpSpLocks/>
            </p:cNvGrpSpPr>
            <p:nvPr/>
          </p:nvGrpSpPr>
          <p:grpSpPr bwMode="auto">
            <a:xfrm>
              <a:off x="8572524" y="4357694"/>
              <a:ext cx="642942" cy="357190"/>
              <a:chOff x="8572524" y="4357694"/>
              <a:chExt cx="642942" cy="357190"/>
            </a:xfrm>
          </p:grpSpPr>
          <p:sp>
            <p:nvSpPr>
              <p:cNvPr id="32806" name="Ellipse 75"/>
              <p:cNvSpPr>
                <a:spLocks noChangeArrowheads="1"/>
              </p:cNvSpPr>
              <p:nvPr/>
            </p:nvSpPr>
            <p:spPr bwMode="auto">
              <a:xfrm>
                <a:off x="8572524" y="4357694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32807" name="Ellipse 76"/>
              <p:cNvSpPr>
                <a:spLocks noChangeArrowheads="1"/>
              </p:cNvSpPr>
              <p:nvPr/>
            </p:nvSpPr>
            <p:spPr bwMode="auto">
              <a:xfrm>
                <a:off x="8643962" y="4572008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32808" name="Ellipse 77"/>
              <p:cNvSpPr>
                <a:spLocks noChangeArrowheads="1"/>
              </p:cNvSpPr>
              <p:nvPr/>
            </p:nvSpPr>
            <p:spPr bwMode="auto">
              <a:xfrm>
                <a:off x="8929714" y="4429132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32809" name="Ellipse 78"/>
              <p:cNvSpPr>
                <a:spLocks noChangeArrowheads="1"/>
              </p:cNvSpPr>
              <p:nvPr/>
            </p:nvSpPr>
            <p:spPr bwMode="auto">
              <a:xfrm>
                <a:off x="9072590" y="4572008"/>
                <a:ext cx="142876" cy="142876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</p:grpSp>
        <p:sp>
          <p:nvSpPr>
            <p:cNvPr id="32805" name="Textfeld 80"/>
            <p:cNvSpPr txBox="1">
              <a:spLocks noChangeArrowheads="1"/>
            </p:cNvSpPr>
            <p:nvPr/>
          </p:nvSpPr>
          <p:spPr bwMode="auto">
            <a:xfrm>
              <a:off x="8054184" y="4786322"/>
              <a:ext cx="1549893" cy="1200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Cytokines</a:t>
              </a:r>
            </a:p>
            <a:p>
              <a:r>
                <a:rPr lang="de-DE" sz="1800"/>
                <a:t>(IFNg, </a:t>
              </a:r>
            </a:p>
            <a:p>
              <a:r>
                <a:rPr lang="de-DE" sz="1800"/>
                <a:t>IL6, </a:t>
              </a:r>
            </a:p>
            <a:p>
              <a:r>
                <a:rPr lang="de-DE" sz="1800"/>
                <a:t>IL17, etc…)</a:t>
              </a:r>
            </a:p>
          </p:txBody>
        </p:sp>
      </p:grpSp>
      <p:sp>
        <p:nvSpPr>
          <p:cNvPr id="73" name="Rectangle 35"/>
          <p:cNvSpPr>
            <a:spLocks noChangeArrowheads="1"/>
          </p:cNvSpPr>
          <p:nvPr/>
        </p:nvSpPr>
        <p:spPr bwMode="auto">
          <a:xfrm>
            <a:off x="5252477" y="4365104"/>
            <a:ext cx="8713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 dirty="0" err="1">
                <a:solidFill>
                  <a:srgbClr val="0000C2"/>
                </a:solidFill>
              </a:rPr>
              <a:t>L</a:t>
            </a:r>
            <a:r>
              <a:rPr lang="de-DE" sz="1500" dirty="0" err="1" smtClean="0">
                <a:solidFill>
                  <a:srgbClr val="0000C2"/>
                </a:solidFill>
                <a:latin typeface="Arial" charset="0"/>
              </a:rPr>
              <a:t>ysosome</a:t>
            </a:r>
            <a:endParaRPr lang="de-DE" sz="2800" b="0" dirty="0">
              <a:latin typeface="Times New Roman" pitchFamily="18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2826367" y="3420269"/>
            <a:ext cx="557150" cy="258970"/>
            <a:chOff x="2826367" y="3420269"/>
            <a:chExt cx="557150" cy="258970"/>
          </a:xfrm>
        </p:grpSpPr>
        <p:sp>
          <p:nvSpPr>
            <p:cNvPr id="74" name="Abgerundetes Rechteck 73"/>
            <p:cNvSpPr/>
            <p:nvPr/>
          </p:nvSpPr>
          <p:spPr bwMode="auto">
            <a:xfrm rot="5400000">
              <a:off x="3216329" y="3512051"/>
              <a:ext cx="258968" cy="75407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Abgerundetes Rechteck 8"/>
            <p:cNvSpPr/>
            <p:nvPr/>
          </p:nvSpPr>
          <p:spPr bwMode="auto">
            <a:xfrm>
              <a:off x="2826367" y="3420269"/>
              <a:ext cx="557150" cy="75407"/>
            </a:xfrm>
            <a:prstGeom prst="round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6" name="Rectangle 86"/>
          <p:cNvSpPr>
            <a:spLocks noChangeArrowheads="1"/>
          </p:cNvSpPr>
          <p:nvPr/>
        </p:nvSpPr>
        <p:spPr bwMode="auto">
          <a:xfrm>
            <a:off x="5356464" y="3856038"/>
            <a:ext cx="479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  <a:latin typeface="Arial" charset="0"/>
              </a:rPr>
              <a:t>MHC </a:t>
            </a:r>
            <a:r>
              <a:rPr lang="de-DE" sz="1200" dirty="0" smtClean="0">
                <a:solidFill>
                  <a:srgbClr val="000000"/>
                </a:solidFill>
                <a:latin typeface="Arial" charset="0"/>
              </a:rPr>
              <a:t>II</a:t>
            </a:r>
          </a:p>
          <a:p>
            <a:r>
              <a:rPr lang="de-DE" sz="1200" b="0" dirty="0" smtClean="0">
                <a:solidFill>
                  <a:srgbClr val="000000"/>
                </a:solidFill>
              </a:rPr>
              <a:t>+CLIP</a:t>
            </a:r>
            <a:endParaRPr lang="de-DE" sz="2800" b="0" dirty="0">
              <a:latin typeface="Times New Roman" pitchFamily="18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5234234" y="3845533"/>
            <a:ext cx="397638" cy="154358"/>
            <a:chOff x="4979707" y="4714788"/>
            <a:chExt cx="298745" cy="154358"/>
          </a:xfrm>
        </p:grpSpPr>
        <p:cxnSp>
          <p:nvCxnSpPr>
            <p:cNvPr id="79" name="Gerade Verbindung 61"/>
            <p:cNvCxnSpPr>
              <a:cxnSpLocks noChangeShapeType="1"/>
            </p:cNvCxnSpPr>
            <p:nvPr/>
          </p:nvCxnSpPr>
          <p:spPr bwMode="auto">
            <a:xfrm rot="10800000">
              <a:off x="4981357" y="4750498"/>
              <a:ext cx="169349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0" name="Gerade Verbindung 61"/>
            <p:cNvCxnSpPr>
              <a:cxnSpLocks noChangeShapeType="1"/>
            </p:cNvCxnSpPr>
            <p:nvPr/>
          </p:nvCxnSpPr>
          <p:spPr bwMode="auto">
            <a:xfrm rot="10800000">
              <a:off x="4979707" y="4836745"/>
              <a:ext cx="169349" cy="0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1" name="Abgerundetes Rechteck 10"/>
            <p:cNvSpPr/>
            <p:nvPr/>
          </p:nvSpPr>
          <p:spPr bwMode="auto">
            <a:xfrm>
              <a:off x="5073353" y="4714788"/>
              <a:ext cx="205099" cy="7142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bgerundetes Rechteck 77"/>
            <p:cNvSpPr/>
            <p:nvPr/>
          </p:nvSpPr>
          <p:spPr bwMode="auto">
            <a:xfrm>
              <a:off x="5073353" y="4797726"/>
              <a:ext cx="205099" cy="7142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2" name="Rectangle 35"/>
          <p:cNvSpPr>
            <a:spLocks noChangeArrowheads="1"/>
          </p:cNvSpPr>
          <p:nvPr/>
        </p:nvSpPr>
        <p:spPr bwMode="auto">
          <a:xfrm>
            <a:off x="5422014" y="2968976"/>
            <a:ext cx="92172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 dirty="0" err="1" smtClean="0">
                <a:solidFill>
                  <a:srgbClr val="0000C2"/>
                </a:solidFill>
              </a:rPr>
              <a:t>End</a:t>
            </a:r>
            <a:r>
              <a:rPr lang="de-DE" sz="1500" dirty="0" err="1" smtClean="0">
                <a:solidFill>
                  <a:srgbClr val="0000C2"/>
                </a:solidFill>
                <a:latin typeface="Arial" charset="0"/>
              </a:rPr>
              <a:t>osome</a:t>
            </a:r>
            <a:endParaRPr lang="de-DE" sz="2800" b="0" dirty="0">
              <a:latin typeface="Times New Roman" pitchFamily="18" charset="0"/>
            </a:endParaRPr>
          </a:p>
        </p:txBody>
      </p: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5055757" y="4425659"/>
            <a:ext cx="12647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 dirty="0" err="1" smtClean="0">
                <a:solidFill>
                  <a:srgbClr val="0000C2"/>
                </a:solidFill>
              </a:rPr>
              <a:t>Endol</a:t>
            </a:r>
            <a:r>
              <a:rPr lang="de-DE" sz="1500" dirty="0" err="1" smtClean="0">
                <a:solidFill>
                  <a:srgbClr val="0000C2"/>
                </a:solidFill>
                <a:latin typeface="Arial" charset="0"/>
              </a:rPr>
              <a:t>ysosome</a:t>
            </a:r>
            <a:endParaRPr lang="de-DE" sz="2800" b="0" dirty="0">
              <a:latin typeface="Times New Roman" pitchFamily="18" charset="0"/>
            </a:endParaRPr>
          </a:p>
        </p:txBody>
      </p:sp>
      <p:sp>
        <p:nvSpPr>
          <p:cNvPr id="84" name="Rectangle 86"/>
          <p:cNvSpPr>
            <a:spLocks noChangeArrowheads="1"/>
          </p:cNvSpPr>
          <p:nvPr/>
        </p:nvSpPr>
        <p:spPr bwMode="auto">
          <a:xfrm>
            <a:off x="5385082" y="3988342"/>
            <a:ext cx="48571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 dirty="0" smtClean="0">
                <a:solidFill>
                  <a:srgbClr val="000000"/>
                </a:solidFill>
                <a:latin typeface="Arial" charset="0"/>
              </a:rPr>
              <a:t>H2-DM</a:t>
            </a:r>
            <a:endParaRPr lang="de-DE" sz="2800" b="0" dirty="0">
              <a:latin typeface="Times New Roman" pitchFamily="18" charset="0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457199" y="414338"/>
            <a:ext cx="8204479" cy="927100"/>
          </a:xfrm>
        </p:spPr>
        <p:txBody>
          <a:bodyPr/>
          <a:lstStyle/>
          <a:p>
            <a:r>
              <a:rPr lang="en-US" dirty="0"/>
              <a:t>MHC-II </a:t>
            </a:r>
            <a:r>
              <a:rPr lang="en-US" dirty="0" err="1" smtClean="0"/>
              <a:t>prikazuje</a:t>
            </a:r>
            <a:r>
              <a:rPr lang="en-US" dirty="0" smtClean="0"/>
              <a:t> peptide </a:t>
            </a:r>
            <a:r>
              <a:rPr lang="en-US" dirty="0" err="1" smtClean="0"/>
              <a:t>nastale</a:t>
            </a:r>
            <a:r>
              <a:rPr lang="en-US" dirty="0" smtClean="0"/>
              <a:t> </a:t>
            </a:r>
            <a:r>
              <a:rPr lang="en-US" dirty="0" err="1" smtClean="0"/>
              <a:t>proteaznom</a:t>
            </a:r>
            <a:r>
              <a:rPr lang="en-US" dirty="0" smtClean="0"/>
              <a:t> </a:t>
            </a:r>
            <a:r>
              <a:rPr lang="en-US" dirty="0" err="1" smtClean="0"/>
              <a:t>razgradnjom</a:t>
            </a:r>
            <a:r>
              <a:rPr lang="en-US" dirty="0" smtClean="0"/>
              <a:t> </a:t>
            </a:r>
            <a:r>
              <a:rPr lang="en-US" dirty="0" err="1" smtClean="0"/>
              <a:t>proteina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endosoma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539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7399E-6 L 0.26267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389E-6 1.48148E-6 L 0.26134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80722E-6 L 0.26215 -2.807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40104 0.018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52" y="92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40954 0.018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9125E-6 L -0.02135 0.13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666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37 -4.1981E-6 L 0.425 0.0004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2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4.37399E-6 L 0.1625 4.37399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4" grpId="0"/>
      <p:bldP spid="241" grpId="0" animBg="1"/>
      <p:bldP spid="241" grpId="1" animBg="1"/>
      <p:bldP spid="241" grpId="2" animBg="1"/>
      <p:bldP spid="242" grpId="0" animBg="1"/>
      <p:bldP spid="242" grpId="1" animBg="1"/>
      <p:bldP spid="66" grpId="0" animBg="1"/>
      <p:bldP spid="66" grpId="1" animBg="1"/>
      <p:bldP spid="67" grpId="0" animBg="1"/>
      <p:bldP spid="67" grpId="1" animBg="1"/>
      <p:bldP spid="73" grpId="0"/>
      <p:bldP spid="76" grpId="0"/>
      <p:bldP spid="76" grpId="1"/>
      <p:bldP spid="82" grpId="0"/>
      <p:bldP spid="82" grpId="1"/>
      <p:bldP spid="83" grpId="0"/>
      <p:bldP spid="83" grpId="1"/>
      <p:bldP spid="84" grpId="0"/>
      <p:bldP spid="8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698501" y="1357313"/>
            <a:ext cx="7835900" cy="4711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9698" name="Abgerundetes Rechteck 258"/>
          <p:cNvSpPr>
            <a:spLocks noChangeArrowheads="1"/>
          </p:cNvSpPr>
          <p:nvPr/>
        </p:nvSpPr>
        <p:spPr bwMode="auto">
          <a:xfrm>
            <a:off x="1460500" y="1785939"/>
            <a:ext cx="5334000" cy="37861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9699" name="AutoShape 2"/>
          <p:cNvSpPr>
            <a:spLocks noChangeAspect="1" noChangeArrowheads="1" noTextEdit="1"/>
          </p:cNvSpPr>
          <p:nvPr/>
        </p:nvSpPr>
        <p:spPr bwMode="auto">
          <a:xfrm>
            <a:off x="684390" y="1268413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Freeform 23"/>
          <p:cNvSpPr>
            <a:spLocks/>
          </p:cNvSpPr>
          <p:nvPr/>
        </p:nvSpPr>
        <p:spPr bwMode="auto">
          <a:xfrm>
            <a:off x="4364567" y="2097088"/>
            <a:ext cx="762000" cy="3300412"/>
          </a:xfrm>
          <a:custGeom>
            <a:avLst/>
            <a:gdLst>
              <a:gd name="T0" fmla="*/ 2147483647 w 480"/>
              <a:gd name="T1" fmla="*/ 2147483647 h 2079"/>
              <a:gd name="T2" fmla="*/ 2147483647 w 480"/>
              <a:gd name="T3" fmla="*/ 2147483647 h 2079"/>
              <a:gd name="T4" fmla="*/ 2147483647 w 480"/>
              <a:gd name="T5" fmla="*/ 2147483647 h 2079"/>
              <a:gd name="T6" fmla="*/ 2147483647 w 480"/>
              <a:gd name="T7" fmla="*/ 2147483647 h 2079"/>
              <a:gd name="T8" fmla="*/ 2147483647 w 480"/>
              <a:gd name="T9" fmla="*/ 2147483647 h 2079"/>
              <a:gd name="T10" fmla="*/ 2147483647 w 480"/>
              <a:gd name="T11" fmla="*/ 2147483647 h 2079"/>
              <a:gd name="T12" fmla="*/ 2147483647 w 480"/>
              <a:gd name="T13" fmla="*/ 2147483647 h 2079"/>
              <a:gd name="T14" fmla="*/ 2147483647 w 480"/>
              <a:gd name="T15" fmla="*/ 2147483647 h 2079"/>
              <a:gd name="T16" fmla="*/ 2147483647 w 480"/>
              <a:gd name="T17" fmla="*/ 2147483647 h 2079"/>
              <a:gd name="T18" fmla="*/ 2147483647 w 480"/>
              <a:gd name="T19" fmla="*/ 2147483647 h 2079"/>
              <a:gd name="T20" fmla="*/ 2147483647 w 480"/>
              <a:gd name="T21" fmla="*/ 2147483647 h 2079"/>
              <a:gd name="T22" fmla="*/ 2147483647 w 480"/>
              <a:gd name="T23" fmla="*/ 2147483647 h 2079"/>
              <a:gd name="T24" fmla="*/ 2147483647 w 480"/>
              <a:gd name="T25" fmla="*/ 2147483647 h 2079"/>
              <a:gd name="T26" fmla="*/ 2147483647 w 480"/>
              <a:gd name="T27" fmla="*/ 2147483647 h 2079"/>
              <a:gd name="T28" fmla="*/ 2147483647 w 480"/>
              <a:gd name="T29" fmla="*/ 2147483647 h 2079"/>
              <a:gd name="T30" fmla="*/ 2147483647 w 480"/>
              <a:gd name="T31" fmla="*/ 2147483647 h 2079"/>
              <a:gd name="T32" fmla="*/ 2147483647 w 480"/>
              <a:gd name="T33" fmla="*/ 2147483647 h 2079"/>
              <a:gd name="T34" fmla="*/ 2147483647 w 480"/>
              <a:gd name="T35" fmla="*/ 2147483647 h 2079"/>
              <a:gd name="T36" fmla="*/ 2147483647 w 480"/>
              <a:gd name="T37" fmla="*/ 2147483647 h 2079"/>
              <a:gd name="T38" fmla="*/ 2147483647 w 480"/>
              <a:gd name="T39" fmla="*/ 2147483647 h 2079"/>
              <a:gd name="T40" fmla="*/ 2147483647 w 480"/>
              <a:gd name="T41" fmla="*/ 2147483647 h 2079"/>
              <a:gd name="T42" fmla="*/ 2147483647 w 480"/>
              <a:gd name="T43" fmla="*/ 2147483647 h 2079"/>
              <a:gd name="T44" fmla="*/ 2147483647 w 480"/>
              <a:gd name="T45" fmla="*/ 2147483647 h 2079"/>
              <a:gd name="T46" fmla="*/ 2147483647 w 480"/>
              <a:gd name="T47" fmla="*/ 2147483647 h 2079"/>
              <a:gd name="T48" fmla="*/ 2147483647 w 480"/>
              <a:gd name="T49" fmla="*/ 2147483647 h 2079"/>
              <a:gd name="T50" fmla="*/ 2147483647 w 480"/>
              <a:gd name="T51" fmla="*/ 2147483647 h 2079"/>
              <a:gd name="T52" fmla="*/ 2147483647 w 480"/>
              <a:gd name="T53" fmla="*/ 2147483647 h 2079"/>
              <a:gd name="T54" fmla="*/ 2147483647 w 480"/>
              <a:gd name="T55" fmla="*/ 2147483647 h 2079"/>
              <a:gd name="T56" fmla="*/ 2147483647 w 480"/>
              <a:gd name="T57" fmla="*/ 0 h 2079"/>
              <a:gd name="T58" fmla="*/ 2147483647 w 480"/>
              <a:gd name="T59" fmla="*/ 2147483647 h 2079"/>
              <a:gd name="T60" fmla="*/ 2147483647 w 480"/>
              <a:gd name="T61" fmla="*/ 2147483647 h 2079"/>
              <a:gd name="T62" fmla="*/ 2147483647 w 480"/>
              <a:gd name="T63" fmla="*/ 2147483647 h 2079"/>
              <a:gd name="T64" fmla="*/ 2147483647 w 480"/>
              <a:gd name="T65" fmla="*/ 2147483647 h 2079"/>
              <a:gd name="T66" fmla="*/ 2147483647 w 480"/>
              <a:gd name="T67" fmla="*/ 2147483647 h 2079"/>
              <a:gd name="T68" fmla="*/ 2147483647 w 480"/>
              <a:gd name="T69" fmla="*/ 2147483647 h 2079"/>
              <a:gd name="T70" fmla="*/ 2147483647 w 480"/>
              <a:gd name="T71" fmla="*/ 2147483647 h 2079"/>
              <a:gd name="T72" fmla="*/ 2147483647 w 480"/>
              <a:gd name="T73" fmla="*/ 2147483647 h 2079"/>
              <a:gd name="T74" fmla="*/ 2147483647 w 480"/>
              <a:gd name="T75" fmla="*/ 2147483647 h 207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80"/>
              <a:gd name="T115" fmla="*/ 0 h 2079"/>
              <a:gd name="T116" fmla="*/ 480 w 480"/>
              <a:gd name="T117" fmla="*/ 2079 h 207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80" h="2079">
                <a:moveTo>
                  <a:pt x="0" y="1040"/>
                </a:moveTo>
                <a:lnTo>
                  <a:pt x="1" y="1146"/>
                </a:lnTo>
                <a:lnTo>
                  <a:pt x="4" y="1249"/>
                </a:lnTo>
                <a:lnTo>
                  <a:pt x="11" y="1349"/>
                </a:lnTo>
                <a:lnTo>
                  <a:pt x="18" y="1444"/>
                </a:lnTo>
                <a:lnTo>
                  <a:pt x="29" y="1534"/>
                </a:lnTo>
                <a:lnTo>
                  <a:pt x="42" y="1621"/>
                </a:lnTo>
                <a:lnTo>
                  <a:pt x="56" y="1701"/>
                </a:lnTo>
                <a:lnTo>
                  <a:pt x="71" y="1775"/>
                </a:lnTo>
                <a:lnTo>
                  <a:pt x="88" y="1842"/>
                </a:lnTo>
                <a:lnTo>
                  <a:pt x="107" y="1901"/>
                </a:lnTo>
                <a:lnTo>
                  <a:pt x="125" y="1953"/>
                </a:lnTo>
                <a:lnTo>
                  <a:pt x="147" y="1997"/>
                </a:lnTo>
                <a:lnTo>
                  <a:pt x="169" y="2032"/>
                </a:lnTo>
                <a:lnTo>
                  <a:pt x="180" y="2046"/>
                </a:lnTo>
                <a:lnTo>
                  <a:pt x="192" y="2058"/>
                </a:lnTo>
                <a:lnTo>
                  <a:pt x="204" y="2068"/>
                </a:lnTo>
                <a:lnTo>
                  <a:pt x="215" y="2074"/>
                </a:lnTo>
                <a:lnTo>
                  <a:pt x="228" y="2077"/>
                </a:lnTo>
                <a:lnTo>
                  <a:pt x="240" y="2079"/>
                </a:lnTo>
                <a:lnTo>
                  <a:pt x="252" y="2077"/>
                </a:lnTo>
                <a:lnTo>
                  <a:pt x="265" y="2074"/>
                </a:lnTo>
                <a:lnTo>
                  <a:pt x="276" y="2068"/>
                </a:lnTo>
                <a:lnTo>
                  <a:pt x="288" y="2058"/>
                </a:lnTo>
                <a:lnTo>
                  <a:pt x="301" y="2046"/>
                </a:lnTo>
                <a:lnTo>
                  <a:pt x="311" y="2032"/>
                </a:lnTo>
                <a:lnTo>
                  <a:pt x="333" y="1997"/>
                </a:lnTo>
                <a:lnTo>
                  <a:pt x="355" y="1953"/>
                </a:lnTo>
                <a:lnTo>
                  <a:pt x="373" y="1901"/>
                </a:lnTo>
                <a:lnTo>
                  <a:pt x="392" y="1842"/>
                </a:lnTo>
                <a:lnTo>
                  <a:pt x="409" y="1775"/>
                </a:lnTo>
                <a:lnTo>
                  <a:pt x="425" y="1701"/>
                </a:lnTo>
                <a:lnTo>
                  <a:pt x="438" y="1621"/>
                </a:lnTo>
                <a:lnTo>
                  <a:pt x="451" y="1534"/>
                </a:lnTo>
                <a:lnTo>
                  <a:pt x="462" y="1444"/>
                </a:lnTo>
                <a:lnTo>
                  <a:pt x="469" y="1349"/>
                </a:lnTo>
                <a:lnTo>
                  <a:pt x="476" y="1249"/>
                </a:lnTo>
                <a:lnTo>
                  <a:pt x="479" y="1146"/>
                </a:lnTo>
                <a:lnTo>
                  <a:pt x="480" y="1040"/>
                </a:lnTo>
                <a:lnTo>
                  <a:pt x="479" y="933"/>
                </a:lnTo>
                <a:lnTo>
                  <a:pt x="476" y="830"/>
                </a:lnTo>
                <a:lnTo>
                  <a:pt x="469" y="730"/>
                </a:lnTo>
                <a:lnTo>
                  <a:pt x="462" y="635"/>
                </a:lnTo>
                <a:lnTo>
                  <a:pt x="451" y="545"/>
                </a:lnTo>
                <a:lnTo>
                  <a:pt x="438" y="459"/>
                </a:lnTo>
                <a:lnTo>
                  <a:pt x="425" y="378"/>
                </a:lnTo>
                <a:lnTo>
                  <a:pt x="409" y="305"/>
                </a:lnTo>
                <a:lnTo>
                  <a:pt x="392" y="238"/>
                </a:lnTo>
                <a:lnTo>
                  <a:pt x="373" y="179"/>
                </a:lnTo>
                <a:lnTo>
                  <a:pt x="355" y="126"/>
                </a:lnTo>
                <a:lnTo>
                  <a:pt x="333" y="82"/>
                </a:lnTo>
                <a:lnTo>
                  <a:pt x="311" y="48"/>
                </a:lnTo>
                <a:lnTo>
                  <a:pt x="301" y="33"/>
                </a:lnTo>
                <a:lnTo>
                  <a:pt x="288" y="21"/>
                </a:lnTo>
                <a:lnTo>
                  <a:pt x="276" y="12"/>
                </a:lnTo>
                <a:lnTo>
                  <a:pt x="265" y="5"/>
                </a:lnTo>
                <a:lnTo>
                  <a:pt x="252" y="2"/>
                </a:lnTo>
                <a:lnTo>
                  <a:pt x="240" y="0"/>
                </a:lnTo>
                <a:lnTo>
                  <a:pt x="228" y="2"/>
                </a:lnTo>
                <a:lnTo>
                  <a:pt x="215" y="5"/>
                </a:lnTo>
                <a:lnTo>
                  <a:pt x="204" y="12"/>
                </a:lnTo>
                <a:lnTo>
                  <a:pt x="192" y="21"/>
                </a:lnTo>
                <a:lnTo>
                  <a:pt x="180" y="33"/>
                </a:lnTo>
                <a:lnTo>
                  <a:pt x="169" y="48"/>
                </a:lnTo>
                <a:lnTo>
                  <a:pt x="147" y="82"/>
                </a:lnTo>
                <a:lnTo>
                  <a:pt x="125" y="126"/>
                </a:lnTo>
                <a:lnTo>
                  <a:pt x="107" y="179"/>
                </a:lnTo>
                <a:lnTo>
                  <a:pt x="88" y="238"/>
                </a:lnTo>
                <a:lnTo>
                  <a:pt x="71" y="305"/>
                </a:lnTo>
                <a:lnTo>
                  <a:pt x="56" y="378"/>
                </a:lnTo>
                <a:lnTo>
                  <a:pt x="42" y="459"/>
                </a:lnTo>
                <a:lnTo>
                  <a:pt x="29" y="545"/>
                </a:lnTo>
                <a:lnTo>
                  <a:pt x="18" y="635"/>
                </a:lnTo>
                <a:lnTo>
                  <a:pt x="11" y="730"/>
                </a:lnTo>
                <a:lnTo>
                  <a:pt x="4" y="830"/>
                </a:lnTo>
                <a:lnTo>
                  <a:pt x="1" y="933"/>
                </a:lnTo>
                <a:lnTo>
                  <a:pt x="0" y="1040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Freeform 24"/>
          <p:cNvSpPr>
            <a:spLocks/>
          </p:cNvSpPr>
          <p:nvPr/>
        </p:nvSpPr>
        <p:spPr bwMode="auto">
          <a:xfrm>
            <a:off x="4356100" y="2089150"/>
            <a:ext cx="777522" cy="3316288"/>
          </a:xfrm>
          <a:custGeom>
            <a:avLst/>
            <a:gdLst>
              <a:gd name="T0" fmla="*/ 2147483647 w 490"/>
              <a:gd name="T1" fmla="*/ 2147483647 h 2089"/>
              <a:gd name="T2" fmla="*/ 2147483647 w 490"/>
              <a:gd name="T3" fmla="*/ 2147483647 h 2089"/>
              <a:gd name="T4" fmla="*/ 2147483647 w 490"/>
              <a:gd name="T5" fmla="*/ 2147483647 h 2089"/>
              <a:gd name="T6" fmla="*/ 2147483647 w 490"/>
              <a:gd name="T7" fmla="*/ 2147483647 h 2089"/>
              <a:gd name="T8" fmla="*/ 2147483647 w 490"/>
              <a:gd name="T9" fmla="*/ 2147483647 h 2089"/>
              <a:gd name="T10" fmla="*/ 2147483647 w 490"/>
              <a:gd name="T11" fmla="*/ 2147483647 h 2089"/>
              <a:gd name="T12" fmla="*/ 2147483647 w 490"/>
              <a:gd name="T13" fmla="*/ 2147483647 h 2089"/>
              <a:gd name="T14" fmla="*/ 2147483647 w 490"/>
              <a:gd name="T15" fmla="*/ 2147483647 h 2089"/>
              <a:gd name="T16" fmla="*/ 2147483647 w 490"/>
              <a:gd name="T17" fmla="*/ 2147483647 h 2089"/>
              <a:gd name="T18" fmla="*/ 2147483647 w 490"/>
              <a:gd name="T19" fmla="*/ 2147483647 h 2089"/>
              <a:gd name="T20" fmla="*/ 2147483647 w 490"/>
              <a:gd name="T21" fmla="*/ 2147483647 h 2089"/>
              <a:gd name="T22" fmla="*/ 2147483647 w 490"/>
              <a:gd name="T23" fmla="*/ 2147483647 h 2089"/>
              <a:gd name="T24" fmla="*/ 2147483647 w 490"/>
              <a:gd name="T25" fmla="*/ 2147483647 h 2089"/>
              <a:gd name="T26" fmla="*/ 2147483647 w 490"/>
              <a:gd name="T27" fmla="*/ 2147483647 h 2089"/>
              <a:gd name="T28" fmla="*/ 2147483647 w 490"/>
              <a:gd name="T29" fmla="*/ 2147483647 h 2089"/>
              <a:gd name="T30" fmla="*/ 2147483647 w 490"/>
              <a:gd name="T31" fmla="*/ 2147483647 h 2089"/>
              <a:gd name="T32" fmla="*/ 2147483647 w 490"/>
              <a:gd name="T33" fmla="*/ 2147483647 h 2089"/>
              <a:gd name="T34" fmla="*/ 2147483647 w 490"/>
              <a:gd name="T35" fmla="*/ 2147483647 h 2089"/>
              <a:gd name="T36" fmla="*/ 2147483647 w 490"/>
              <a:gd name="T37" fmla="*/ 2147483647 h 2089"/>
              <a:gd name="T38" fmla="*/ 2147483647 w 490"/>
              <a:gd name="T39" fmla="*/ 2147483647 h 2089"/>
              <a:gd name="T40" fmla="*/ 2147483647 w 490"/>
              <a:gd name="T41" fmla="*/ 2147483647 h 2089"/>
              <a:gd name="T42" fmla="*/ 2147483647 w 490"/>
              <a:gd name="T43" fmla="*/ 2147483647 h 2089"/>
              <a:gd name="T44" fmla="*/ 2147483647 w 490"/>
              <a:gd name="T45" fmla="*/ 2147483647 h 2089"/>
              <a:gd name="T46" fmla="*/ 2147483647 w 490"/>
              <a:gd name="T47" fmla="*/ 2147483647 h 2089"/>
              <a:gd name="T48" fmla="*/ 2147483647 w 490"/>
              <a:gd name="T49" fmla="*/ 2147483647 h 2089"/>
              <a:gd name="T50" fmla="*/ 2147483647 w 490"/>
              <a:gd name="T51" fmla="*/ 2147483647 h 2089"/>
              <a:gd name="T52" fmla="*/ 0 w 490"/>
              <a:gd name="T53" fmla="*/ 2147483647 h 2089"/>
              <a:gd name="T54" fmla="*/ 2147483647 w 490"/>
              <a:gd name="T55" fmla="*/ 2147483647 h 2089"/>
              <a:gd name="T56" fmla="*/ 2147483647 w 490"/>
              <a:gd name="T57" fmla="*/ 2147483647 h 2089"/>
              <a:gd name="T58" fmla="*/ 2147483647 w 490"/>
              <a:gd name="T59" fmla="*/ 2147483647 h 2089"/>
              <a:gd name="T60" fmla="*/ 2147483647 w 490"/>
              <a:gd name="T61" fmla="*/ 2147483647 h 2089"/>
              <a:gd name="T62" fmla="*/ 2147483647 w 490"/>
              <a:gd name="T63" fmla="*/ 2147483647 h 2089"/>
              <a:gd name="T64" fmla="*/ 2147483647 w 490"/>
              <a:gd name="T65" fmla="*/ 2147483647 h 2089"/>
              <a:gd name="T66" fmla="*/ 2147483647 w 490"/>
              <a:gd name="T67" fmla="*/ 2147483647 h 2089"/>
              <a:gd name="T68" fmla="*/ 2147483647 w 490"/>
              <a:gd name="T69" fmla="*/ 2147483647 h 2089"/>
              <a:gd name="T70" fmla="*/ 2147483647 w 490"/>
              <a:gd name="T71" fmla="*/ 2147483647 h 2089"/>
              <a:gd name="T72" fmla="*/ 2147483647 w 490"/>
              <a:gd name="T73" fmla="*/ 2147483647 h 2089"/>
              <a:gd name="T74" fmla="*/ 2147483647 w 490"/>
              <a:gd name="T75" fmla="*/ 2147483647 h 2089"/>
              <a:gd name="T76" fmla="*/ 2147483647 w 490"/>
              <a:gd name="T77" fmla="*/ 2147483647 h 2089"/>
              <a:gd name="T78" fmla="*/ 2147483647 w 490"/>
              <a:gd name="T79" fmla="*/ 2147483647 h 2089"/>
              <a:gd name="T80" fmla="*/ 2147483647 w 490"/>
              <a:gd name="T81" fmla="*/ 2147483647 h 2089"/>
              <a:gd name="T82" fmla="*/ 2147483647 w 490"/>
              <a:gd name="T83" fmla="*/ 2147483647 h 2089"/>
              <a:gd name="T84" fmla="*/ 2147483647 w 490"/>
              <a:gd name="T85" fmla="*/ 2147483647 h 2089"/>
              <a:gd name="T86" fmla="*/ 2147483647 w 490"/>
              <a:gd name="T87" fmla="*/ 2147483647 h 2089"/>
              <a:gd name="T88" fmla="*/ 2147483647 w 490"/>
              <a:gd name="T89" fmla="*/ 2147483647 h 2089"/>
              <a:gd name="T90" fmla="*/ 2147483647 w 490"/>
              <a:gd name="T91" fmla="*/ 2147483647 h 2089"/>
              <a:gd name="T92" fmla="*/ 2147483647 w 490"/>
              <a:gd name="T93" fmla="*/ 2147483647 h 2089"/>
              <a:gd name="T94" fmla="*/ 2147483647 w 490"/>
              <a:gd name="T95" fmla="*/ 2147483647 h 2089"/>
              <a:gd name="T96" fmla="*/ 2147483647 w 490"/>
              <a:gd name="T97" fmla="*/ 2147483647 h 2089"/>
              <a:gd name="T98" fmla="*/ 2147483647 w 490"/>
              <a:gd name="T99" fmla="*/ 2147483647 h 2089"/>
              <a:gd name="T100" fmla="*/ 2147483647 w 490"/>
              <a:gd name="T101" fmla="*/ 2147483647 h 2089"/>
              <a:gd name="T102" fmla="*/ 2147483647 w 490"/>
              <a:gd name="T103" fmla="*/ 2147483647 h 2089"/>
              <a:gd name="T104" fmla="*/ 2147483647 w 490"/>
              <a:gd name="T105" fmla="*/ 2147483647 h 2089"/>
              <a:gd name="T106" fmla="*/ 2147483647 w 490"/>
              <a:gd name="T107" fmla="*/ 2147483647 h 208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90"/>
              <a:gd name="T163" fmla="*/ 0 h 2089"/>
              <a:gd name="T164" fmla="*/ 490 w 490"/>
              <a:gd name="T165" fmla="*/ 2089 h 208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90" h="2089">
                <a:moveTo>
                  <a:pt x="0" y="1045"/>
                </a:moveTo>
                <a:lnTo>
                  <a:pt x="0" y="1149"/>
                </a:lnTo>
                <a:lnTo>
                  <a:pt x="2" y="1202"/>
                </a:lnTo>
                <a:lnTo>
                  <a:pt x="5" y="1253"/>
                </a:lnTo>
                <a:lnTo>
                  <a:pt x="6" y="1303"/>
                </a:lnTo>
                <a:lnTo>
                  <a:pt x="11" y="1352"/>
                </a:lnTo>
                <a:lnTo>
                  <a:pt x="14" y="1402"/>
                </a:lnTo>
                <a:lnTo>
                  <a:pt x="28" y="1539"/>
                </a:lnTo>
                <a:lnTo>
                  <a:pt x="40" y="1624"/>
                </a:lnTo>
                <a:lnTo>
                  <a:pt x="47" y="1667"/>
                </a:lnTo>
                <a:lnTo>
                  <a:pt x="54" y="1706"/>
                </a:lnTo>
                <a:lnTo>
                  <a:pt x="62" y="1744"/>
                </a:lnTo>
                <a:lnTo>
                  <a:pt x="70" y="1780"/>
                </a:lnTo>
                <a:lnTo>
                  <a:pt x="79" y="1814"/>
                </a:lnTo>
                <a:lnTo>
                  <a:pt x="87" y="1847"/>
                </a:lnTo>
                <a:lnTo>
                  <a:pt x="96" y="1878"/>
                </a:lnTo>
                <a:lnTo>
                  <a:pt x="106" y="1907"/>
                </a:lnTo>
                <a:lnTo>
                  <a:pt x="115" y="1934"/>
                </a:lnTo>
                <a:lnTo>
                  <a:pt x="126" y="1960"/>
                </a:lnTo>
                <a:lnTo>
                  <a:pt x="137" y="1983"/>
                </a:lnTo>
                <a:lnTo>
                  <a:pt x="146" y="2004"/>
                </a:lnTo>
                <a:lnTo>
                  <a:pt x="158" y="2024"/>
                </a:lnTo>
                <a:lnTo>
                  <a:pt x="171" y="2040"/>
                </a:lnTo>
                <a:lnTo>
                  <a:pt x="192" y="2066"/>
                </a:lnTo>
                <a:lnTo>
                  <a:pt x="206" y="2076"/>
                </a:lnTo>
                <a:lnTo>
                  <a:pt x="219" y="2082"/>
                </a:lnTo>
                <a:lnTo>
                  <a:pt x="231" y="2087"/>
                </a:lnTo>
                <a:lnTo>
                  <a:pt x="245" y="2089"/>
                </a:lnTo>
                <a:lnTo>
                  <a:pt x="257" y="2087"/>
                </a:lnTo>
                <a:lnTo>
                  <a:pt x="270" y="2082"/>
                </a:lnTo>
                <a:lnTo>
                  <a:pt x="282" y="2076"/>
                </a:lnTo>
                <a:lnTo>
                  <a:pt x="296" y="2066"/>
                </a:lnTo>
                <a:lnTo>
                  <a:pt x="318" y="2040"/>
                </a:lnTo>
                <a:lnTo>
                  <a:pt x="330" y="2024"/>
                </a:lnTo>
                <a:lnTo>
                  <a:pt x="343" y="2004"/>
                </a:lnTo>
                <a:lnTo>
                  <a:pt x="352" y="1983"/>
                </a:lnTo>
                <a:lnTo>
                  <a:pt x="363" y="1960"/>
                </a:lnTo>
                <a:lnTo>
                  <a:pt x="374" y="1934"/>
                </a:lnTo>
                <a:lnTo>
                  <a:pt x="383" y="1907"/>
                </a:lnTo>
                <a:lnTo>
                  <a:pt x="392" y="1878"/>
                </a:lnTo>
                <a:lnTo>
                  <a:pt x="402" y="1847"/>
                </a:lnTo>
                <a:lnTo>
                  <a:pt x="409" y="1814"/>
                </a:lnTo>
                <a:lnTo>
                  <a:pt x="419" y="1780"/>
                </a:lnTo>
                <a:lnTo>
                  <a:pt x="426" y="1744"/>
                </a:lnTo>
                <a:lnTo>
                  <a:pt x="434" y="1706"/>
                </a:lnTo>
                <a:lnTo>
                  <a:pt x="442" y="1667"/>
                </a:lnTo>
                <a:lnTo>
                  <a:pt x="448" y="1624"/>
                </a:lnTo>
                <a:lnTo>
                  <a:pt x="461" y="1539"/>
                </a:lnTo>
                <a:lnTo>
                  <a:pt x="474" y="1402"/>
                </a:lnTo>
                <a:lnTo>
                  <a:pt x="478" y="1352"/>
                </a:lnTo>
                <a:lnTo>
                  <a:pt x="482" y="1303"/>
                </a:lnTo>
                <a:lnTo>
                  <a:pt x="484" y="1253"/>
                </a:lnTo>
                <a:lnTo>
                  <a:pt x="487" y="1202"/>
                </a:lnTo>
                <a:lnTo>
                  <a:pt x="488" y="1149"/>
                </a:lnTo>
                <a:lnTo>
                  <a:pt x="488" y="1097"/>
                </a:lnTo>
                <a:lnTo>
                  <a:pt x="490" y="1045"/>
                </a:lnTo>
                <a:lnTo>
                  <a:pt x="488" y="991"/>
                </a:lnTo>
                <a:lnTo>
                  <a:pt x="488" y="938"/>
                </a:lnTo>
                <a:lnTo>
                  <a:pt x="487" y="886"/>
                </a:lnTo>
                <a:lnTo>
                  <a:pt x="484" y="835"/>
                </a:lnTo>
                <a:lnTo>
                  <a:pt x="482" y="784"/>
                </a:lnTo>
                <a:lnTo>
                  <a:pt x="478" y="735"/>
                </a:lnTo>
                <a:lnTo>
                  <a:pt x="474" y="686"/>
                </a:lnTo>
                <a:lnTo>
                  <a:pt x="461" y="549"/>
                </a:lnTo>
                <a:lnTo>
                  <a:pt x="448" y="464"/>
                </a:lnTo>
                <a:lnTo>
                  <a:pt x="442" y="421"/>
                </a:lnTo>
                <a:lnTo>
                  <a:pt x="434" y="382"/>
                </a:lnTo>
                <a:lnTo>
                  <a:pt x="426" y="344"/>
                </a:lnTo>
                <a:lnTo>
                  <a:pt x="419" y="308"/>
                </a:lnTo>
                <a:lnTo>
                  <a:pt x="409" y="274"/>
                </a:lnTo>
                <a:lnTo>
                  <a:pt x="402" y="241"/>
                </a:lnTo>
                <a:lnTo>
                  <a:pt x="392" y="210"/>
                </a:lnTo>
                <a:lnTo>
                  <a:pt x="383" y="180"/>
                </a:lnTo>
                <a:lnTo>
                  <a:pt x="374" y="154"/>
                </a:lnTo>
                <a:lnTo>
                  <a:pt x="363" y="128"/>
                </a:lnTo>
                <a:lnTo>
                  <a:pt x="343" y="85"/>
                </a:lnTo>
                <a:lnTo>
                  <a:pt x="330" y="64"/>
                </a:lnTo>
                <a:lnTo>
                  <a:pt x="318" y="48"/>
                </a:lnTo>
                <a:lnTo>
                  <a:pt x="296" y="22"/>
                </a:lnTo>
                <a:lnTo>
                  <a:pt x="282" y="12"/>
                </a:lnTo>
                <a:lnTo>
                  <a:pt x="270" y="5"/>
                </a:lnTo>
                <a:lnTo>
                  <a:pt x="257" y="0"/>
                </a:lnTo>
                <a:lnTo>
                  <a:pt x="231" y="0"/>
                </a:lnTo>
                <a:lnTo>
                  <a:pt x="219" y="5"/>
                </a:lnTo>
                <a:lnTo>
                  <a:pt x="206" y="12"/>
                </a:lnTo>
                <a:lnTo>
                  <a:pt x="192" y="22"/>
                </a:lnTo>
                <a:lnTo>
                  <a:pt x="171" y="48"/>
                </a:lnTo>
                <a:lnTo>
                  <a:pt x="158" y="64"/>
                </a:lnTo>
                <a:lnTo>
                  <a:pt x="146" y="85"/>
                </a:lnTo>
                <a:lnTo>
                  <a:pt x="126" y="128"/>
                </a:lnTo>
                <a:lnTo>
                  <a:pt x="115" y="154"/>
                </a:lnTo>
                <a:lnTo>
                  <a:pt x="106" y="180"/>
                </a:lnTo>
                <a:lnTo>
                  <a:pt x="96" y="210"/>
                </a:lnTo>
                <a:lnTo>
                  <a:pt x="87" y="241"/>
                </a:lnTo>
                <a:lnTo>
                  <a:pt x="79" y="274"/>
                </a:lnTo>
                <a:lnTo>
                  <a:pt x="70" y="308"/>
                </a:lnTo>
                <a:lnTo>
                  <a:pt x="62" y="344"/>
                </a:lnTo>
                <a:lnTo>
                  <a:pt x="54" y="382"/>
                </a:lnTo>
                <a:lnTo>
                  <a:pt x="47" y="421"/>
                </a:lnTo>
                <a:lnTo>
                  <a:pt x="40" y="464"/>
                </a:lnTo>
                <a:lnTo>
                  <a:pt x="28" y="549"/>
                </a:lnTo>
                <a:lnTo>
                  <a:pt x="14" y="686"/>
                </a:lnTo>
                <a:lnTo>
                  <a:pt x="11" y="735"/>
                </a:lnTo>
                <a:lnTo>
                  <a:pt x="6" y="784"/>
                </a:lnTo>
                <a:lnTo>
                  <a:pt x="5" y="835"/>
                </a:lnTo>
                <a:lnTo>
                  <a:pt x="2" y="886"/>
                </a:lnTo>
                <a:lnTo>
                  <a:pt x="0" y="938"/>
                </a:lnTo>
                <a:lnTo>
                  <a:pt x="0" y="1045"/>
                </a:lnTo>
                <a:lnTo>
                  <a:pt x="9" y="1045"/>
                </a:lnTo>
                <a:lnTo>
                  <a:pt x="9" y="938"/>
                </a:lnTo>
                <a:lnTo>
                  <a:pt x="11" y="886"/>
                </a:lnTo>
                <a:lnTo>
                  <a:pt x="14" y="835"/>
                </a:lnTo>
                <a:lnTo>
                  <a:pt x="16" y="784"/>
                </a:lnTo>
                <a:lnTo>
                  <a:pt x="20" y="735"/>
                </a:lnTo>
                <a:lnTo>
                  <a:pt x="23" y="686"/>
                </a:lnTo>
                <a:lnTo>
                  <a:pt x="37" y="549"/>
                </a:lnTo>
                <a:lnTo>
                  <a:pt x="50" y="464"/>
                </a:lnTo>
                <a:lnTo>
                  <a:pt x="56" y="424"/>
                </a:lnTo>
                <a:lnTo>
                  <a:pt x="64" y="385"/>
                </a:lnTo>
                <a:lnTo>
                  <a:pt x="71" y="347"/>
                </a:lnTo>
                <a:lnTo>
                  <a:pt x="79" y="311"/>
                </a:lnTo>
                <a:lnTo>
                  <a:pt x="88" y="277"/>
                </a:lnTo>
                <a:lnTo>
                  <a:pt x="96" y="244"/>
                </a:lnTo>
                <a:lnTo>
                  <a:pt x="106" y="213"/>
                </a:lnTo>
                <a:lnTo>
                  <a:pt x="115" y="184"/>
                </a:lnTo>
                <a:lnTo>
                  <a:pt x="124" y="157"/>
                </a:lnTo>
                <a:lnTo>
                  <a:pt x="135" y="131"/>
                </a:lnTo>
                <a:lnTo>
                  <a:pt x="155" y="89"/>
                </a:lnTo>
                <a:lnTo>
                  <a:pt x="164" y="71"/>
                </a:lnTo>
                <a:lnTo>
                  <a:pt x="177" y="54"/>
                </a:lnTo>
                <a:lnTo>
                  <a:pt x="199" y="28"/>
                </a:lnTo>
                <a:lnTo>
                  <a:pt x="209" y="22"/>
                </a:lnTo>
                <a:lnTo>
                  <a:pt x="222" y="15"/>
                </a:lnTo>
                <a:lnTo>
                  <a:pt x="234" y="10"/>
                </a:lnTo>
                <a:lnTo>
                  <a:pt x="245" y="10"/>
                </a:lnTo>
                <a:lnTo>
                  <a:pt x="254" y="10"/>
                </a:lnTo>
                <a:lnTo>
                  <a:pt x="267" y="15"/>
                </a:lnTo>
                <a:lnTo>
                  <a:pt x="279" y="22"/>
                </a:lnTo>
                <a:lnTo>
                  <a:pt x="290" y="28"/>
                </a:lnTo>
                <a:lnTo>
                  <a:pt x="312" y="54"/>
                </a:lnTo>
                <a:lnTo>
                  <a:pt x="324" y="71"/>
                </a:lnTo>
                <a:lnTo>
                  <a:pt x="333" y="89"/>
                </a:lnTo>
                <a:lnTo>
                  <a:pt x="354" y="131"/>
                </a:lnTo>
                <a:lnTo>
                  <a:pt x="364" y="157"/>
                </a:lnTo>
                <a:lnTo>
                  <a:pt x="374" y="184"/>
                </a:lnTo>
                <a:lnTo>
                  <a:pt x="383" y="213"/>
                </a:lnTo>
                <a:lnTo>
                  <a:pt x="392" y="244"/>
                </a:lnTo>
                <a:lnTo>
                  <a:pt x="400" y="277"/>
                </a:lnTo>
                <a:lnTo>
                  <a:pt x="409" y="311"/>
                </a:lnTo>
                <a:lnTo>
                  <a:pt x="417" y="347"/>
                </a:lnTo>
                <a:lnTo>
                  <a:pt x="425" y="385"/>
                </a:lnTo>
                <a:lnTo>
                  <a:pt x="433" y="424"/>
                </a:lnTo>
                <a:lnTo>
                  <a:pt x="439" y="464"/>
                </a:lnTo>
                <a:lnTo>
                  <a:pt x="451" y="549"/>
                </a:lnTo>
                <a:lnTo>
                  <a:pt x="465" y="686"/>
                </a:lnTo>
                <a:lnTo>
                  <a:pt x="468" y="735"/>
                </a:lnTo>
                <a:lnTo>
                  <a:pt x="473" y="784"/>
                </a:lnTo>
                <a:lnTo>
                  <a:pt x="474" y="835"/>
                </a:lnTo>
                <a:lnTo>
                  <a:pt x="478" y="886"/>
                </a:lnTo>
                <a:lnTo>
                  <a:pt x="479" y="938"/>
                </a:lnTo>
                <a:lnTo>
                  <a:pt x="479" y="991"/>
                </a:lnTo>
                <a:lnTo>
                  <a:pt x="481" y="1045"/>
                </a:lnTo>
                <a:lnTo>
                  <a:pt x="479" y="1097"/>
                </a:lnTo>
                <a:lnTo>
                  <a:pt x="479" y="1149"/>
                </a:lnTo>
                <a:lnTo>
                  <a:pt x="478" y="1202"/>
                </a:lnTo>
                <a:lnTo>
                  <a:pt x="474" y="1253"/>
                </a:lnTo>
                <a:lnTo>
                  <a:pt x="473" y="1303"/>
                </a:lnTo>
                <a:lnTo>
                  <a:pt x="468" y="1352"/>
                </a:lnTo>
                <a:lnTo>
                  <a:pt x="465" y="1402"/>
                </a:lnTo>
                <a:lnTo>
                  <a:pt x="451" y="1539"/>
                </a:lnTo>
                <a:lnTo>
                  <a:pt x="439" y="1624"/>
                </a:lnTo>
                <a:lnTo>
                  <a:pt x="433" y="1663"/>
                </a:lnTo>
                <a:lnTo>
                  <a:pt x="425" y="1703"/>
                </a:lnTo>
                <a:lnTo>
                  <a:pt x="417" y="1740"/>
                </a:lnTo>
                <a:lnTo>
                  <a:pt x="409" y="1776"/>
                </a:lnTo>
                <a:lnTo>
                  <a:pt x="400" y="1811"/>
                </a:lnTo>
                <a:lnTo>
                  <a:pt x="392" y="1844"/>
                </a:lnTo>
                <a:lnTo>
                  <a:pt x="383" y="1875"/>
                </a:lnTo>
                <a:lnTo>
                  <a:pt x="374" y="1904"/>
                </a:lnTo>
                <a:lnTo>
                  <a:pt x="364" y="1930"/>
                </a:lnTo>
                <a:lnTo>
                  <a:pt x="354" y="1956"/>
                </a:lnTo>
                <a:lnTo>
                  <a:pt x="343" y="1979"/>
                </a:lnTo>
                <a:lnTo>
                  <a:pt x="333" y="2001"/>
                </a:lnTo>
                <a:lnTo>
                  <a:pt x="324" y="2017"/>
                </a:lnTo>
                <a:lnTo>
                  <a:pt x="312" y="2033"/>
                </a:lnTo>
                <a:lnTo>
                  <a:pt x="290" y="2060"/>
                </a:lnTo>
                <a:lnTo>
                  <a:pt x="279" y="2066"/>
                </a:lnTo>
                <a:lnTo>
                  <a:pt x="267" y="2073"/>
                </a:lnTo>
                <a:lnTo>
                  <a:pt x="254" y="2078"/>
                </a:lnTo>
                <a:lnTo>
                  <a:pt x="245" y="2079"/>
                </a:lnTo>
                <a:lnTo>
                  <a:pt x="234" y="2078"/>
                </a:lnTo>
                <a:lnTo>
                  <a:pt x="222" y="2073"/>
                </a:lnTo>
                <a:lnTo>
                  <a:pt x="209" y="2066"/>
                </a:lnTo>
                <a:lnTo>
                  <a:pt x="199" y="2060"/>
                </a:lnTo>
                <a:lnTo>
                  <a:pt x="177" y="2033"/>
                </a:lnTo>
                <a:lnTo>
                  <a:pt x="164" y="2017"/>
                </a:lnTo>
                <a:lnTo>
                  <a:pt x="155" y="2001"/>
                </a:lnTo>
                <a:lnTo>
                  <a:pt x="146" y="1979"/>
                </a:lnTo>
                <a:lnTo>
                  <a:pt x="135" y="1956"/>
                </a:lnTo>
                <a:lnTo>
                  <a:pt x="124" y="1930"/>
                </a:lnTo>
                <a:lnTo>
                  <a:pt x="115" y="1904"/>
                </a:lnTo>
                <a:lnTo>
                  <a:pt x="106" y="1875"/>
                </a:lnTo>
                <a:lnTo>
                  <a:pt x="96" y="1844"/>
                </a:lnTo>
                <a:lnTo>
                  <a:pt x="88" y="1811"/>
                </a:lnTo>
                <a:lnTo>
                  <a:pt x="79" y="1776"/>
                </a:lnTo>
                <a:lnTo>
                  <a:pt x="71" y="1740"/>
                </a:lnTo>
                <a:lnTo>
                  <a:pt x="64" y="1703"/>
                </a:lnTo>
                <a:lnTo>
                  <a:pt x="56" y="1663"/>
                </a:lnTo>
                <a:lnTo>
                  <a:pt x="50" y="1624"/>
                </a:lnTo>
                <a:lnTo>
                  <a:pt x="37" y="1539"/>
                </a:lnTo>
                <a:lnTo>
                  <a:pt x="23" y="1402"/>
                </a:lnTo>
                <a:lnTo>
                  <a:pt x="20" y="1352"/>
                </a:lnTo>
                <a:lnTo>
                  <a:pt x="16" y="1303"/>
                </a:lnTo>
                <a:lnTo>
                  <a:pt x="14" y="1253"/>
                </a:lnTo>
                <a:lnTo>
                  <a:pt x="11" y="1202"/>
                </a:lnTo>
                <a:lnTo>
                  <a:pt x="9" y="1149"/>
                </a:lnTo>
                <a:lnTo>
                  <a:pt x="9" y="1045"/>
                </a:lnTo>
                <a:lnTo>
                  <a:pt x="0" y="104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Freeform 25"/>
          <p:cNvSpPr>
            <a:spLocks/>
          </p:cNvSpPr>
          <p:nvPr/>
        </p:nvSpPr>
        <p:spPr bwMode="auto">
          <a:xfrm>
            <a:off x="5737578" y="2520950"/>
            <a:ext cx="523523" cy="2374900"/>
          </a:xfrm>
          <a:custGeom>
            <a:avLst/>
            <a:gdLst>
              <a:gd name="T0" fmla="*/ 0 w 330"/>
              <a:gd name="T1" fmla="*/ 2147483647 h 1496"/>
              <a:gd name="T2" fmla="*/ 2147483647 w 330"/>
              <a:gd name="T3" fmla="*/ 2147483647 h 1496"/>
              <a:gd name="T4" fmla="*/ 2147483647 w 330"/>
              <a:gd name="T5" fmla="*/ 2147483647 h 1496"/>
              <a:gd name="T6" fmla="*/ 2147483647 w 330"/>
              <a:gd name="T7" fmla="*/ 2147483647 h 1496"/>
              <a:gd name="T8" fmla="*/ 2147483647 w 330"/>
              <a:gd name="T9" fmla="*/ 2147483647 h 1496"/>
              <a:gd name="T10" fmla="*/ 2147483647 w 330"/>
              <a:gd name="T11" fmla="*/ 2147483647 h 1496"/>
              <a:gd name="T12" fmla="*/ 2147483647 w 330"/>
              <a:gd name="T13" fmla="*/ 2147483647 h 1496"/>
              <a:gd name="T14" fmla="*/ 2147483647 w 330"/>
              <a:gd name="T15" fmla="*/ 2147483647 h 1496"/>
              <a:gd name="T16" fmla="*/ 2147483647 w 330"/>
              <a:gd name="T17" fmla="*/ 2147483647 h 1496"/>
              <a:gd name="T18" fmla="*/ 2147483647 w 330"/>
              <a:gd name="T19" fmla="*/ 2147483647 h 1496"/>
              <a:gd name="T20" fmla="*/ 2147483647 w 330"/>
              <a:gd name="T21" fmla="*/ 2147483647 h 1496"/>
              <a:gd name="T22" fmla="*/ 2147483647 w 330"/>
              <a:gd name="T23" fmla="*/ 2147483647 h 1496"/>
              <a:gd name="T24" fmla="*/ 2147483647 w 330"/>
              <a:gd name="T25" fmla="*/ 2147483647 h 1496"/>
              <a:gd name="T26" fmla="*/ 2147483647 w 330"/>
              <a:gd name="T27" fmla="*/ 2147483647 h 1496"/>
              <a:gd name="T28" fmla="*/ 2147483647 w 330"/>
              <a:gd name="T29" fmla="*/ 2147483647 h 1496"/>
              <a:gd name="T30" fmla="*/ 2147483647 w 330"/>
              <a:gd name="T31" fmla="*/ 2147483647 h 1496"/>
              <a:gd name="T32" fmla="*/ 2147483647 w 330"/>
              <a:gd name="T33" fmla="*/ 2147483647 h 1496"/>
              <a:gd name="T34" fmla="*/ 2147483647 w 330"/>
              <a:gd name="T35" fmla="*/ 2147483647 h 1496"/>
              <a:gd name="T36" fmla="*/ 2147483647 w 330"/>
              <a:gd name="T37" fmla="*/ 2147483647 h 1496"/>
              <a:gd name="T38" fmla="*/ 2147483647 w 330"/>
              <a:gd name="T39" fmla="*/ 2147483647 h 1496"/>
              <a:gd name="T40" fmla="*/ 2147483647 w 330"/>
              <a:gd name="T41" fmla="*/ 2147483647 h 1496"/>
              <a:gd name="T42" fmla="*/ 2147483647 w 330"/>
              <a:gd name="T43" fmla="*/ 2147483647 h 1496"/>
              <a:gd name="T44" fmla="*/ 2147483647 w 330"/>
              <a:gd name="T45" fmla="*/ 2147483647 h 1496"/>
              <a:gd name="T46" fmla="*/ 2147483647 w 330"/>
              <a:gd name="T47" fmla="*/ 2147483647 h 1496"/>
              <a:gd name="T48" fmla="*/ 2147483647 w 330"/>
              <a:gd name="T49" fmla="*/ 2147483647 h 1496"/>
              <a:gd name="T50" fmla="*/ 2147483647 w 330"/>
              <a:gd name="T51" fmla="*/ 2147483647 h 1496"/>
              <a:gd name="T52" fmla="*/ 2147483647 w 330"/>
              <a:gd name="T53" fmla="*/ 2147483647 h 1496"/>
              <a:gd name="T54" fmla="*/ 2147483647 w 330"/>
              <a:gd name="T55" fmla="*/ 2147483647 h 1496"/>
              <a:gd name="T56" fmla="*/ 2147483647 w 330"/>
              <a:gd name="T57" fmla="*/ 2147483647 h 1496"/>
              <a:gd name="T58" fmla="*/ 2147483647 w 330"/>
              <a:gd name="T59" fmla="*/ 2147483647 h 1496"/>
              <a:gd name="T60" fmla="*/ 2147483647 w 330"/>
              <a:gd name="T61" fmla="*/ 2147483647 h 1496"/>
              <a:gd name="T62" fmla="*/ 2147483647 w 330"/>
              <a:gd name="T63" fmla="*/ 2147483647 h 1496"/>
              <a:gd name="T64" fmla="*/ 2147483647 w 330"/>
              <a:gd name="T65" fmla="*/ 2147483647 h 1496"/>
              <a:gd name="T66" fmla="*/ 2147483647 w 330"/>
              <a:gd name="T67" fmla="*/ 2147483647 h 1496"/>
              <a:gd name="T68" fmla="*/ 2147483647 w 330"/>
              <a:gd name="T69" fmla="*/ 2147483647 h 1496"/>
              <a:gd name="T70" fmla="*/ 2147483647 w 330"/>
              <a:gd name="T71" fmla="*/ 2147483647 h 1496"/>
              <a:gd name="T72" fmla="*/ 2147483647 w 330"/>
              <a:gd name="T73" fmla="*/ 2147483647 h 1496"/>
              <a:gd name="T74" fmla="*/ 2147483647 w 330"/>
              <a:gd name="T75" fmla="*/ 2147483647 h 1496"/>
              <a:gd name="T76" fmla="*/ 2147483647 w 330"/>
              <a:gd name="T77" fmla="*/ 2147483647 h 1496"/>
              <a:gd name="T78" fmla="*/ 2147483647 w 330"/>
              <a:gd name="T79" fmla="*/ 2147483647 h 1496"/>
              <a:gd name="T80" fmla="*/ 2147483647 w 330"/>
              <a:gd name="T81" fmla="*/ 2147483647 h 1496"/>
              <a:gd name="T82" fmla="*/ 2147483647 w 330"/>
              <a:gd name="T83" fmla="*/ 2147483647 h 1496"/>
              <a:gd name="T84" fmla="*/ 2147483647 w 330"/>
              <a:gd name="T85" fmla="*/ 2147483647 h 1496"/>
              <a:gd name="T86" fmla="*/ 2147483647 w 330"/>
              <a:gd name="T87" fmla="*/ 2147483647 h 1496"/>
              <a:gd name="T88" fmla="*/ 2147483647 w 330"/>
              <a:gd name="T89" fmla="*/ 2147483647 h 1496"/>
              <a:gd name="T90" fmla="*/ 2147483647 w 330"/>
              <a:gd name="T91" fmla="*/ 2147483647 h 1496"/>
              <a:gd name="T92" fmla="*/ 2147483647 w 330"/>
              <a:gd name="T93" fmla="*/ 2147483647 h 1496"/>
              <a:gd name="T94" fmla="*/ 2147483647 w 330"/>
              <a:gd name="T95" fmla="*/ 0 h 1496"/>
              <a:gd name="T96" fmla="*/ 2147483647 w 330"/>
              <a:gd name="T97" fmla="*/ 2147483647 h 1496"/>
              <a:gd name="T98" fmla="*/ 2147483647 w 330"/>
              <a:gd name="T99" fmla="*/ 2147483647 h 1496"/>
              <a:gd name="T100" fmla="*/ 2147483647 w 330"/>
              <a:gd name="T101" fmla="*/ 2147483647 h 1496"/>
              <a:gd name="T102" fmla="*/ 2147483647 w 330"/>
              <a:gd name="T103" fmla="*/ 2147483647 h 1496"/>
              <a:gd name="T104" fmla="*/ 2147483647 w 330"/>
              <a:gd name="T105" fmla="*/ 2147483647 h 1496"/>
              <a:gd name="T106" fmla="*/ 2147483647 w 330"/>
              <a:gd name="T107" fmla="*/ 2147483647 h 1496"/>
              <a:gd name="T108" fmla="*/ 2147483647 w 330"/>
              <a:gd name="T109" fmla="*/ 2147483647 h 1496"/>
              <a:gd name="T110" fmla="*/ 2147483647 w 330"/>
              <a:gd name="T111" fmla="*/ 2147483647 h 1496"/>
              <a:gd name="T112" fmla="*/ 2147483647 w 330"/>
              <a:gd name="T113" fmla="*/ 2147483647 h 1496"/>
              <a:gd name="T114" fmla="*/ 2147483647 w 330"/>
              <a:gd name="T115" fmla="*/ 2147483647 h 1496"/>
              <a:gd name="T116" fmla="*/ 2147483647 w 330"/>
              <a:gd name="T117" fmla="*/ 2147483647 h 1496"/>
              <a:gd name="T118" fmla="*/ 2147483647 w 330"/>
              <a:gd name="T119" fmla="*/ 2147483647 h 1496"/>
              <a:gd name="T120" fmla="*/ 2147483647 w 330"/>
              <a:gd name="T121" fmla="*/ 2147483647 h 1496"/>
              <a:gd name="T122" fmla="*/ 2147483647 w 330"/>
              <a:gd name="T123" fmla="*/ 2147483647 h 1496"/>
              <a:gd name="T124" fmla="*/ 0 w 330"/>
              <a:gd name="T125" fmla="*/ 2147483647 h 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0"/>
              <a:gd name="T190" fmla="*/ 0 h 1496"/>
              <a:gd name="T191" fmla="*/ 330 w 330"/>
              <a:gd name="T192" fmla="*/ 1496 h 149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0" h="1496">
                <a:moveTo>
                  <a:pt x="0" y="746"/>
                </a:moveTo>
                <a:lnTo>
                  <a:pt x="1" y="823"/>
                </a:lnTo>
                <a:lnTo>
                  <a:pt x="3" y="897"/>
                </a:lnTo>
                <a:lnTo>
                  <a:pt x="8" y="969"/>
                </a:lnTo>
                <a:lnTo>
                  <a:pt x="12" y="1038"/>
                </a:lnTo>
                <a:lnTo>
                  <a:pt x="20" y="1103"/>
                </a:lnTo>
                <a:lnTo>
                  <a:pt x="28" y="1166"/>
                </a:lnTo>
                <a:lnTo>
                  <a:pt x="37" y="1223"/>
                </a:lnTo>
                <a:lnTo>
                  <a:pt x="48" y="1277"/>
                </a:lnTo>
                <a:lnTo>
                  <a:pt x="60" y="1324"/>
                </a:lnTo>
                <a:lnTo>
                  <a:pt x="73" y="1369"/>
                </a:lnTo>
                <a:lnTo>
                  <a:pt x="87" y="1406"/>
                </a:lnTo>
                <a:lnTo>
                  <a:pt x="101" y="1437"/>
                </a:lnTo>
                <a:lnTo>
                  <a:pt x="116" y="1462"/>
                </a:lnTo>
                <a:lnTo>
                  <a:pt x="132" y="1481"/>
                </a:lnTo>
                <a:lnTo>
                  <a:pt x="147" y="1493"/>
                </a:lnTo>
                <a:lnTo>
                  <a:pt x="164" y="1496"/>
                </a:lnTo>
                <a:lnTo>
                  <a:pt x="181" y="1493"/>
                </a:lnTo>
                <a:lnTo>
                  <a:pt x="198" y="1481"/>
                </a:lnTo>
                <a:lnTo>
                  <a:pt x="214" y="1462"/>
                </a:lnTo>
                <a:lnTo>
                  <a:pt x="229" y="1437"/>
                </a:lnTo>
                <a:lnTo>
                  <a:pt x="243" y="1406"/>
                </a:lnTo>
                <a:lnTo>
                  <a:pt x="257" y="1369"/>
                </a:lnTo>
                <a:lnTo>
                  <a:pt x="270" y="1324"/>
                </a:lnTo>
                <a:lnTo>
                  <a:pt x="282" y="1277"/>
                </a:lnTo>
                <a:lnTo>
                  <a:pt x="293" y="1223"/>
                </a:lnTo>
                <a:lnTo>
                  <a:pt x="302" y="1166"/>
                </a:lnTo>
                <a:lnTo>
                  <a:pt x="310" y="1103"/>
                </a:lnTo>
                <a:lnTo>
                  <a:pt x="318" y="1038"/>
                </a:lnTo>
                <a:lnTo>
                  <a:pt x="322" y="969"/>
                </a:lnTo>
                <a:lnTo>
                  <a:pt x="327" y="897"/>
                </a:lnTo>
                <a:lnTo>
                  <a:pt x="328" y="823"/>
                </a:lnTo>
                <a:lnTo>
                  <a:pt x="330" y="746"/>
                </a:lnTo>
                <a:lnTo>
                  <a:pt x="327" y="596"/>
                </a:lnTo>
                <a:lnTo>
                  <a:pt x="322" y="525"/>
                </a:lnTo>
                <a:lnTo>
                  <a:pt x="318" y="457"/>
                </a:lnTo>
                <a:lnTo>
                  <a:pt x="310" y="391"/>
                </a:lnTo>
                <a:lnTo>
                  <a:pt x="302" y="329"/>
                </a:lnTo>
                <a:lnTo>
                  <a:pt x="293" y="272"/>
                </a:lnTo>
                <a:lnTo>
                  <a:pt x="282" y="219"/>
                </a:lnTo>
                <a:lnTo>
                  <a:pt x="270" y="170"/>
                </a:lnTo>
                <a:lnTo>
                  <a:pt x="257" y="128"/>
                </a:lnTo>
                <a:lnTo>
                  <a:pt x="243" y="90"/>
                </a:lnTo>
                <a:lnTo>
                  <a:pt x="229" y="59"/>
                </a:lnTo>
                <a:lnTo>
                  <a:pt x="214" y="34"/>
                </a:lnTo>
                <a:lnTo>
                  <a:pt x="198" y="15"/>
                </a:lnTo>
                <a:lnTo>
                  <a:pt x="181" y="3"/>
                </a:lnTo>
                <a:lnTo>
                  <a:pt x="164" y="0"/>
                </a:lnTo>
                <a:lnTo>
                  <a:pt x="147" y="3"/>
                </a:lnTo>
                <a:lnTo>
                  <a:pt x="132" y="15"/>
                </a:lnTo>
                <a:lnTo>
                  <a:pt x="116" y="34"/>
                </a:lnTo>
                <a:lnTo>
                  <a:pt x="101" y="59"/>
                </a:lnTo>
                <a:lnTo>
                  <a:pt x="87" y="90"/>
                </a:lnTo>
                <a:lnTo>
                  <a:pt x="73" y="128"/>
                </a:lnTo>
                <a:lnTo>
                  <a:pt x="60" y="170"/>
                </a:lnTo>
                <a:lnTo>
                  <a:pt x="48" y="219"/>
                </a:lnTo>
                <a:lnTo>
                  <a:pt x="37" y="272"/>
                </a:lnTo>
                <a:lnTo>
                  <a:pt x="28" y="329"/>
                </a:lnTo>
                <a:lnTo>
                  <a:pt x="20" y="391"/>
                </a:lnTo>
                <a:lnTo>
                  <a:pt x="12" y="457"/>
                </a:lnTo>
                <a:lnTo>
                  <a:pt x="8" y="525"/>
                </a:lnTo>
                <a:lnTo>
                  <a:pt x="3" y="596"/>
                </a:lnTo>
                <a:lnTo>
                  <a:pt x="0" y="746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Freeform 26"/>
          <p:cNvSpPr>
            <a:spLocks/>
          </p:cNvSpPr>
          <p:nvPr/>
        </p:nvSpPr>
        <p:spPr bwMode="auto">
          <a:xfrm>
            <a:off x="5729112" y="2513014"/>
            <a:ext cx="540456" cy="2390775"/>
          </a:xfrm>
          <a:custGeom>
            <a:avLst/>
            <a:gdLst>
              <a:gd name="T0" fmla="*/ 2147483647 w 340"/>
              <a:gd name="T1" fmla="*/ 2147483647 h 1506"/>
              <a:gd name="T2" fmla="*/ 2147483647 w 340"/>
              <a:gd name="T3" fmla="*/ 2147483647 h 1506"/>
              <a:gd name="T4" fmla="*/ 2147483647 w 340"/>
              <a:gd name="T5" fmla="*/ 2147483647 h 1506"/>
              <a:gd name="T6" fmla="*/ 2147483647 w 340"/>
              <a:gd name="T7" fmla="*/ 2147483647 h 1506"/>
              <a:gd name="T8" fmla="*/ 2147483647 w 340"/>
              <a:gd name="T9" fmla="*/ 2147483647 h 1506"/>
              <a:gd name="T10" fmla="*/ 2147483647 w 340"/>
              <a:gd name="T11" fmla="*/ 2147483647 h 1506"/>
              <a:gd name="T12" fmla="*/ 2147483647 w 340"/>
              <a:gd name="T13" fmla="*/ 2147483647 h 1506"/>
              <a:gd name="T14" fmla="*/ 2147483647 w 340"/>
              <a:gd name="T15" fmla="*/ 2147483647 h 1506"/>
              <a:gd name="T16" fmla="*/ 2147483647 w 340"/>
              <a:gd name="T17" fmla="*/ 2147483647 h 1506"/>
              <a:gd name="T18" fmla="*/ 2147483647 w 340"/>
              <a:gd name="T19" fmla="*/ 2147483647 h 1506"/>
              <a:gd name="T20" fmla="*/ 2147483647 w 340"/>
              <a:gd name="T21" fmla="*/ 2147483647 h 1506"/>
              <a:gd name="T22" fmla="*/ 2147483647 w 340"/>
              <a:gd name="T23" fmla="*/ 2147483647 h 1506"/>
              <a:gd name="T24" fmla="*/ 2147483647 w 340"/>
              <a:gd name="T25" fmla="*/ 2147483647 h 1506"/>
              <a:gd name="T26" fmla="*/ 2147483647 w 340"/>
              <a:gd name="T27" fmla="*/ 2147483647 h 1506"/>
              <a:gd name="T28" fmla="*/ 2147483647 w 340"/>
              <a:gd name="T29" fmla="*/ 2147483647 h 1506"/>
              <a:gd name="T30" fmla="*/ 2147483647 w 340"/>
              <a:gd name="T31" fmla="*/ 2147483647 h 1506"/>
              <a:gd name="T32" fmla="*/ 2147483647 w 340"/>
              <a:gd name="T33" fmla="*/ 2147483647 h 1506"/>
              <a:gd name="T34" fmla="*/ 2147483647 w 340"/>
              <a:gd name="T35" fmla="*/ 2147483647 h 1506"/>
              <a:gd name="T36" fmla="*/ 2147483647 w 340"/>
              <a:gd name="T37" fmla="*/ 2147483647 h 1506"/>
              <a:gd name="T38" fmla="*/ 2147483647 w 340"/>
              <a:gd name="T39" fmla="*/ 2147483647 h 1506"/>
              <a:gd name="T40" fmla="*/ 2147483647 w 340"/>
              <a:gd name="T41" fmla="*/ 2147483647 h 1506"/>
              <a:gd name="T42" fmla="*/ 2147483647 w 340"/>
              <a:gd name="T43" fmla="*/ 2147483647 h 1506"/>
              <a:gd name="T44" fmla="*/ 2147483647 w 340"/>
              <a:gd name="T45" fmla="*/ 2147483647 h 1506"/>
              <a:gd name="T46" fmla="*/ 2147483647 w 340"/>
              <a:gd name="T47" fmla="*/ 2147483647 h 1506"/>
              <a:gd name="T48" fmla="*/ 2147483647 w 340"/>
              <a:gd name="T49" fmla="*/ 2147483647 h 1506"/>
              <a:gd name="T50" fmla="*/ 2147483647 w 340"/>
              <a:gd name="T51" fmla="*/ 2147483647 h 1506"/>
              <a:gd name="T52" fmla="*/ 2147483647 w 340"/>
              <a:gd name="T53" fmla="*/ 2147483647 h 1506"/>
              <a:gd name="T54" fmla="*/ 2147483647 w 340"/>
              <a:gd name="T55" fmla="*/ 2147483647 h 1506"/>
              <a:gd name="T56" fmla="*/ 2147483647 w 340"/>
              <a:gd name="T57" fmla="*/ 2147483647 h 1506"/>
              <a:gd name="T58" fmla="*/ 2147483647 w 340"/>
              <a:gd name="T59" fmla="*/ 2147483647 h 1506"/>
              <a:gd name="T60" fmla="*/ 2147483647 w 340"/>
              <a:gd name="T61" fmla="*/ 2147483647 h 1506"/>
              <a:gd name="T62" fmla="*/ 2147483647 w 340"/>
              <a:gd name="T63" fmla="*/ 2147483647 h 1506"/>
              <a:gd name="T64" fmla="*/ 2147483647 w 340"/>
              <a:gd name="T65" fmla="*/ 2147483647 h 1506"/>
              <a:gd name="T66" fmla="*/ 2147483647 w 340"/>
              <a:gd name="T67" fmla="*/ 2147483647 h 1506"/>
              <a:gd name="T68" fmla="*/ 2147483647 w 340"/>
              <a:gd name="T69" fmla="*/ 2147483647 h 1506"/>
              <a:gd name="T70" fmla="*/ 2147483647 w 340"/>
              <a:gd name="T71" fmla="*/ 2147483647 h 1506"/>
              <a:gd name="T72" fmla="*/ 2147483647 w 340"/>
              <a:gd name="T73" fmla="*/ 2147483647 h 1506"/>
              <a:gd name="T74" fmla="*/ 2147483647 w 340"/>
              <a:gd name="T75" fmla="*/ 2147483647 h 1506"/>
              <a:gd name="T76" fmla="*/ 2147483647 w 340"/>
              <a:gd name="T77" fmla="*/ 2147483647 h 1506"/>
              <a:gd name="T78" fmla="*/ 2147483647 w 340"/>
              <a:gd name="T79" fmla="*/ 2147483647 h 1506"/>
              <a:gd name="T80" fmla="*/ 2147483647 w 340"/>
              <a:gd name="T81" fmla="*/ 2147483647 h 1506"/>
              <a:gd name="T82" fmla="*/ 2147483647 w 340"/>
              <a:gd name="T83" fmla="*/ 2147483647 h 1506"/>
              <a:gd name="T84" fmla="*/ 2147483647 w 340"/>
              <a:gd name="T85" fmla="*/ 2147483647 h 1506"/>
              <a:gd name="T86" fmla="*/ 2147483647 w 340"/>
              <a:gd name="T87" fmla="*/ 2147483647 h 1506"/>
              <a:gd name="T88" fmla="*/ 2147483647 w 340"/>
              <a:gd name="T89" fmla="*/ 2147483647 h 1506"/>
              <a:gd name="T90" fmla="*/ 2147483647 w 340"/>
              <a:gd name="T91" fmla="*/ 2147483647 h 1506"/>
              <a:gd name="T92" fmla="*/ 2147483647 w 340"/>
              <a:gd name="T93" fmla="*/ 2147483647 h 1506"/>
              <a:gd name="T94" fmla="*/ 2147483647 w 340"/>
              <a:gd name="T95" fmla="*/ 2147483647 h 1506"/>
              <a:gd name="T96" fmla="*/ 2147483647 w 340"/>
              <a:gd name="T97" fmla="*/ 2147483647 h 1506"/>
              <a:gd name="T98" fmla="*/ 2147483647 w 340"/>
              <a:gd name="T99" fmla="*/ 2147483647 h 15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40"/>
              <a:gd name="T151" fmla="*/ 0 h 1506"/>
              <a:gd name="T152" fmla="*/ 340 w 340"/>
              <a:gd name="T153" fmla="*/ 1506 h 15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40" h="1506">
                <a:moveTo>
                  <a:pt x="0" y="751"/>
                </a:moveTo>
                <a:lnTo>
                  <a:pt x="0" y="827"/>
                </a:lnTo>
                <a:lnTo>
                  <a:pt x="3" y="902"/>
                </a:lnTo>
                <a:lnTo>
                  <a:pt x="6" y="974"/>
                </a:lnTo>
                <a:lnTo>
                  <a:pt x="13" y="1043"/>
                </a:lnTo>
                <a:lnTo>
                  <a:pt x="19" y="1108"/>
                </a:lnTo>
                <a:lnTo>
                  <a:pt x="28" y="1171"/>
                </a:lnTo>
                <a:lnTo>
                  <a:pt x="33" y="1202"/>
                </a:lnTo>
                <a:lnTo>
                  <a:pt x="37" y="1229"/>
                </a:lnTo>
                <a:lnTo>
                  <a:pt x="42" y="1256"/>
                </a:lnTo>
                <a:lnTo>
                  <a:pt x="48" y="1282"/>
                </a:lnTo>
                <a:lnTo>
                  <a:pt x="53" y="1308"/>
                </a:lnTo>
                <a:lnTo>
                  <a:pt x="65" y="1354"/>
                </a:lnTo>
                <a:lnTo>
                  <a:pt x="71" y="1374"/>
                </a:lnTo>
                <a:lnTo>
                  <a:pt x="79" y="1393"/>
                </a:lnTo>
                <a:lnTo>
                  <a:pt x="85" y="1411"/>
                </a:lnTo>
                <a:lnTo>
                  <a:pt x="93" y="1428"/>
                </a:lnTo>
                <a:lnTo>
                  <a:pt x="99" y="1444"/>
                </a:lnTo>
                <a:lnTo>
                  <a:pt x="109" y="1459"/>
                </a:lnTo>
                <a:lnTo>
                  <a:pt x="116" y="1470"/>
                </a:lnTo>
                <a:lnTo>
                  <a:pt x="124" y="1480"/>
                </a:lnTo>
                <a:lnTo>
                  <a:pt x="140" y="1496"/>
                </a:lnTo>
                <a:lnTo>
                  <a:pt x="151" y="1501"/>
                </a:lnTo>
                <a:lnTo>
                  <a:pt x="158" y="1504"/>
                </a:lnTo>
                <a:lnTo>
                  <a:pt x="169" y="1506"/>
                </a:lnTo>
                <a:lnTo>
                  <a:pt x="171" y="1506"/>
                </a:lnTo>
                <a:lnTo>
                  <a:pt x="178" y="1504"/>
                </a:lnTo>
                <a:lnTo>
                  <a:pt x="186" y="1501"/>
                </a:lnTo>
                <a:lnTo>
                  <a:pt x="197" y="1496"/>
                </a:lnTo>
                <a:lnTo>
                  <a:pt x="213" y="1480"/>
                </a:lnTo>
                <a:lnTo>
                  <a:pt x="220" y="1470"/>
                </a:lnTo>
                <a:lnTo>
                  <a:pt x="228" y="1459"/>
                </a:lnTo>
                <a:lnTo>
                  <a:pt x="237" y="1444"/>
                </a:lnTo>
                <a:lnTo>
                  <a:pt x="245" y="1428"/>
                </a:lnTo>
                <a:lnTo>
                  <a:pt x="251" y="1411"/>
                </a:lnTo>
                <a:lnTo>
                  <a:pt x="259" y="1393"/>
                </a:lnTo>
                <a:lnTo>
                  <a:pt x="271" y="1354"/>
                </a:lnTo>
                <a:lnTo>
                  <a:pt x="279" y="1331"/>
                </a:lnTo>
                <a:lnTo>
                  <a:pt x="284" y="1308"/>
                </a:lnTo>
                <a:lnTo>
                  <a:pt x="296" y="1256"/>
                </a:lnTo>
                <a:lnTo>
                  <a:pt x="301" y="1229"/>
                </a:lnTo>
                <a:lnTo>
                  <a:pt x="306" y="1202"/>
                </a:lnTo>
                <a:lnTo>
                  <a:pt x="310" y="1171"/>
                </a:lnTo>
                <a:lnTo>
                  <a:pt x="320" y="1108"/>
                </a:lnTo>
                <a:lnTo>
                  <a:pt x="326" y="1043"/>
                </a:lnTo>
                <a:lnTo>
                  <a:pt x="332" y="974"/>
                </a:lnTo>
                <a:lnTo>
                  <a:pt x="335" y="902"/>
                </a:lnTo>
                <a:lnTo>
                  <a:pt x="338" y="827"/>
                </a:lnTo>
                <a:lnTo>
                  <a:pt x="338" y="789"/>
                </a:lnTo>
                <a:lnTo>
                  <a:pt x="340" y="751"/>
                </a:lnTo>
                <a:lnTo>
                  <a:pt x="338" y="712"/>
                </a:lnTo>
                <a:lnTo>
                  <a:pt x="338" y="675"/>
                </a:lnTo>
                <a:lnTo>
                  <a:pt x="337" y="637"/>
                </a:lnTo>
                <a:lnTo>
                  <a:pt x="332" y="529"/>
                </a:lnTo>
                <a:lnTo>
                  <a:pt x="326" y="460"/>
                </a:lnTo>
                <a:lnTo>
                  <a:pt x="323" y="427"/>
                </a:lnTo>
                <a:lnTo>
                  <a:pt x="320" y="396"/>
                </a:lnTo>
                <a:lnTo>
                  <a:pt x="315" y="364"/>
                </a:lnTo>
                <a:lnTo>
                  <a:pt x="306" y="303"/>
                </a:lnTo>
                <a:lnTo>
                  <a:pt x="296" y="247"/>
                </a:lnTo>
                <a:lnTo>
                  <a:pt x="290" y="221"/>
                </a:lnTo>
                <a:lnTo>
                  <a:pt x="284" y="197"/>
                </a:lnTo>
                <a:lnTo>
                  <a:pt x="279" y="174"/>
                </a:lnTo>
                <a:lnTo>
                  <a:pt x="271" y="151"/>
                </a:lnTo>
                <a:lnTo>
                  <a:pt x="259" y="111"/>
                </a:lnTo>
                <a:lnTo>
                  <a:pt x="251" y="93"/>
                </a:lnTo>
                <a:lnTo>
                  <a:pt x="245" y="77"/>
                </a:lnTo>
                <a:lnTo>
                  <a:pt x="237" y="61"/>
                </a:lnTo>
                <a:lnTo>
                  <a:pt x="228" y="46"/>
                </a:lnTo>
                <a:lnTo>
                  <a:pt x="220" y="34"/>
                </a:lnTo>
                <a:lnTo>
                  <a:pt x="213" y="25"/>
                </a:lnTo>
                <a:lnTo>
                  <a:pt x="197" y="8"/>
                </a:lnTo>
                <a:lnTo>
                  <a:pt x="186" y="3"/>
                </a:lnTo>
                <a:lnTo>
                  <a:pt x="178" y="0"/>
                </a:lnTo>
                <a:lnTo>
                  <a:pt x="158" y="0"/>
                </a:lnTo>
                <a:lnTo>
                  <a:pt x="151" y="3"/>
                </a:lnTo>
                <a:lnTo>
                  <a:pt x="140" y="8"/>
                </a:lnTo>
                <a:lnTo>
                  <a:pt x="124" y="25"/>
                </a:lnTo>
                <a:lnTo>
                  <a:pt x="116" y="34"/>
                </a:lnTo>
                <a:lnTo>
                  <a:pt x="109" y="46"/>
                </a:lnTo>
                <a:lnTo>
                  <a:pt x="99" y="61"/>
                </a:lnTo>
                <a:lnTo>
                  <a:pt x="93" y="77"/>
                </a:lnTo>
                <a:lnTo>
                  <a:pt x="85" y="93"/>
                </a:lnTo>
                <a:lnTo>
                  <a:pt x="79" y="111"/>
                </a:lnTo>
                <a:lnTo>
                  <a:pt x="71" y="131"/>
                </a:lnTo>
                <a:lnTo>
                  <a:pt x="65" y="151"/>
                </a:lnTo>
                <a:lnTo>
                  <a:pt x="53" y="197"/>
                </a:lnTo>
                <a:lnTo>
                  <a:pt x="48" y="221"/>
                </a:lnTo>
                <a:lnTo>
                  <a:pt x="42" y="247"/>
                </a:lnTo>
                <a:lnTo>
                  <a:pt x="33" y="303"/>
                </a:lnTo>
                <a:lnTo>
                  <a:pt x="23" y="364"/>
                </a:lnTo>
                <a:lnTo>
                  <a:pt x="19" y="396"/>
                </a:lnTo>
                <a:lnTo>
                  <a:pt x="16" y="427"/>
                </a:lnTo>
                <a:lnTo>
                  <a:pt x="13" y="460"/>
                </a:lnTo>
                <a:lnTo>
                  <a:pt x="6" y="529"/>
                </a:lnTo>
                <a:lnTo>
                  <a:pt x="2" y="637"/>
                </a:lnTo>
                <a:lnTo>
                  <a:pt x="0" y="675"/>
                </a:lnTo>
                <a:lnTo>
                  <a:pt x="0" y="751"/>
                </a:lnTo>
                <a:lnTo>
                  <a:pt x="9" y="751"/>
                </a:lnTo>
                <a:lnTo>
                  <a:pt x="9" y="675"/>
                </a:lnTo>
                <a:lnTo>
                  <a:pt x="11" y="637"/>
                </a:lnTo>
                <a:lnTo>
                  <a:pt x="16" y="529"/>
                </a:lnTo>
                <a:lnTo>
                  <a:pt x="22" y="460"/>
                </a:lnTo>
                <a:lnTo>
                  <a:pt x="25" y="427"/>
                </a:lnTo>
                <a:lnTo>
                  <a:pt x="28" y="396"/>
                </a:lnTo>
                <a:lnTo>
                  <a:pt x="33" y="364"/>
                </a:lnTo>
                <a:lnTo>
                  <a:pt x="42" y="306"/>
                </a:lnTo>
                <a:lnTo>
                  <a:pt x="51" y="251"/>
                </a:lnTo>
                <a:lnTo>
                  <a:pt x="58" y="224"/>
                </a:lnTo>
                <a:lnTo>
                  <a:pt x="62" y="200"/>
                </a:lnTo>
                <a:lnTo>
                  <a:pt x="75" y="154"/>
                </a:lnTo>
                <a:lnTo>
                  <a:pt x="81" y="134"/>
                </a:lnTo>
                <a:lnTo>
                  <a:pt x="89" y="115"/>
                </a:lnTo>
                <a:lnTo>
                  <a:pt x="95" y="97"/>
                </a:lnTo>
                <a:lnTo>
                  <a:pt x="102" y="80"/>
                </a:lnTo>
                <a:lnTo>
                  <a:pt x="109" y="64"/>
                </a:lnTo>
                <a:lnTo>
                  <a:pt x="115" y="52"/>
                </a:lnTo>
                <a:lnTo>
                  <a:pt x="123" y="41"/>
                </a:lnTo>
                <a:lnTo>
                  <a:pt x="130" y="31"/>
                </a:lnTo>
                <a:lnTo>
                  <a:pt x="138" y="23"/>
                </a:lnTo>
                <a:lnTo>
                  <a:pt x="146" y="18"/>
                </a:lnTo>
                <a:lnTo>
                  <a:pt x="154" y="13"/>
                </a:lnTo>
                <a:lnTo>
                  <a:pt x="161" y="10"/>
                </a:lnTo>
                <a:lnTo>
                  <a:pt x="169" y="10"/>
                </a:lnTo>
                <a:lnTo>
                  <a:pt x="175" y="10"/>
                </a:lnTo>
                <a:lnTo>
                  <a:pt x="183" y="13"/>
                </a:lnTo>
                <a:lnTo>
                  <a:pt x="191" y="18"/>
                </a:lnTo>
                <a:lnTo>
                  <a:pt x="199" y="23"/>
                </a:lnTo>
                <a:lnTo>
                  <a:pt x="206" y="31"/>
                </a:lnTo>
                <a:lnTo>
                  <a:pt x="214" y="41"/>
                </a:lnTo>
                <a:lnTo>
                  <a:pt x="222" y="52"/>
                </a:lnTo>
                <a:lnTo>
                  <a:pt x="228" y="64"/>
                </a:lnTo>
                <a:lnTo>
                  <a:pt x="236" y="80"/>
                </a:lnTo>
                <a:lnTo>
                  <a:pt x="242" y="97"/>
                </a:lnTo>
                <a:lnTo>
                  <a:pt x="250" y="115"/>
                </a:lnTo>
                <a:lnTo>
                  <a:pt x="262" y="154"/>
                </a:lnTo>
                <a:lnTo>
                  <a:pt x="270" y="177"/>
                </a:lnTo>
                <a:lnTo>
                  <a:pt x="275" y="200"/>
                </a:lnTo>
                <a:lnTo>
                  <a:pt x="281" y="224"/>
                </a:lnTo>
                <a:lnTo>
                  <a:pt x="287" y="251"/>
                </a:lnTo>
                <a:lnTo>
                  <a:pt x="296" y="306"/>
                </a:lnTo>
                <a:lnTo>
                  <a:pt x="306" y="364"/>
                </a:lnTo>
                <a:lnTo>
                  <a:pt x="310" y="396"/>
                </a:lnTo>
                <a:lnTo>
                  <a:pt x="313" y="427"/>
                </a:lnTo>
                <a:lnTo>
                  <a:pt x="316" y="460"/>
                </a:lnTo>
                <a:lnTo>
                  <a:pt x="323" y="529"/>
                </a:lnTo>
                <a:lnTo>
                  <a:pt x="327" y="637"/>
                </a:lnTo>
                <a:lnTo>
                  <a:pt x="329" y="675"/>
                </a:lnTo>
                <a:lnTo>
                  <a:pt x="329" y="712"/>
                </a:lnTo>
                <a:lnTo>
                  <a:pt x="330" y="751"/>
                </a:lnTo>
                <a:lnTo>
                  <a:pt x="329" y="789"/>
                </a:lnTo>
                <a:lnTo>
                  <a:pt x="329" y="827"/>
                </a:lnTo>
                <a:lnTo>
                  <a:pt x="326" y="902"/>
                </a:lnTo>
                <a:lnTo>
                  <a:pt x="323" y="974"/>
                </a:lnTo>
                <a:lnTo>
                  <a:pt x="316" y="1043"/>
                </a:lnTo>
                <a:lnTo>
                  <a:pt x="310" y="1108"/>
                </a:lnTo>
                <a:lnTo>
                  <a:pt x="301" y="1171"/>
                </a:lnTo>
                <a:lnTo>
                  <a:pt x="296" y="1198"/>
                </a:lnTo>
                <a:lnTo>
                  <a:pt x="292" y="1226"/>
                </a:lnTo>
                <a:lnTo>
                  <a:pt x="287" y="1252"/>
                </a:lnTo>
                <a:lnTo>
                  <a:pt x="275" y="1305"/>
                </a:lnTo>
                <a:lnTo>
                  <a:pt x="270" y="1328"/>
                </a:lnTo>
                <a:lnTo>
                  <a:pt x="262" y="1351"/>
                </a:lnTo>
                <a:lnTo>
                  <a:pt x="250" y="1390"/>
                </a:lnTo>
                <a:lnTo>
                  <a:pt x="242" y="1408"/>
                </a:lnTo>
                <a:lnTo>
                  <a:pt x="236" y="1424"/>
                </a:lnTo>
                <a:lnTo>
                  <a:pt x="228" y="1441"/>
                </a:lnTo>
                <a:lnTo>
                  <a:pt x="222" y="1452"/>
                </a:lnTo>
                <a:lnTo>
                  <a:pt x="214" y="1464"/>
                </a:lnTo>
                <a:lnTo>
                  <a:pt x="206" y="1473"/>
                </a:lnTo>
                <a:lnTo>
                  <a:pt x="199" y="1482"/>
                </a:lnTo>
                <a:lnTo>
                  <a:pt x="191" y="1486"/>
                </a:lnTo>
                <a:lnTo>
                  <a:pt x="183" y="1491"/>
                </a:lnTo>
                <a:lnTo>
                  <a:pt x="175" y="1495"/>
                </a:lnTo>
                <a:lnTo>
                  <a:pt x="168" y="1496"/>
                </a:lnTo>
                <a:lnTo>
                  <a:pt x="169" y="1496"/>
                </a:lnTo>
                <a:lnTo>
                  <a:pt x="161" y="1495"/>
                </a:lnTo>
                <a:lnTo>
                  <a:pt x="154" y="1491"/>
                </a:lnTo>
                <a:lnTo>
                  <a:pt x="146" y="1486"/>
                </a:lnTo>
                <a:lnTo>
                  <a:pt x="138" y="1482"/>
                </a:lnTo>
                <a:lnTo>
                  <a:pt x="130" y="1473"/>
                </a:lnTo>
                <a:lnTo>
                  <a:pt x="123" y="1464"/>
                </a:lnTo>
                <a:lnTo>
                  <a:pt x="115" y="1452"/>
                </a:lnTo>
                <a:lnTo>
                  <a:pt x="109" y="1441"/>
                </a:lnTo>
                <a:lnTo>
                  <a:pt x="102" y="1424"/>
                </a:lnTo>
                <a:lnTo>
                  <a:pt x="95" y="1408"/>
                </a:lnTo>
                <a:lnTo>
                  <a:pt x="89" y="1390"/>
                </a:lnTo>
                <a:lnTo>
                  <a:pt x="81" y="1370"/>
                </a:lnTo>
                <a:lnTo>
                  <a:pt x="75" y="1351"/>
                </a:lnTo>
                <a:lnTo>
                  <a:pt x="62" y="1305"/>
                </a:lnTo>
                <a:lnTo>
                  <a:pt x="58" y="1279"/>
                </a:lnTo>
                <a:lnTo>
                  <a:pt x="51" y="1252"/>
                </a:lnTo>
                <a:lnTo>
                  <a:pt x="47" y="1226"/>
                </a:lnTo>
                <a:lnTo>
                  <a:pt x="42" y="1198"/>
                </a:lnTo>
                <a:lnTo>
                  <a:pt x="37" y="1171"/>
                </a:lnTo>
                <a:lnTo>
                  <a:pt x="28" y="1108"/>
                </a:lnTo>
                <a:lnTo>
                  <a:pt x="22" y="1043"/>
                </a:lnTo>
                <a:lnTo>
                  <a:pt x="16" y="974"/>
                </a:lnTo>
                <a:lnTo>
                  <a:pt x="13" y="902"/>
                </a:lnTo>
                <a:lnTo>
                  <a:pt x="9" y="827"/>
                </a:lnTo>
                <a:lnTo>
                  <a:pt x="9" y="751"/>
                </a:lnTo>
                <a:lnTo>
                  <a:pt x="0" y="7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Freeform 27"/>
          <p:cNvSpPr>
            <a:spLocks/>
          </p:cNvSpPr>
          <p:nvPr/>
        </p:nvSpPr>
        <p:spPr bwMode="auto">
          <a:xfrm>
            <a:off x="6290734" y="2851150"/>
            <a:ext cx="127000" cy="1606550"/>
          </a:xfrm>
          <a:custGeom>
            <a:avLst/>
            <a:gdLst>
              <a:gd name="T0" fmla="*/ 0 w 80"/>
              <a:gd name="T1" fmla="*/ 2147483647 h 1012"/>
              <a:gd name="T2" fmla="*/ 2147483647 w 80"/>
              <a:gd name="T3" fmla="*/ 2147483647 h 1012"/>
              <a:gd name="T4" fmla="*/ 2147483647 w 80"/>
              <a:gd name="T5" fmla="*/ 2147483647 h 1012"/>
              <a:gd name="T6" fmla="*/ 2147483647 w 80"/>
              <a:gd name="T7" fmla="*/ 2147483647 h 1012"/>
              <a:gd name="T8" fmla="*/ 2147483647 w 80"/>
              <a:gd name="T9" fmla="*/ 2147483647 h 1012"/>
              <a:gd name="T10" fmla="*/ 2147483647 w 80"/>
              <a:gd name="T11" fmla="*/ 2147483647 h 1012"/>
              <a:gd name="T12" fmla="*/ 2147483647 w 80"/>
              <a:gd name="T13" fmla="*/ 2147483647 h 1012"/>
              <a:gd name="T14" fmla="*/ 2147483647 w 80"/>
              <a:gd name="T15" fmla="*/ 2147483647 h 1012"/>
              <a:gd name="T16" fmla="*/ 2147483647 w 80"/>
              <a:gd name="T17" fmla="*/ 2147483647 h 1012"/>
              <a:gd name="T18" fmla="*/ 2147483647 w 80"/>
              <a:gd name="T19" fmla="*/ 2147483647 h 1012"/>
              <a:gd name="T20" fmla="*/ 2147483647 w 80"/>
              <a:gd name="T21" fmla="*/ 2147483647 h 1012"/>
              <a:gd name="T22" fmla="*/ 2147483647 w 80"/>
              <a:gd name="T23" fmla="*/ 2147483647 h 1012"/>
              <a:gd name="T24" fmla="*/ 2147483647 w 80"/>
              <a:gd name="T25" fmla="*/ 2147483647 h 1012"/>
              <a:gd name="T26" fmla="*/ 2147483647 w 80"/>
              <a:gd name="T27" fmla="*/ 2147483647 h 1012"/>
              <a:gd name="T28" fmla="*/ 2147483647 w 80"/>
              <a:gd name="T29" fmla="*/ 2147483647 h 1012"/>
              <a:gd name="T30" fmla="*/ 2147483647 w 80"/>
              <a:gd name="T31" fmla="*/ 2147483647 h 1012"/>
              <a:gd name="T32" fmla="*/ 2147483647 w 80"/>
              <a:gd name="T33" fmla="*/ 2147483647 h 1012"/>
              <a:gd name="T34" fmla="*/ 2147483647 w 80"/>
              <a:gd name="T35" fmla="*/ 2147483647 h 1012"/>
              <a:gd name="T36" fmla="*/ 2147483647 w 80"/>
              <a:gd name="T37" fmla="*/ 2147483647 h 1012"/>
              <a:gd name="T38" fmla="*/ 2147483647 w 80"/>
              <a:gd name="T39" fmla="*/ 2147483647 h 1012"/>
              <a:gd name="T40" fmla="*/ 2147483647 w 80"/>
              <a:gd name="T41" fmla="*/ 2147483647 h 1012"/>
              <a:gd name="T42" fmla="*/ 2147483647 w 80"/>
              <a:gd name="T43" fmla="*/ 2147483647 h 1012"/>
              <a:gd name="T44" fmla="*/ 2147483647 w 80"/>
              <a:gd name="T45" fmla="*/ 2147483647 h 1012"/>
              <a:gd name="T46" fmla="*/ 2147483647 w 80"/>
              <a:gd name="T47" fmla="*/ 2147483647 h 1012"/>
              <a:gd name="T48" fmla="*/ 2147483647 w 80"/>
              <a:gd name="T49" fmla="*/ 2147483647 h 1012"/>
              <a:gd name="T50" fmla="*/ 2147483647 w 80"/>
              <a:gd name="T51" fmla="*/ 2147483647 h 1012"/>
              <a:gd name="T52" fmla="*/ 2147483647 w 80"/>
              <a:gd name="T53" fmla="*/ 2147483647 h 1012"/>
              <a:gd name="T54" fmla="*/ 2147483647 w 80"/>
              <a:gd name="T55" fmla="*/ 2147483647 h 1012"/>
              <a:gd name="T56" fmla="*/ 2147483647 w 80"/>
              <a:gd name="T57" fmla="*/ 2147483647 h 1012"/>
              <a:gd name="T58" fmla="*/ 2147483647 w 80"/>
              <a:gd name="T59" fmla="*/ 2147483647 h 1012"/>
              <a:gd name="T60" fmla="*/ 2147483647 w 80"/>
              <a:gd name="T61" fmla="*/ 2147483647 h 1012"/>
              <a:gd name="T62" fmla="*/ 2147483647 w 80"/>
              <a:gd name="T63" fmla="*/ 2147483647 h 1012"/>
              <a:gd name="T64" fmla="*/ 2147483647 w 80"/>
              <a:gd name="T65" fmla="*/ 2147483647 h 1012"/>
              <a:gd name="T66" fmla="*/ 2147483647 w 80"/>
              <a:gd name="T67" fmla="*/ 2147483647 h 1012"/>
              <a:gd name="T68" fmla="*/ 2147483647 w 80"/>
              <a:gd name="T69" fmla="*/ 2147483647 h 1012"/>
              <a:gd name="T70" fmla="*/ 2147483647 w 80"/>
              <a:gd name="T71" fmla="*/ 2147483647 h 1012"/>
              <a:gd name="T72" fmla="*/ 2147483647 w 80"/>
              <a:gd name="T73" fmla="*/ 2147483647 h 1012"/>
              <a:gd name="T74" fmla="*/ 2147483647 w 80"/>
              <a:gd name="T75" fmla="*/ 2147483647 h 1012"/>
              <a:gd name="T76" fmla="*/ 2147483647 w 80"/>
              <a:gd name="T77" fmla="*/ 2147483647 h 1012"/>
              <a:gd name="T78" fmla="*/ 2147483647 w 80"/>
              <a:gd name="T79" fmla="*/ 2147483647 h 1012"/>
              <a:gd name="T80" fmla="*/ 2147483647 w 80"/>
              <a:gd name="T81" fmla="*/ 2147483647 h 1012"/>
              <a:gd name="T82" fmla="*/ 2147483647 w 80"/>
              <a:gd name="T83" fmla="*/ 2147483647 h 1012"/>
              <a:gd name="T84" fmla="*/ 2147483647 w 80"/>
              <a:gd name="T85" fmla="*/ 0 h 1012"/>
              <a:gd name="T86" fmla="*/ 2147483647 w 80"/>
              <a:gd name="T87" fmla="*/ 2147483647 h 1012"/>
              <a:gd name="T88" fmla="*/ 2147483647 w 80"/>
              <a:gd name="T89" fmla="*/ 2147483647 h 1012"/>
              <a:gd name="T90" fmla="*/ 2147483647 w 80"/>
              <a:gd name="T91" fmla="*/ 2147483647 h 1012"/>
              <a:gd name="T92" fmla="*/ 2147483647 w 80"/>
              <a:gd name="T93" fmla="*/ 2147483647 h 1012"/>
              <a:gd name="T94" fmla="*/ 2147483647 w 80"/>
              <a:gd name="T95" fmla="*/ 2147483647 h 1012"/>
              <a:gd name="T96" fmla="*/ 2147483647 w 80"/>
              <a:gd name="T97" fmla="*/ 2147483647 h 1012"/>
              <a:gd name="T98" fmla="*/ 2147483647 w 80"/>
              <a:gd name="T99" fmla="*/ 2147483647 h 1012"/>
              <a:gd name="T100" fmla="*/ 2147483647 w 80"/>
              <a:gd name="T101" fmla="*/ 2147483647 h 1012"/>
              <a:gd name="T102" fmla="*/ 2147483647 w 80"/>
              <a:gd name="T103" fmla="*/ 2147483647 h 1012"/>
              <a:gd name="T104" fmla="*/ 2147483647 w 80"/>
              <a:gd name="T105" fmla="*/ 2147483647 h 1012"/>
              <a:gd name="T106" fmla="*/ 2147483647 w 80"/>
              <a:gd name="T107" fmla="*/ 2147483647 h 1012"/>
              <a:gd name="T108" fmla="*/ 2147483647 w 80"/>
              <a:gd name="T109" fmla="*/ 2147483647 h 1012"/>
              <a:gd name="T110" fmla="*/ 2147483647 w 80"/>
              <a:gd name="T111" fmla="*/ 2147483647 h 1012"/>
              <a:gd name="T112" fmla="*/ 0 w 80"/>
              <a:gd name="T113" fmla="*/ 2147483647 h 101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0"/>
              <a:gd name="T172" fmla="*/ 0 h 1012"/>
              <a:gd name="T173" fmla="*/ 80 w 80"/>
              <a:gd name="T174" fmla="*/ 1012 h 101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0" h="1012">
                <a:moveTo>
                  <a:pt x="0" y="506"/>
                </a:moveTo>
                <a:lnTo>
                  <a:pt x="1" y="607"/>
                </a:lnTo>
                <a:lnTo>
                  <a:pt x="3" y="702"/>
                </a:lnTo>
                <a:lnTo>
                  <a:pt x="4" y="746"/>
                </a:lnTo>
                <a:lnTo>
                  <a:pt x="7" y="787"/>
                </a:lnTo>
                <a:lnTo>
                  <a:pt x="9" y="827"/>
                </a:lnTo>
                <a:lnTo>
                  <a:pt x="12" y="863"/>
                </a:lnTo>
                <a:lnTo>
                  <a:pt x="15" y="895"/>
                </a:lnTo>
                <a:lnTo>
                  <a:pt x="18" y="925"/>
                </a:lnTo>
                <a:lnTo>
                  <a:pt x="21" y="951"/>
                </a:lnTo>
                <a:lnTo>
                  <a:pt x="24" y="972"/>
                </a:lnTo>
                <a:lnTo>
                  <a:pt x="29" y="989"/>
                </a:lnTo>
                <a:lnTo>
                  <a:pt x="32" y="1002"/>
                </a:lnTo>
                <a:lnTo>
                  <a:pt x="37" y="1008"/>
                </a:lnTo>
                <a:lnTo>
                  <a:pt x="40" y="1012"/>
                </a:lnTo>
                <a:lnTo>
                  <a:pt x="43" y="1008"/>
                </a:lnTo>
                <a:lnTo>
                  <a:pt x="48" y="1002"/>
                </a:lnTo>
                <a:lnTo>
                  <a:pt x="51" y="989"/>
                </a:lnTo>
                <a:lnTo>
                  <a:pt x="55" y="972"/>
                </a:lnTo>
                <a:lnTo>
                  <a:pt x="59" y="951"/>
                </a:lnTo>
                <a:lnTo>
                  <a:pt x="62" y="925"/>
                </a:lnTo>
                <a:lnTo>
                  <a:pt x="65" y="895"/>
                </a:lnTo>
                <a:lnTo>
                  <a:pt x="68" y="863"/>
                </a:lnTo>
                <a:lnTo>
                  <a:pt x="71" y="827"/>
                </a:lnTo>
                <a:lnTo>
                  <a:pt x="73" y="787"/>
                </a:lnTo>
                <a:lnTo>
                  <a:pt x="76" y="746"/>
                </a:lnTo>
                <a:lnTo>
                  <a:pt x="77" y="702"/>
                </a:lnTo>
                <a:lnTo>
                  <a:pt x="79" y="607"/>
                </a:lnTo>
                <a:lnTo>
                  <a:pt x="80" y="506"/>
                </a:lnTo>
                <a:lnTo>
                  <a:pt x="79" y="404"/>
                </a:lnTo>
                <a:lnTo>
                  <a:pt x="77" y="309"/>
                </a:lnTo>
                <a:lnTo>
                  <a:pt x="76" y="265"/>
                </a:lnTo>
                <a:lnTo>
                  <a:pt x="73" y="224"/>
                </a:lnTo>
                <a:lnTo>
                  <a:pt x="71" y="185"/>
                </a:lnTo>
                <a:lnTo>
                  <a:pt x="68" y="149"/>
                </a:lnTo>
                <a:lnTo>
                  <a:pt x="65" y="116"/>
                </a:lnTo>
                <a:lnTo>
                  <a:pt x="62" y="87"/>
                </a:lnTo>
                <a:lnTo>
                  <a:pt x="59" y="60"/>
                </a:lnTo>
                <a:lnTo>
                  <a:pt x="55" y="39"/>
                </a:lnTo>
                <a:lnTo>
                  <a:pt x="51" y="23"/>
                </a:lnTo>
                <a:lnTo>
                  <a:pt x="48" y="10"/>
                </a:lnTo>
                <a:lnTo>
                  <a:pt x="43" y="3"/>
                </a:lnTo>
                <a:lnTo>
                  <a:pt x="40" y="0"/>
                </a:lnTo>
                <a:lnTo>
                  <a:pt x="37" y="3"/>
                </a:lnTo>
                <a:lnTo>
                  <a:pt x="32" y="10"/>
                </a:lnTo>
                <a:lnTo>
                  <a:pt x="29" y="23"/>
                </a:lnTo>
                <a:lnTo>
                  <a:pt x="24" y="39"/>
                </a:lnTo>
                <a:lnTo>
                  <a:pt x="21" y="60"/>
                </a:lnTo>
                <a:lnTo>
                  <a:pt x="18" y="87"/>
                </a:lnTo>
                <a:lnTo>
                  <a:pt x="15" y="116"/>
                </a:lnTo>
                <a:lnTo>
                  <a:pt x="12" y="149"/>
                </a:lnTo>
                <a:lnTo>
                  <a:pt x="9" y="185"/>
                </a:lnTo>
                <a:lnTo>
                  <a:pt x="7" y="224"/>
                </a:lnTo>
                <a:lnTo>
                  <a:pt x="4" y="265"/>
                </a:lnTo>
                <a:lnTo>
                  <a:pt x="3" y="309"/>
                </a:lnTo>
                <a:lnTo>
                  <a:pt x="1" y="404"/>
                </a:lnTo>
                <a:lnTo>
                  <a:pt x="0" y="506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Freeform 28"/>
          <p:cNvSpPr>
            <a:spLocks/>
          </p:cNvSpPr>
          <p:nvPr/>
        </p:nvSpPr>
        <p:spPr bwMode="auto">
          <a:xfrm>
            <a:off x="6283679" y="2843214"/>
            <a:ext cx="142522" cy="1620837"/>
          </a:xfrm>
          <a:custGeom>
            <a:avLst/>
            <a:gdLst>
              <a:gd name="T0" fmla="*/ 2147483647 w 90"/>
              <a:gd name="T1" fmla="*/ 2147483647 h 1021"/>
              <a:gd name="T2" fmla="*/ 2147483647 w 90"/>
              <a:gd name="T3" fmla="*/ 2147483647 h 1021"/>
              <a:gd name="T4" fmla="*/ 2147483647 w 90"/>
              <a:gd name="T5" fmla="*/ 2147483647 h 1021"/>
              <a:gd name="T6" fmla="*/ 2147483647 w 90"/>
              <a:gd name="T7" fmla="*/ 2147483647 h 1021"/>
              <a:gd name="T8" fmla="*/ 2147483647 w 90"/>
              <a:gd name="T9" fmla="*/ 2147483647 h 1021"/>
              <a:gd name="T10" fmla="*/ 2147483647 w 90"/>
              <a:gd name="T11" fmla="*/ 2147483647 h 1021"/>
              <a:gd name="T12" fmla="*/ 2147483647 w 90"/>
              <a:gd name="T13" fmla="*/ 2147483647 h 1021"/>
              <a:gd name="T14" fmla="*/ 2147483647 w 90"/>
              <a:gd name="T15" fmla="*/ 2147483647 h 1021"/>
              <a:gd name="T16" fmla="*/ 2147483647 w 90"/>
              <a:gd name="T17" fmla="*/ 2147483647 h 1021"/>
              <a:gd name="T18" fmla="*/ 2147483647 w 90"/>
              <a:gd name="T19" fmla="*/ 2147483647 h 1021"/>
              <a:gd name="T20" fmla="*/ 2147483647 w 90"/>
              <a:gd name="T21" fmla="*/ 2147483647 h 1021"/>
              <a:gd name="T22" fmla="*/ 2147483647 w 90"/>
              <a:gd name="T23" fmla="*/ 2147483647 h 1021"/>
              <a:gd name="T24" fmla="*/ 2147483647 w 90"/>
              <a:gd name="T25" fmla="*/ 2147483647 h 1021"/>
              <a:gd name="T26" fmla="*/ 2147483647 w 90"/>
              <a:gd name="T27" fmla="*/ 2147483647 h 1021"/>
              <a:gd name="T28" fmla="*/ 2147483647 w 90"/>
              <a:gd name="T29" fmla="*/ 2147483647 h 1021"/>
              <a:gd name="T30" fmla="*/ 2147483647 w 90"/>
              <a:gd name="T31" fmla="*/ 2147483647 h 1021"/>
              <a:gd name="T32" fmla="*/ 2147483647 w 90"/>
              <a:gd name="T33" fmla="*/ 2147483647 h 1021"/>
              <a:gd name="T34" fmla="*/ 2147483647 w 90"/>
              <a:gd name="T35" fmla="*/ 2147483647 h 1021"/>
              <a:gd name="T36" fmla="*/ 2147483647 w 90"/>
              <a:gd name="T37" fmla="*/ 2147483647 h 1021"/>
              <a:gd name="T38" fmla="*/ 2147483647 w 90"/>
              <a:gd name="T39" fmla="*/ 2147483647 h 1021"/>
              <a:gd name="T40" fmla="*/ 2147483647 w 90"/>
              <a:gd name="T41" fmla="*/ 2147483647 h 1021"/>
              <a:gd name="T42" fmla="*/ 2147483647 w 90"/>
              <a:gd name="T43" fmla="*/ 0 h 1021"/>
              <a:gd name="T44" fmla="*/ 2147483647 w 90"/>
              <a:gd name="T45" fmla="*/ 2147483647 h 1021"/>
              <a:gd name="T46" fmla="*/ 2147483647 w 90"/>
              <a:gd name="T47" fmla="*/ 2147483647 h 1021"/>
              <a:gd name="T48" fmla="*/ 2147483647 w 90"/>
              <a:gd name="T49" fmla="*/ 2147483647 h 1021"/>
              <a:gd name="T50" fmla="*/ 2147483647 w 90"/>
              <a:gd name="T51" fmla="*/ 2147483647 h 1021"/>
              <a:gd name="T52" fmla="*/ 2147483647 w 90"/>
              <a:gd name="T53" fmla="*/ 2147483647 h 1021"/>
              <a:gd name="T54" fmla="*/ 2147483647 w 90"/>
              <a:gd name="T55" fmla="*/ 2147483647 h 1021"/>
              <a:gd name="T56" fmla="*/ 2147483647 w 90"/>
              <a:gd name="T57" fmla="*/ 2147483647 h 1021"/>
              <a:gd name="T58" fmla="*/ 2147483647 w 90"/>
              <a:gd name="T59" fmla="*/ 2147483647 h 1021"/>
              <a:gd name="T60" fmla="*/ 2147483647 w 90"/>
              <a:gd name="T61" fmla="*/ 2147483647 h 1021"/>
              <a:gd name="T62" fmla="*/ 2147483647 w 90"/>
              <a:gd name="T63" fmla="*/ 2147483647 h 1021"/>
              <a:gd name="T64" fmla="*/ 2147483647 w 90"/>
              <a:gd name="T65" fmla="*/ 2147483647 h 1021"/>
              <a:gd name="T66" fmla="*/ 2147483647 w 90"/>
              <a:gd name="T67" fmla="*/ 2147483647 h 1021"/>
              <a:gd name="T68" fmla="*/ 2147483647 w 90"/>
              <a:gd name="T69" fmla="*/ 2147483647 h 1021"/>
              <a:gd name="T70" fmla="*/ 2147483647 w 90"/>
              <a:gd name="T71" fmla="*/ 2147483647 h 1021"/>
              <a:gd name="T72" fmla="*/ 2147483647 w 90"/>
              <a:gd name="T73" fmla="*/ 2147483647 h 1021"/>
              <a:gd name="T74" fmla="*/ 2147483647 w 90"/>
              <a:gd name="T75" fmla="*/ 2147483647 h 1021"/>
              <a:gd name="T76" fmla="*/ 2147483647 w 90"/>
              <a:gd name="T77" fmla="*/ 2147483647 h 1021"/>
              <a:gd name="T78" fmla="*/ 2147483647 w 90"/>
              <a:gd name="T79" fmla="*/ 2147483647 h 1021"/>
              <a:gd name="T80" fmla="*/ 2147483647 w 90"/>
              <a:gd name="T81" fmla="*/ 2147483647 h 1021"/>
              <a:gd name="T82" fmla="*/ 2147483647 w 90"/>
              <a:gd name="T83" fmla="*/ 2147483647 h 1021"/>
              <a:gd name="T84" fmla="*/ 2147483647 w 90"/>
              <a:gd name="T85" fmla="*/ 2147483647 h 1021"/>
              <a:gd name="T86" fmla="*/ 2147483647 w 90"/>
              <a:gd name="T87" fmla="*/ 2147483647 h 1021"/>
              <a:gd name="T88" fmla="*/ 2147483647 w 90"/>
              <a:gd name="T89" fmla="*/ 2147483647 h 1021"/>
              <a:gd name="T90" fmla="*/ 2147483647 w 90"/>
              <a:gd name="T91" fmla="*/ 2147483647 h 1021"/>
              <a:gd name="T92" fmla="*/ 2147483647 w 90"/>
              <a:gd name="T93" fmla="*/ 2147483647 h 1021"/>
              <a:gd name="T94" fmla="*/ 2147483647 w 90"/>
              <a:gd name="T95" fmla="*/ 2147483647 h 1021"/>
              <a:gd name="T96" fmla="*/ 2147483647 w 90"/>
              <a:gd name="T97" fmla="*/ 2147483647 h 1021"/>
              <a:gd name="T98" fmla="*/ 2147483647 w 90"/>
              <a:gd name="T99" fmla="*/ 2147483647 h 1021"/>
              <a:gd name="T100" fmla="*/ 2147483647 w 90"/>
              <a:gd name="T101" fmla="*/ 2147483647 h 1021"/>
              <a:gd name="T102" fmla="*/ 2147483647 w 90"/>
              <a:gd name="T103" fmla="*/ 2147483647 h 1021"/>
              <a:gd name="T104" fmla="*/ 2147483647 w 90"/>
              <a:gd name="T105" fmla="*/ 2147483647 h 1021"/>
              <a:gd name="T106" fmla="*/ 2147483647 w 90"/>
              <a:gd name="T107" fmla="*/ 2147483647 h 1021"/>
              <a:gd name="T108" fmla="*/ 2147483647 w 90"/>
              <a:gd name="T109" fmla="*/ 2147483647 h 1021"/>
              <a:gd name="T110" fmla="*/ 2147483647 w 90"/>
              <a:gd name="T111" fmla="*/ 2147483647 h 1021"/>
              <a:gd name="T112" fmla="*/ 0 w 90"/>
              <a:gd name="T113" fmla="*/ 2147483647 h 10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"/>
              <a:gd name="T172" fmla="*/ 0 h 1021"/>
              <a:gd name="T173" fmla="*/ 90 w 90"/>
              <a:gd name="T174" fmla="*/ 1021 h 10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" h="1021">
                <a:moveTo>
                  <a:pt x="0" y="511"/>
                </a:moveTo>
                <a:lnTo>
                  <a:pt x="0" y="637"/>
                </a:lnTo>
                <a:lnTo>
                  <a:pt x="2" y="660"/>
                </a:lnTo>
                <a:lnTo>
                  <a:pt x="2" y="683"/>
                </a:lnTo>
                <a:lnTo>
                  <a:pt x="3" y="707"/>
                </a:lnTo>
                <a:lnTo>
                  <a:pt x="3" y="728"/>
                </a:lnTo>
                <a:lnTo>
                  <a:pt x="6" y="771"/>
                </a:lnTo>
                <a:lnTo>
                  <a:pt x="6" y="792"/>
                </a:lnTo>
                <a:lnTo>
                  <a:pt x="9" y="832"/>
                </a:lnTo>
                <a:lnTo>
                  <a:pt x="12" y="868"/>
                </a:lnTo>
                <a:lnTo>
                  <a:pt x="16" y="900"/>
                </a:lnTo>
                <a:lnTo>
                  <a:pt x="19" y="930"/>
                </a:lnTo>
                <a:lnTo>
                  <a:pt x="20" y="943"/>
                </a:lnTo>
                <a:lnTo>
                  <a:pt x="23" y="966"/>
                </a:lnTo>
                <a:lnTo>
                  <a:pt x="26" y="987"/>
                </a:lnTo>
                <a:lnTo>
                  <a:pt x="28" y="995"/>
                </a:lnTo>
                <a:lnTo>
                  <a:pt x="29" y="1002"/>
                </a:lnTo>
                <a:lnTo>
                  <a:pt x="33" y="1007"/>
                </a:lnTo>
                <a:lnTo>
                  <a:pt x="34" y="1012"/>
                </a:lnTo>
                <a:lnTo>
                  <a:pt x="37" y="1017"/>
                </a:lnTo>
                <a:lnTo>
                  <a:pt x="39" y="1018"/>
                </a:lnTo>
                <a:lnTo>
                  <a:pt x="43" y="1021"/>
                </a:lnTo>
                <a:lnTo>
                  <a:pt x="48" y="1020"/>
                </a:lnTo>
                <a:lnTo>
                  <a:pt x="51" y="1017"/>
                </a:lnTo>
                <a:lnTo>
                  <a:pt x="54" y="1012"/>
                </a:lnTo>
                <a:lnTo>
                  <a:pt x="56" y="1007"/>
                </a:lnTo>
                <a:lnTo>
                  <a:pt x="59" y="1002"/>
                </a:lnTo>
                <a:lnTo>
                  <a:pt x="60" y="995"/>
                </a:lnTo>
                <a:lnTo>
                  <a:pt x="62" y="987"/>
                </a:lnTo>
                <a:lnTo>
                  <a:pt x="65" y="966"/>
                </a:lnTo>
                <a:lnTo>
                  <a:pt x="68" y="943"/>
                </a:lnTo>
                <a:lnTo>
                  <a:pt x="70" y="930"/>
                </a:lnTo>
                <a:lnTo>
                  <a:pt x="73" y="900"/>
                </a:lnTo>
                <a:lnTo>
                  <a:pt x="76" y="868"/>
                </a:lnTo>
                <a:lnTo>
                  <a:pt x="79" y="832"/>
                </a:lnTo>
                <a:lnTo>
                  <a:pt x="82" y="792"/>
                </a:lnTo>
                <a:lnTo>
                  <a:pt x="82" y="771"/>
                </a:lnTo>
                <a:lnTo>
                  <a:pt x="85" y="728"/>
                </a:lnTo>
                <a:lnTo>
                  <a:pt x="85" y="707"/>
                </a:lnTo>
                <a:lnTo>
                  <a:pt x="87" y="683"/>
                </a:lnTo>
                <a:lnTo>
                  <a:pt x="87" y="660"/>
                </a:lnTo>
                <a:lnTo>
                  <a:pt x="88" y="637"/>
                </a:lnTo>
                <a:lnTo>
                  <a:pt x="88" y="535"/>
                </a:lnTo>
                <a:lnTo>
                  <a:pt x="90" y="511"/>
                </a:lnTo>
                <a:lnTo>
                  <a:pt x="88" y="485"/>
                </a:lnTo>
                <a:lnTo>
                  <a:pt x="88" y="383"/>
                </a:lnTo>
                <a:lnTo>
                  <a:pt x="87" y="360"/>
                </a:lnTo>
                <a:lnTo>
                  <a:pt x="87" y="337"/>
                </a:lnTo>
                <a:lnTo>
                  <a:pt x="85" y="314"/>
                </a:lnTo>
                <a:lnTo>
                  <a:pt x="85" y="291"/>
                </a:lnTo>
                <a:lnTo>
                  <a:pt x="82" y="249"/>
                </a:lnTo>
                <a:lnTo>
                  <a:pt x="82" y="228"/>
                </a:lnTo>
                <a:lnTo>
                  <a:pt x="79" y="188"/>
                </a:lnTo>
                <a:lnTo>
                  <a:pt x="76" y="152"/>
                </a:lnTo>
                <a:lnTo>
                  <a:pt x="73" y="119"/>
                </a:lnTo>
                <a:lnTo>
                  <a:pt x="70" y="90"/>
                </a:lnTo>
                <a:lnTo>
                  <a:pt x="68" y="77"/>
                </a:lnTo>
                <a:lnTo>
                  <a:pt x="65" y="54"/>
                </a:lnTo>
                <a:lnTo>
                  <a:pt x="62" y="33"/>
                </a:lnTo>
                <a:lnTo>
                  <a:pt x="60" y="25"/>
                </a:lnTo>
                <a:lnTo>
                  <a:pt x="59" y="18"/>
                </a:lnTo>
                <a:lnTo>
                  <a:pt x="56" y="13"/>
                </a:lnTo>
                <a:lnTo>
                  <a:pt x="54" y="8"/>
                </a:lnTo>
                <a:lnTo>
                  <a:pt x="51" y="3"/>
                </a:lnTo>
                <a:lnTo>
                  <a:pt x="48" y="0"/>
                </a:lnTo>
                <a:lnTo>
                  <a:pt x="40" y="0"/>
                </a:lnTo>
                <a:lnTo>
                  <a:pt x="37" y="3"/>
                </a:lnTo>
                <a:lnTo>
                  <a:pt x="34" y="8"/>
                </a:lnTo>
                <a:lnTo>
                  <a:pt x="33" y="13"/>
                </a:lnTo>
                <a:lnTo>
                  <a:pt x="29" y="18"/>
                </a:lnTo>
                <a:lnTo>
                  <a:pt x="28" y="25"/>
                </a:lnTo>
                <a:lnTo>
                  <a:pt x="26" y="33"/>
                </a:lnTo>
                <a:lnTo>
                  <a:pt x="23" y="54"/>
                </a:lnTo>
                <a:lnTo>
                  <a:pt x="20" y="77"/>
                </a:lnTo>
                <a:lnTo>
                  <a:pt x="19" y="90"/>
                </a:lnTo>
                <a:lnTo>
                  <a:pt x="16" y="119"/>
                </a:lnTo>
                <a:lnTo>
                  <a:pt x="12" y="152"/>
                </a:lnTo>
                <a:lnTo>
                  <a:pt x="9" y="188"/>
                </a:lnTo>
                <a:lnTo>
                  <a:pt x="6" y="228"/>
                </a:lnTo>
                <a:lnTo>
                  <a:pt x="6" y="249"/>
                </a:lnTo>
                <a:lnTo>
                  <a:pt x="3" y="291"/>
                </a:lnTo>
                <a:lnTo>
                  <a:pt x="3" y="314"/>
                </a:lnTo>
                <a:lnTo>
                  <a:pt x="2" y="337"/>
                </a:lnTo>
                <a:lnTo>
                  <a:pt x="2" y="360"/>
                </a:lnTo>
                <a:lnTo>
                  <a:pt x="0" y="383"/>
                </a:lnTo>
                <a:lnTo>
                  <a:pt x="0" y="511"/>
                </a:lnTo>
                <a:lnTo>
                  <a:pt x="9" y="511"/>
                </a:lnTo>
                <a:lnTo>
                  <a:pt x="9" y="383"/>
                </a:lnTo>
                <a:lnTo>
                  <a:pt x="11" y="360"/>
                </a:lnTo>
                <a:lnTo>
                  <a:pt x="11" y="337"/>
                </a:lnTo>
                <a:lnTo>
                  <a:pt x="12" y="314"/>
                </a:lnTo>
                <a:lnTo>
                  <a:pt x="12" y="291"/>
                </a:lnTo>
                <a:lnTo>
                  <a:pt x="16" y="249"/>
                </a:lnTo>
                <a:lnTo>
                  <a:pt x="16" y="228"/>
                </a:lnTo>
                <a:lnTo>
                  <a:pt x="19" y="188"/>
                </a:lnTo>
                <a:lnTo>
                  <a:pt x="22" y="152"/>
                </a:lnTo>
                <a:lnTo>
                  <a:pt x="25" y="119"/>
                </a:lnTo>
                <a:lnTo>
                  <a:pt x="28" y="90"/>
                </a:lnTo>
                <a:lnTo>
                  <a:pt x="29" y="77"/>
                </a:lnTo>
                <a:lnTo>
                  <a:pt x="33" y="54"/>
                </a:lnTo>
                <a:lnTo>
                  <a:pt x="36" y="36"/>
                </a:lnTo>
                <a:lnTo>
                  <a:pt x="37" y="28"/>
                </a:lnTo>
                <a:lnTo>
                  <a:pt x="39" y="21"/>
                </a:lnTo>
                <a:lnTo>
                  <a:pt x="42" y="16"/>
                </a:lnTo>
                <a:lnTo>
                  <a:pt x="43" y="11"/>
                </a:lnTo>
                <a:lnTo>
                  <a:pt x="43" y="10"/>
                </a:lnTo>
                <a:lnTo>
                  <a:pt x="45" y="10"/>
                </a:lnTo>
                <a:lnTo>
                  <a:pt x="45" y="11"/>
                </a:lnTo>
                <a:lnTo>
                  <a:pt x="47" y="16"/>
                </a:lnTo>
                <a:lnTo>
                  <a:pt x="50" y="21"/>
                </a:lnTo>
                <a:lnTo>
                  <a:pt x="51" y="28"/>
                </a:lnTo>
                <a:lnTo>
                  <a:pt x="53" y="36"/>
                </a:lnTo>
                <a:lnTo>
                  <a:pt x="56" y="54"/>
                </a:lnTo>
                <a:lnTo>
                  <a:pt x="59" y="77"/>
                </a:lnTo>
                <a:lnTo>
                  <a:pt x="60" y="90"/>
                </a:lnTo>
                <a:lnTo>
                  <a:pt x="64" y="119"/>
                </a:lnTo>
                <a:lnTo>
                  <a:pt x="67" y="152"/>
                </a:lnTo>
                <a:lnTo>
                  <a:pt x="70" y="188"/>
                </a:lnTo>
                <a:lnTo>
                  <a:pt x="73" y="228"/>
                </a:lnTo>
                <a:lnTo>
                  <a:pt x="73" y="249"/>
                </a:lnTo>
                <a:lnTo>
                  <a:pt x="76" y="291"/>
                </a:lnTo>
                <a:lnTo>
                  <a:pt x="76" y="314"/>
                </a:lnTo>
                <a:lnTo>
                  <a:pt x="78" y="337"/>
                </a:lnTo>
                <a:lnTo>
                  <a:pt x="78" y="360"/>
                </a:lnTo>
                <a:lnTo>
                  <a:pt x="79" y="383"/>
                </a:lnTo>
                <a:lnTo>
                  <a:pt x="79" y="485"/>
                </a:lnTo>
                <a:lnTo>
                  <a:pt x="81" y="511"/>
                </a:lnTo>
                <a:lnTo>
                  <a:pt x="79" y="535"/>
                </a:lnTo>
                <a:lnTo>
                  <a:pt x="79" y="637"/>
                </a:lnTo>
                <a:lnTo>
                  <a:pt x="78" y="660"/>
                </a:lnTo>
                <a:lnTo>
                  <a:pt x="78" y="683"/>
                </a:lnTo>
                <a:lnTo>
                  <a:pt x="76" y="707"/>
                </a:lnTo>
                <a:lnTo>
                  <a:pt x="76" y="728"/>
                </a:lnTo>
                <a:lnTo>
                  <a:pt x="73" y="771"/>
                </a:lnTo>
                <a:lnTo>
                  <a:pt x="73" y="792"/>
                </a:lnTo>
                <a:lnTo>
                  <a:pt x="70" y="832"/>
                </a:lnTo>
                <a:lnTo>
                  <a:pt x="67" y="868"/>
                </a:lnTo>
                <a:lnTo>
                  <a:pt x="64" y="900"/>
                </a:lnTo>
                <a:lnTo>
                  <a:pt x="60" y="930"/>
                </a:lnTo>
                <a:lnTo>
                  <a:pt x="59" y="943"/>
                </a:lnTo>
                <a:lnTo>
                  <a:pt x="56" y="966"/>
                </a:lnTo>
                <a:lnTo>
                  <a:pt x="53" y="984"/>
                </a:lnTo>
                <a:lnTo>
                  <a:pt x="51" y="992"/>
                </a:lnTo>
                <a:lnTo>
                  <a:pt x="50" y="999"/>
                </a:lnTo>
                <a:lnTo>
                  <a:pt x="47" y="1003"/>
                </a:lnTo>
                <a:lnTo>
                  <a:pt x="45" y="1008"/>
                </a:lnTo>
                <a:lnTo>
                  <a:pt x="45" y="1010"/>
                </a:lnTo>
                <a:lnTo>
                  <a:pt x="42" y="1013"/>
                </a:lnTo>
                <a:lnTo>
                  <a:pt x="47" y="1012"/>
                </a:lnTo>
                <a:lnTo>
                  <a:pt x="45" y="1012"/>
                </a:lnTo>
                <a:lnTo>
                  <a:pt x="43" y="1010"/>
                </a:lnTo>
                <a:lnTo>
                  <a:pt x="43" y="1008"/>
                </a:lnTo>
                <a:lnTo>
                  <a:pt x="42" y="1003"/>
                </a:lnTo>
                <a:lnTo>
                  <a:pt x="39" y="999"/>
                </a:lnTo>
                <a:lnTo>
                  <a:pt x="37" y="992"/>
                </a:lnTo>
                <a:lnTo>
                  <a:pt x="36" y="984"/>
                </a:lnTo>
                <a:lnTo>
                  <a:pt x="33" y="966"/>
                </a:lnTo>
                <a:lnTo>
                  <a:pt x="29" y="943"/>
                </a:lnTo>
                <a:lnTo>
                  <a:pt x="28" y="930"/>
                </a:lnTo>
                <a:lnTo>
                  <a:pt x="25" y="900"/>
                </a:lnTo>
                <a:lnTo>
                  <a:pt x="22" y="868"/>
                </a:lnTo>
                <a:lnTo>
                  <a:pt x="19" y="832"/>
                </a:lnTo>
                <a:lnTo>
                  <a:pt x="16" y="792"/>
                </a:lnTo>
                <a:lnTo>
                  <a:pt x="16" y="771"/>
                </a:lnTo>
                <a:lnTo>
                  <a:pt x="12" y="728"/>
                </a:lnTo>
                <a:lnTo>
                  <a:pt x="12" y="707"/>
                </a:lnTo>
                <a:lnTo>
                  <a:pt x="11" y="683"/>
                </a:lnTo>
                <a:lnTo>
                  <a:pt x="11" y="660"/>
                </a:lnTo>
                <a:lnTo>
                  <a:pt x="9" y="637"/>
                </a:lnTo>
                <a:lnTo>
                  <a:pt x="9" y="511"/>
                </a:lnTo>
                <a:lnTo>
                  <a:pt x="0" y="5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Freeform 29"/>
          <p:cNvSpPr>
            <a:spLocks/>
          </p:cNvSpPr>
          <p:nvPr/>
        </p:nvSpPr>
        <p:spPr bwMode="auto">
          <a:xfrm>
            <a:off x="5562600" y="2874963"/>
            <a:ext cx="125589" cy="1604962"/>
          </a:xfrm>
          <a:custGeom>
            <a:avLst/>
            <a:gdLst>
              <a:gd name="T0" fmla="*/ 0 w 79"/>
              <a:gd name="T1" fmla="*/ 2147483647 h 1011"/>
              <a:gd name="T2" fmla="*/ 2147483647 w 79"/>
              <a:gd name="T3" fmla="*/ 2147483647 h 1011"/>
              <a:gd name="T4" fmla="*/ 2147483647 w 79"/>
              <a:gd name="T5" fmla="*/ 2147483647 h 1011"/>
              <a:gd name="T6" fmla="*/ 2147483647 w 79"/>
              <a:gd name="T7" fmla="*/ 2147483647 h 1011"/>
              <a:gd name="T8" fmla="*/ 2147483647 w 79"/>
              <a:gd name="T9" fmla="*/ 2147483647 h 1011"/>
              <a:gd name="T10" fmla="*/ 2147483647 w 79"/>
              <a:gd name="T11" fmla="*/ 2147483647 h 1011"/>
              <a:gd name="T12" fmla="*/ 2147483647 w 79"/>
              <a:gd name="T13" fmla="*/ 2147483647 h 1011"/>
              <a:gd name="T14" fmla="*/ 2147483647 w 79"/>
              <a:gd name="T15" fmla="*/ 2147483647 h 1011"/>
              <a:gd name="T16" fmla="*/ 2147483647 w 79"/>
              <a:gd name="T17" fmla="*/ 2147483647 h 1011"/>
              <a:gd name="T18" fmla="*/ 2147483647 w 79"/>
              <a:gd name="T19" fmla="*/ 2147483647 h 1011"/>
              <a:gd name="T20" fmla="*/ 2147483647 w 79"/>
              <a:gd name="T21" fmla="*/ 2147483647 h 1011"/>
              <a:gd name="T22" fmla="*/ 2147483647 w 79"/>
              <a:gd name="T23" fmla="*/ 2147483647 h 1011"/>
              <a:gd name="T24" fmla="*/ 2147483647 w 79"/>
              <a:gd name="T25" fmla="*/ 2147483647 h 1011"/>
              <a:gd name="T26" fmla="*/ 2147483647 w 79"/>
              <a:gd name="T27" fmla="*/ 2147483647 h 1011"/>
              <a:gd name="T28" fmla="*/ 2147483647 w 79"/>
              <a:gd name="T29" fmla="*/ 2147483647 h 1011"/>
              <a:gd name="T30" fmla="*/ 2147483647 w 79"/>
              <a:gd name="T31" fmla="*/ 2147483647 h 1011"/>
              <a:gd name="T32" fmla="*/ 2147483647 w 79"/>
              <a:gd name="T33" fmla="*/ 2147483647 h 1011"/>
              <a:gd name="T34" fmla="*/ 2147483647 w 79"/>
              <a:gd name="T35" fmla="*/ 2147483647 h 1011"/>
              <a:gd name="T36" fmla="*/ 2147483647 w 79"/>
              <a:gd name="T37" fmla="*/ 2147483647 h 1011"/>
              <a:gd name="T38" fmla="*/ 2147483647 w 79"/>
              <a:gd name="T39" fmla="*/ 2147483647 h 1011"/>
              <a:gd name="T40" fmla="*/ 2147483647 w 79"/>
              <a:gd name="T41" fmla="*/ 2147483647 h 1011"/>
              <a:gd name="T42" fmla="*/ 2147483647 w 79"/>
              <a:gd name="T43" fmla="*/ 2147483647 h 1011"/>
              <a:gd name="T44" fmla="*/ 2147483647 w 79"/>
              <a:gd name="T45" fmla="*/ 2147483647 h 1011"/>
              <a:gd name="T46" fmla="*/ 2147483647 w 79"/>
              <a:gd name="T47" fmla="*/ 2147483647 h 1011"/>
              <a:gd name="T48" fmla="*/ 2147483647 w 79"/>
              <a:gd name="T49" fmla="*/ 2147483647 h 1011"/>
              <a:gd name="T50" fmla="*/ 2147483647 w 79"/>
              <a:gd name="T51" fmla="*/ 2147483647 h 1011"/>
              <a:gd name="T52" fmla="*/ 2147483647 w 79"/>
              <a:gd name="T53" fmla="*/ 2147483647 h 1011"/>
              <a:gd name="T54" fmla="*/ 2147483647 w 79"/>
              <a:gd name="T55" fmla="*/ 2147483647 h 1011"/>
              <a:gd name="T56" fmla="*/ 2147483647 w 79"/>
              <a:gd name="T57" fmla="*/ 2147483647 h 1011"/>
              <a:gd name="T58" fmla="*/ 2147483647 w 79"/>
              <a:gd name="T59" fmla="*/ 2147483647 h 1011"/>
              <a:gd name="T60" fmla="*/ 2147483647 w 79"/>
              <a:gd name="T61" fmla="*/ 2147483647 h 1011"/>
              <a:gd name="T62" fmla="*/ 2147483647 w 79"/>
              <a:gd name="T63" fmla="*/ 2147483647 h 1011"/>
              <a:gd name="T64" fmla="*/ 2147483647 w 79"/>
              <a:gd name="T65" fmla="*/ 2147483647 h 1011"/>
              <a:gd name="T66" fmla="*/ 2147483647 w 79"/>
              <a:gd name="T67" fmla="*/ 2147483647 h 1011"/>
              <a:gd name="T68" fmla="*/ 2147483647 w 79"/>
              <a:gd name="T69" fmla="*/ 2147483647 h 1011"/>
              <a:gd name="T70" fmla="*/ 2147483647 w 79"/>
              <a:gd name="T71" fmla="*/ 2147483647 h 1011"/>
              <a:gd name="T72" fmla="*/ 2147483647 w 79"/>
              <a:gd name="T73" fmla="*/ 2147483647 h 1011"/>
              <a:gd name="T74" fmla="*/ 2147483647 w 79"/>
              <a:gd name="T75" fmla="*/ 2147483647 h 1011"/>
              <a:gd name="T76" fmla="*/ 2147483647 w 79"/>
              <a:gd name="T77" fmla="*/ 2147483647 h 1011"/>
              <a:gd name="T78" fmla="*/ 2147483647 w 79"/>
              <a:gd name="T79" fmla="*/ 2147483647 h 1011"/>
              <a:gd name="T80" fmla="*/ 2147483647 w 79"/>
              <a:gd name="T81" fmla="*/ 2147483647 h 1011"/>
              <a:gd name="T82" fmla="*/ 2147483647 w 79"/>
              <a:gd name="T83" fmla="*/ 2147483647 h 1011"/>
              <a:gd name="T84" fmla="*/ 2147483647 w 79"/>
              <a:gd name="T85" fmla="*/ 0 h 1011"/>
              <a:gd name="T86" fmla="*/ 2147483647 w 79"/>
              <a:gd name="T87" fmla="*/ 2147483647 h 1011"/>
              <a:gd name="T88" fmla="*/ 2147483647 w 79"/>
              <a:gd name="T89" fmla="*/ 2147483647 h 1011"/>
              <a:gd name="T90" fmla="*/ 2147483647 w 79"/>
              <a:gd name="T91" fmla="*/ 2147483647 h 1011"/>
              <a:gd name="T92" fmla="*/ 2147483647 w 79"/>
              <a:gd name="T93" fmla="*/ 2147483647 h 1011"/>
              <a:gd name="T94" fmla="*/ 2147483647 w 79"/>
              <a:gd name="T95" fmla="*/ 2147483647 h 1011"/>
              <a:gd name="T96" fmla="*/ 2147483647 w 79"/>
              <a:gd name="T97" fmla="*/ 2147483647 h 1011"/>
              <a:gd name="T98" fmla="*/ 2147483647 w 79"/>
              <a:gd name="T99" fmla="*/ 2147483647 h 1011"/>
              <a:gd name="T100" fmla="*/ 2147483647 w 79"/>
              <a:gd name="T101" fmla="*/ 2147483647 h 1011"/>
              <a:gd name="T102" fmla="*/ 2147483647 w 79"/>
              <a:gd name="T103" fmla="*/ 2147483647 h 1011"/>
              <a:gd name="T104" fmla="*/ 2147483647 w 79"/>
              <a:gd name="T105" fmla="*/ 2147483647 h 1011"/>
              <a:gd name="T106" fmla="*/ 2147483647 w 79"/>
              <a:gd name="T107" fmla="*/ 2147483647 h 1011"/>
              <a:gd name="T108" fmla="*/ 2147483647 w 79"/>
              <a:gd name="T109" fmla="*/ 2147483647 h 1011"/>
              <a:gd name="T110" fmla="*/ 2147483647 w 79"/>
              <a:gd name="T111" fmla="*/ 2147483647 h 1011"/>
              <a:gd name="T112" fmla="*/ 0 w 79"/>
              <a:gd name="T113" fmla="*/ 2147483647 h 10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9"/>
              <a:gd name="T172" fmla="*/ 0 h 1011"/>
              <a:gd name="T173" fmla="*/ 79 w 79"/>
              <a:gd name="T174" fmla="*/ 1011 h 10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9" h="1011">
                <a:moveTo>
                  <a:pt x="0" y="505"/>
                </a:moveTo>
                <a:lnTo>
                  <a:pt x="1" y="607"/>
                </a:lnTo>
                <a:lnTo>
                  <a:pt x="3" y="702"/>
                </a:lnTo>
                <a:lnTo>
                  <a:pt x="4" y="746"/>
                </a:lnTo>
                <a:lnTo>
                  <a:pt x="6" y="787"/>
                </a:lnTo>
                <a:lnTo>
                  <a:pt x="9" y="826"/>
                </a:lnTo>
                <a:lnTo>
                  <a:pt x="12" y="862"/>
                </a:lnTo>
                <a:lnTo>
                  <a:pt x="14" y="895"/>
                </a:lnTo>
                <a:lnTo>
                  <a:pt x="17" y="925"/>
                </a:lnTo>
                <a:lnTo>
                  <a:pt x="20" y="951"/>
                </a:lnTo>
                <a:lnTo>
                  <a:pt x="25" y="972"/>
                </a:lnTo>
                <a:lnTo>
                  <a:pt x="28" y="988"/>
                </a:lnTo>
                <a:lnTo>
                  <a:pt x="31" y="1001"/>
                </a:lnTo>
                <a:lnTo>
                  <a:pt x="35" y="1008"/>
                </a:lnTo>
                <a:lnTo>
                  <a:pt x="39" y="1011"/>
                </a:lnTo>
                <a:lnTo>
                  <a:pt x="42" y="1008"/>
                </a:lnTo>
                <a:lnTo>
                  <a:pt x="46" y="1001"/>
                </a:lnTo>
                <a:lnTo>
                  <a:pt x="49" y="988"/>
                </a:lnTo>
                <a:lnTo>
                  <a:pt x="54" y="972"/>
                </a:lnTo>
                <a:lnTo>
                  <a:pt x="57" y="951"/>
                </a:lnTo>
                <a:lnTo>
                  <a:pt x="60" y="925"/>
                </a:lnTo>
                <a:lnTo>
                  <a:pt x="63" y="895"/>
                </a:lnTo>
                <a:lnTo>
                  <a:pt x="66" y="862"/>
                </a:lnTo>
                <a:lnTo>
                  <a:pt x="70" y="826"/>
                </a:lnTo>
                <a:lnTo>
                  <a:pt x="71" y="787"/>
                </a:lnTo>
                <a:lnTo>
                  <a:pt x="74" y="746"/>
                </a:lnTo>
                <a:lnTo>
                  <a:pt x="76" y="702"/>
                </a:lnTo>
                <a:lnTo>
                  <a:pt x="77" y="607"/>
                </a:lnTo>
                <a:lnTo>
                  <a:pt x="79" y="505"/>
                </a:lnTo>
                <a:lnTo>
                  <a:pt x="77" y="404"/>
                </a:lnTo>
                <a:lnTo>
                  <a:pt x="76" y="309"/>
                </a:lnTo>
                <a:lnTo>
                  <a:pt x="74" y="265"/>
                </a:lnTo>
                <a:lnTo>
                  <a:pt x="71" y="222"/>
                </a:lnTo>
                <a:lnTo>
                  <a:pt x="70" y="183"/>
                </a:lnTo>
                <a:lnTo>
                  <a:pt x="66" y="147"/>
                </a:lnTo>
                <a:lnTo>
                  <a:pt x="63" y="114"/>
                </a:lnTo>
                <a:lnTo>
                  <a:pt x="60" y="86"/>
                </a:lnTo>
                <a:lnTo>
                  <a:pt x="57" y="60"/>
                </a:lnTo>
                <a:lnTo>
                  <a:pt x="54" y="39"/>
                </a:lnTo>
                <a:lnTo>
                  <a:pt x="49" y="23"/>
                </a:lnTo>
                <a:lnTo>
                  <a:pt x="46" y="9"/>
                </a:lnTo>
                <a:lnTo>
                  <a:pt x="42" y="3"/>
                </a:lnTo>
                <a:lnTo>
                  <a:pt x="39" y="0"/>
                </a:lnTo>
                <a:lnTo>
                  <a:pt x="35" y="3"/>
                </a:lnTo>
                <a:lnTo>
                  <a:pt x="31" y="9"/>
                </a:lnTo>
                <a:lnTo>
                  <a:pt x="28" y="23"/>
                </a:lnTo>
                <a:lnTo>
                  <a:pt x="25" y="39"/>
                </a:lnTo>
                <a:lnTo>
                  <a:pt x="20" y="60"/>
                </a:lnTo>
                <a:lnTo>
                  <a:pt x="17" y="86"/>
                </a:lnTo>
                <a:lnTo>
                  <a:pt x="14" y="114"/>
                </a:lnTo>
                <a:lnTo>
                  <a:pt x="12" y="147"/>
                </a:lnTo>
                <a:lnTo>
                  <a:pt x="9" y="183"/>
                </a:lnTo>
                <a:lnTo>
                  <a:pt x="6" y="222"/>
                </a:lnTo>
                <a:lnTo>
                  <a:pt x="4" y="265"/>
                </a:lnTo>
                <a:lnTo>
                  <a:pt x="3" y="309"/>
                </a:lnTo>
                <a:lnTo>
                  <a:pt x="1" y="404"/>
                </a:lnTo>
                <a:lnTo>
                  <a:pt x="0" y="505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Freeform 30"/>
          <p:cNvSpPr>
            <a:spLocks/>
          </p:cNvSpPr>
          <p:nvPr/>
        </p:nvSpPr>
        <p:spPr bwMode="auto">
          <a:xfrm>
            <a:off x="5554134" y="2867025"/>
            <a:ext cx="139700" cy="1620838"/>
          </a:xfrm>
          <a:custGeom>
            <a:avLst/>
            <a:gdLst>
              <a:gd name="T0" fmla="*/ 2147483647 w 88"/>
              <a:gd name="T1" fmla="*/ 2147483647 h 1021"/>
              <a:gd name="T2" fmla="*/ 2147483647 w 88"/>
              <a:gd name="T3" fmla="*/ 2147483647 h 1021"/>
              <a:gd name="T4" fmla="*/ 2147483647 w 88"/>
              <a:gd name="T5" fmla="*/ 2147483647 h 1021"/>
              <a:gd name="T6" fmla="*/ 2147483647 w 88"/>
              <a:gd name="T7" fmla="*/ 2147483647 h 1021"/>
              <a:gd name="T8" fmla="*/ 2147483647 w 88"/>
              <a:gd name="T9" fmla="*/ 2147483647 h 1021"/>
              <a:gd name="T10" fmla="*/ 2147483647 w 88"/>
              <a:gd name="T11" fmla="*/ 2147483647 h 1021"/>
              <a:gd name="T12" fmla="*/ 2147483647 w 88"/>
              <a:gd name="T13" fmla="*/ 2147483647 h 1021"/>
              <a:gd name="T14" fmla="*/ 2147483647 w 88"/>
              <a:gd name="T15" fmla="*/ 2147483647 h 1021"/>
              <a:gd name="T16" fmla="*/ 2147483647 w 88"/>
              <a:gd name="T17" fmla="*/ 2147483647 h 1021"/>
              <a:gd name="T18" fmla="*/ 2147483647 w 88"/>
              <a:gd name="T19" fmla="*/ 2147483647 h 1021"/>
              <a:gd name="T20" fmla="*/ 2147483647 w 88"/>
              <a:gd name="T21" fmla="*/ 2147483647 h 1021"/>
              <a:gd name="T22" fmla="*/ 2147483647 w 88"/>
              <a:gd name="T23" fmla="*/ 2147483647 h 1021"/>
              <a:gd name="T24" fmla="*/ 2147483647 w 88"/>
              <a:gd name="T25" fmla="*/ 2147483647 h 1021"/>
              <a:gd name="T26" fmla="*/ 2147483647 w 88"/>
              <a:gd name="T27" fmla="*/ 2147483647 h 1021"/>
              <a:gd name="T28" fmla="*/ 2147483647 w 88"/>
              <a:gd name="T29" fmla="*/ 2147483647 h 1021"/>
              <a:gd name="T30" fmla="*/ 2147483647 w 88"/>
              <a:gd name="T31" fmla="*/ 2147483647 h 1021"/>
              <a:gd name="T32" fmla="*/ 2147483647 w 88"/>
              <a:gd name="T33" fmla="*/ 2147483647 h 1021"/>
              <a:gd name="T34" fmla="*/ 2147483647 w 88"/>
              <a:gd name="T35" fmla="*/ 2147483647 h 1021"/>
              <a:gd name="T36" fmla="*/ 2147483647 w 88"/>
              <a:gd name="T37" fmla="*/ 2147483647 h 1021"/>
              <a:gd name="T38" fmla="*/ 2147483647 w 88"/>
              <a:gd name="T39" fmla="*/ 2147483647 h 1021"/>
              <a:gd name="T40" fmla="*/ 2147483647 w 88"/>
              <a:gd name="T41" fmla="*/ 2147483647 h 1021"/>
              <a:gd name="T42" fmla="*/ 2147483647 w 88"/>
              <a:gd name="T43" fmla="*/ 0 h 1021"/>
              <a:gd name="T44" fmla="*/ 2147483647 w 88"/>
              <a:gd name="T45" fmla="*/ 2147483647 h 1021"/>
              <a:gd name="T46" fmla="*/ 2147483647 w 88"/>
              <a:gd name="T47" fmla="*/ 2147483647 h 1021"/>
              <a:gd name="T48" fmla="*/ 2147483647 w 88"/>
              <a:gd name="T49" fmla="*/ 2147483647 h 1021"/>
              <a:gd name="T50" fmla="*/ 2147483647 w 88"/>
              <a:gd name="T51" fmla="*/ 2147483647 h 1021"/>
              <a:gd name="T52" fmla="*/ 2147483647 w 88"/>
              <a:gd name="T53" fmla="*/ 2147483647 h 1021"/>
              <a:gd name="T54" fmla="*/ 2147483647 w 88"/>
              <a:gd name="T55" fmla="*/ 2147483647 h 1021"/>
              <a:gd name="T56" fmla="*/ 0 w 88"/>
              <a:gd name="T57" fmla="*/ 2147483647 h 1021"/>
              <a:gd name="T58" fmla="*/ 2147483647 w 88"/>
              <a:gd name="T59" fmla="*/ 2147483647 h 1021"/>
              <a:gd name="T60" fmla="*/ 2147483647 w 88"/>
              <a:gd name="T61" fmla="*/ 2147483647 h 1021"/>
              <a:gd name="T62" fmla="*/ 2147483647 w 88"/>
              <a:gd name="T63" fmla="*/ 2147483647 h 1021"/>
              <a:gd name="T64" fmla="*/ 2147483647 w 88"/>
              <a:gd name="T65" fmla="*/ 2147483647 h 1021"/>
              <a:gd name="T66" fmla="*/ 2147483647 w 88"/>
              <a:gd name="T67" fmla="*/ 2147483647 h 1021"/>
              <a:gd name="T68" fmla="*/ 2147483647 w 88"/>
              <a:gd name="T69" fmla="*/ 2147483647 h 1021"/>
              <a:gd name="T70" fmla="*/ 2147483647 w 88"/>
              <a:gd name="T71" fmla="*/ 2147483647 h 1021"/>
              <a:gd name="T72" fmla="*/ 2147483647 w 88"/>
              <a:gd name="T73" fmla="*/ 2147483647 h 1021"/>
              <a:gd name="T74" fmla="*/ 2147483647 w 88"/>
              <a:gd name="T75" fmla="*/ 2147483647 h 1021"/>
              <a:gd name="T76" fmla="*/ 2147483647 w 88"/>
              <a:gd name="T77" fmla="*/ 2147483647 h 1021"/>
              <a:gd name="T78" fmla="*/ 2147483647 w 88"/>
              <a:gd name="T79" fmla="*/ 2147483647 h 1021"/>
              <a:gd name="T80" fmla="*/ 2147483647 w 88"/>
              <a:gd name="T81" fmla="*/ 2147483647 h 1021"/>
              <a:gd name="T82" fmla="*/ 2147483647 w 88"/>
              <a:gd name="T83" fmla="*/ 2147483647 h 1021"/>
              <a:gd name="T84" fmla="*/ 2147483647 w 88"/>
              <a:gd name="T85" fmla="*/ 2147483647 h 1021"/>
              <a:gd name="T86" fmla="*/ 2147483647 w 88"/>
              <a:gd name="T87" fmla="*/ 2147483647 h 1021"/>
              <a:gd name="T88" fmla="*/ 2147483647 w 88"/>
              <a:gd name="T89" fmla="*/ 2147483647 h 1021"/>
              <a:gd name="T90" fmla="*/ 2147483647 w 88"/>
              <a:gd name="T91" fmla="*/ 2147483647 h 1021"/>
              <a:gd name="T92" fmla="*/ 2147483647 w 88"/>
              <a:gd name="T93" fmla="*/ 2147483647 h 1021"/>
              <a:gd name="T94" fmla="*/ 2147483647 w 88"/>
              <a:gd name="T95" fmla="*/ 2147483647 h 1021"/>
              <a:gd name="T96" fmla="*/ 2147483647 w 88"/>
              <a:gd name="T97" fmla="*/ 2147483647 h 1021"/>
              <a:gd name="T98" fmla="*/ 2147483647 w 88"/>
              <a:gd name="T99" fmla="*/ 2147483647 h 1021"/>
              <a:gd name="T100" fmla="*/ 2147483647 w 88"/>
              <a:gd name="T101" fmla="*/ 2147483647 h 1021"/>
              <a:gd name="T102" fmla="*/ 2147483647 w 88"/>
              <a:gd name="T103" fmla="*/ 2147483647 h 1021"/>
              <a:gd name="T104" fmla="*/ 2147483647 w 88"/>
              <a:gd name="T105" fmla="*/ 2147483647 h 1021"/>
              <a:gd name="T106" fmla="*/ 2147483647 w 88"/>
              <a:gd name="T107" fmla="*/ 2147483647 h 1021"/>
              <a:gd name="T108" fmla="*/ 2147483647 w 88"/>
              <a:gd name="T109" fmla="*/ 2147483647 h 1021"/>
              <a:gd name="T110" fmla="*/ 2147483647 w 88"/>
              <a:gd name="T111" fmla="*/ 2147483647 h 1021"/>
              <a:gd name="T112" fmla="*/ 2147483647 w 88"/>
              <a:gd name="T113" fmla="*/ 2147483647 h 1021"/>
              <a:gd name="T114" fmla="*/ 2147483647 w 88"/>
              <a:gd name="T115" fmla="*/ 2147483647 h 10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8"/>
              <a:gd name="T175" fmla="*/ 0 h 1021"/>
              <a:gd name="T176" fmla="*/ 88 w 88"/>
              <a:gd name="T177" fmla="*/ 1021 h 102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8" h="1021">
                <a:moveTo>
                  <a:pt x="0" y="510"/>
                </a:moveTo>
                <a:lnTo>
                  <a:pt x="0" y="637"/>
                </a:lnTo>
                <a:lnTo>
                  <a:pt x="2" y="659"/>
                </a:lnTo>
                <a:lnTo>
                  <a:pt x="2" y="682"/>
                </a:lnTo>
                <a:lnTo>
                  <a:pt x="3" y="707"/>
                </a:lnTo>
                <a:lnTo>
                  <a:pt x="3" y="728"/>
                </a:lnTo>
                <a:lnTo>
                  <a:pt x="5" y="749"/>
                </a:lnTo>
                <a:lnTo>
                  <a:pt x="5" y="771"/>
                </a:lnTo>
                <a:lnTo>
                  <a:pt x="6" y="792"/>
                </a:lnTo>
                <a:lnTo>
                  <a:pt x="8" y="812"/>
                </a:lnTo>
                <a:lnTo>
                  <a:pt x="8" y="831"/>
                </a:lnTo>
                <a:lnTo>
                  <a:pt x="11" y="867"/>
                </a:lnTo>
                <a:lnTo>
                  <a:pt x="14" y="900"/>
                </a:lnTo>
                <a:lnTo>
                  <a:pt x="17" y="930"/>
                </a:lnTo>
                <a:lnTo>
                  <a:pt x="19" y="943"/>
                </a:lnTo>
                <a:lnTo>
                  <a:pt x="22" y="966"/>
                </a:lnTo>
                <a:lnTo>
                  <a:pt x="25" y="987"/>
                </a:lnTo>
                <a:lnTo>
                  <a:pt x="26" y="995"/>
                </a:lnTo>
                <a:lnTo>
                  <a:pt x="30" y="1002"/>
                </a:lnTo>
                <a:lnTo>
                  <a:pt x="33" y="1011"/>
                </a:lnTo>
                <a:lnTo>
                  <a:pt x="36" y="1016"/>
                </a:lnTo>
                <a:lnTo>
                  <a:pt x="37" y="1018"/>
                </a:lnTo>
                <a:lnTo>
                  <a:pt x="42" y="1021"/>
                </a:lnTo>
                <a:lnTo>
                  <a:pt x="47" y="1020"/>
                </a:lnTo>
                <a:lnTo>
                  <a:pt x="50" y="1016"/>
                </a:lnTo>
                <a:lnTo>
                  <a:pt x="53" y="1011"/>
                </a:lnTo>
                <a:lnTo>
                  <a:pt x="54" y="1006"/>
                </a:lnTo>
                <a:lnTo>
                  <a:pt x="57" y="1002"/>
                </a:lnTo>
                <a:lnTo>
                  <a:pt x="59" y="995"/>
                </a:lnTo>
                <a:lnTo>
                  <a:pt x="61" y="987"/>
                </a:lnTo>
                <a:lnTo>
                  <a:pt x="64" y="966"/>
                </a:lnTo>
                <a:lnTo>
                  <a:pt x="67" y="943"/>
                </a:lnTo>
                <a:lnTo>
                  <a:pt x="68" y="930"/>
                </a:lnTo>
                <a:lnTo>
                  <a:pt x="71" y="900"/>
                </a:lnTo>
                <a:lnTo>
                  <a:pt x="75" y="867"/>
                </a:lnTo>
                <a:lnTo>
                  <a:pt x="78" y="831"/>
                </a:lnTo>
                <a:lnTo>
                  <a:pt x="81" y="792"/>
                </a:lnTo>
                <a:lnTo>
                  <a:pt x="81" y="771"/>
                </a:lnTo>
                <a:lnTo>
                  <a:pt x="84" y="728"/>
                </a:lnTo>
                <a:lnTo>
                  <a:pt x="84" y="707"/>
                </a:lnTo>
                <a:lnTo>
                  <a:pt x="85" y="682"/>
                </a:lnTo>
                <a:lnTo>
                  <a:pt x="85" y="659"/>
                </a:lnTo>
                <a:lnTo>
                  <a:pt x="87" y="637"/>
                </a:lnTo>
                <a:lnTo>
                  <a:pt x="87" y="535"/>
                </a:lnTo>
                <a:lnTo>
                  <a:pt x="88" y="510"/>
                </a:lnTo>
                <a:lnTo>
                  <a:pt x="87" y="484"/>
                </a:lnTo>
                <a:lnTo>
                  <a:pt x="87" y="383"/>
                </a:lnTo>
                <a:lnTo>
                  <a:pt x="85" y="358"/>
                </a:lnTo>
                <a:lnTo>
                  <a:pt x="85" y="335"/>
                </a:lnTo>
                <a:lnTo>
                  <a:pt x="84" y="312"/>
                </a:lnTo>
                <a:lnTo>
                  <a:pt x="84" y="289"/>
                </a:lnTo>
                <a:lnTo>
                  <a:pt x="81" y="247"/>
                </a:lnTo>
                <a:lnTo>
                  <a:pt x="81" y="227"/>
                </a:lnTo>
                <a:lnTo>
                  <a:pt x="79" y="206"/>
                </a:lnTo>
                <a:lnTo>
                  <a:pt x="75" y="152"/>
                </a:lnTo>
                <a:lnTo>
                  <a:pt x="71" y="119"/>
                </a:lnTo>
                <a:lnTo>
                  <a:pt x="68" y="90"/>
                </a:lnTo>
                <a:lnTo>
                  <a:pt x="67" y="77"/>
                </a:lnTo>
                <a:lnTo>
                  <a:pt x="64" y="54"/>
                </a:lnTo>
                <a:lnTo>
                  <a:pt x="61" y="32"/>
                </a:lnTo>
                <a:lnTo>
                  <a:pt x="59" y="24"/>
                </a:lnTo>
                <a:lnTo>
                  <a:pt x="57" y="18"/>
                </a:lnTo>
                <a:lnTo>
                  <a:pt x="54" y="13"/>
                </a:lnTo>
                <a:lnTo>
                  <a:pt x="53" y="8"/>
                </a:lnTo>
                <a:lnTo>
                  <a:pt x="50" y="3"/>
                </a:lnTo>
                <a:lnTo>
                  <a:pt x="47" y="0"/>
                </a:lnTo>
                <a:lnTo>
                  <a:pt x="39" y="0"/>
                </a:lnTo>
                <a:lnTo>
                  <a:pt x="36" y="3"/>
                </a:lnTo>
                <a:lnTo>
                  <a:pt x="33" y="8"/>
                </a:lnTo>
                <a:lnTo>
                  <a:pt x="30" y="18"/>
                </a:lnTo>
                <a:lnTo>
                  <a:pt x="26" y="24"/>
                </a:lnTo>
                <a:lnTo>
                  <a:pt x="25" y="32"/>
                </a:lnTo>
                <a:lnTo>
                  <a:pt x="22" y="54"/>
                </a:lnTo>
                <a:lnTo>
                  <a:pt x="19" y="77"/>
                </a:lnTo>
                <a:lnTo>
                  <a:pt x="17" y="90"/>
                </a:lnTo>
                <a:lnTo>
                  <a:pt x="14" y="119"/>
                </a:lnTo>
                <a:lnTo>
                  <a:pt x="11" y="152"/>
                </a:lnTo>
                <a:lnTo>
                  <a:pt x="8" y="188"/>
                </a:lnTo>
                <a:lnTo>
                  <a:pt x="8" y="206"/>
                </a:lnTo>
                <a:lnTo>
                  <a:pt x="6" y="227"/>
                </a:lnTo>
                <a:lnTo>
                  <a:pt x="5" y="247"/>
                </a:lnTo>
                <a:lnTo>
                  <a:pt x="5" y="268"/>
                </a:lnTo>
                <a:lnTo>
                  <a:pt x="3" y="289"/>
                </a:lnTo>
                <a:lnTo>
                  <a:pt x="3" y="312"/>
                </a:lnTo>
                <a:lnTo>
                  <a:pt x="2" y="335"/>
                </a:lnTo>
                <a:lnTo>
                  <a:pt x="2" y="358"/>
                </a:lnTo>
                <a:lnTo>
                  <a:pt x="0" y="383"/>
                </a:lnTo>
                <a:lnTo>
                  <a:pt x="0" y="510"/>
                </a:lnTo>
                <a:lnTo>
                  <a:pt x="9" y="510"/>
                </a:lnTo>
                <a:lnTo>
                  <a:pt x="9" y="383"/>
                </a:lnTo>
                <a:lnTo>
                  <a:pt x="11" y="358"/>
                </a:lnTo>
                <a:lnTo>
                  <a:pt x="11" y="335"/>
                </a:lnTo>
                <a:lnTo>
                  <a:pt x="13" y="312"/>
                </a:lnTo>
                <a:lnTo>
                  <a:pt x="13" y="289"/>
                </a:lnTo>
                <a:lnTo>
                  <a:pt x="14" y="268"/>
                </a:lnTo>
                <a:lnTo>
                  <a:pt x="14" y="247"/>
                </a:lnTo>
                <a:lnTo>
                  <a:pt x="16" y="227"/>
                </a:lnTo>
                <a:lnTo>
                  <a:pt x="17" y="206"/>
                </a:lnTo>
                <a:lnTo>
                  <a:pt x="17" y="188"/>
                </a:lnTo>
                <a:lnTo>
                  <a:pt x="20" y="152"/>
                </a:lnTo>
                <a:lnTo>
                  <a:pt x="23" y="119"/>
                </a:lnTo>
                <a:lnTo>
                  <a:pt x="26" y="90"/>
                </a:lnTo>
                <a:lnTo>
                  <a:pt x="28" y="77"/>
                </a:lnTo>
                <a:lnTo>
                  <a:pt x="31" y="54"/>
                </a:lnTo>
                <a:lnTo>
                  <a:pt x="34" y="36"/>
                </a:lnTo>
                <a:lnTo>
                  <a:pt x="36" y="28"/>
                </a:lnTo>
                <a:lnTo>
                  <a:pt x="39" y="21"/>
                </a:lnTo>
                <a:lnTo>
                  <a:pt x="42" y="11"/>
                </a:lnTo>
                <a:lnTo>
                  <a:pt x="42" y="10"/>
                </a:lnTo>
                <a:lnTo>
                  <a:pt x="44" y="10"/>
                </a:lnTo>
                <a:lnTo>
                  <a:pt x="44" y="11"/>
                </a:lnTo>
                <a:lnTo>
                  <a:pt x="45" y="16"/>
                </a:lnTo>
                <a:lnTo>
                  <a:pt x="48" y="21"/>
                </a:lnTo>
                <a:lnTo>
                  <a:pt x="50" y="28"/>
                </a:lnTo>
                <a:lnTo>
                  <a:pt x="51" y="36"/>
                </a:lnTo>
                <a:lnTo>
                  <a:pt x="54" y="54"/>
                </a:lnTo>
                <a:lnTo>
                  <a:pt x="57" y="77"/>
                </a:lnTo>
                <a:lnTo>
                  <a:pt x="59" y="90"/>
                </a:lnTo>
                <a:lnTo>
                  <a:pt x="62" y="119"/>
                </a:lnTo>
                <a:lnTo>
                  <a:pt x="65" y="152"/>
                </a:lnTo>
                <a:lnTo>
                  <a:pt x="70" y="206"/>
                </a:lnTo>
                <a:lnTo>
                  <a:pt x="71" y="227"/>
                </a:lnTo>
                <a:lnTo>
                  <a:pt x="71" y="247"/>
                </a:lnTo>
                <a:lnTo>
                  <a:pt x="75" y="289"/>
                </a:lnTo>
                <a:lnTo>
                  <a:pt x="75" y="312"/>
                </a:lnTo>
                <a:lnTo>
                  <a:pt x="76" y="335"/>
                </a:lnTo>
                <a:lnTo>
                  <a:pt x="76" y="358"/>
                </a:lnTo>
                <a:lnTo>
                  <a:pt x="78" y="383"/>
                </a:lnTo>
                <a:lnTo>
                  <a:pt x="78" y="484"/>
                </a:lnTo>
                <a:lnTo>
                  <a:pt x="79" y="510"/>
                </a:lnTo>
                <a:lnTo>
                  <a:pt x="78" y="535"/>
                </a:lnTo>
                <a:lnTo>
                  <a:pt x="78" y="637"/>
                </a:lnTo>
                <a:lnTo>
                  <a:pt x="76" y="659"/>
                </a:lnTo>
                <a:lnTo>
                  <a:pt x="76" y="682"/>
                </a:lnTo>
                <a:lnTo>
                  <a:pt x="75" y="707"/>
                </a:lnTo>
                <a:lnTo>
                  <a:pt x="75" y="728"/>
                </a:lnTo>
                <a:lnTo>
                  <a:pt x="71" y="771"/>
                </a:lnTo>
                <a:lnTo>
                  <a:pt x="71" y="792"/>
                </a:lnTo>
                <a:lnTo>
                  <a:pt x="68" y="831"/>
                </a:lnTo>
                <a:lnTo>
                  <a:pt x="65" y="867"/>
                </a:lnTo>
                <a:lnTo>
                  <a:pt x="62" y="900"/>
                </a:lnTo>
                <a:lnTo>
                  <a:pt x="59" y="930"/>
                </a:lnTo>
                <a:lnTo>
                  <a:pt x="57" y="943"/>
                </a:lnTo>
                <a:lnTo>
                  <a:pt x="54" y="966"/>
                </a:lnTo>
                <a:lnTo>
                  <a:pt x="51" y="984"/>
                </a:lnTo>
                <a:lnTo>
                  <a:pt x="50" y="992"/>
                </a:lnTo>
                <a:lnTo>
                  <a:pt x="48" y="998"/>
                </a:lnTo>
                <a:lnTo>
                  <a:pt x="45" y="1003"/>
                </a:lnTo>
                <a:lnTo>
                  <a:pt x="44" y="1008"/>
                </a:lnTo>
                <a:lnTo>
                  <a:pt x="44" y="1010"/>
                </a:lnTo>
                <a:lnTo>
                  <a:pt x="40" y="1013"/>
                </a:lnTo>
                <a:lnTo>
                  <a:pt x="45" y="1011"/>
                </a:lnTo>
                <a:lnTo>
                  <a:pt x="44" y="1011"/>
                </a:lnTo>
                <a:lnTo>
                  <a:pt x="42" y="1010"/>
                </a:lnTo>
                <a:lnTo>
                  <a:pt x="42" y="1008"/>
                </a:lnTo>
                <a:lnTo>
                  <a:pt x="39" y="998"/>
                </a:lnTo>
                <a:lnTo>
                  <a:pt x="36" y="992"/>
                </a:lnTo>
                <a:lnTo>
                  <a:pt x="34" y="984"/>
                </a:lnTo>
                <a:lnTo>
                  <a:pt x="31" y="966"/>
                </a:lnTo>
                <a:lnTo>
                  <a:pt x="28" y="943"/>
                </a:lnTo>
                <a:lnTo>
                  <a:pt x="26" y="930"/>
                </a:lnTo>
                <a:lnTo>
                  <a:pt x="23" y="900"/>
                </a:lnTo>
                <a:lnTo>
                  <a:pt x="20" y="867"/>
                </a:lnTo>
                <a:lnTo>
                  <a:pt x="17" y="831"/>
                </a:lnTo>
                <a:lnTo>
                  <a:pt x="17" y="812"/>
                </a:lnTo>
                <a:lnTo>
                  <a:pt x="16" y="792"/>
                </a:lnTo>
                <a:lnTo>
                  <a:pt x="14" y="771"/>
                </a:lnTo>
                <a:lnTo>
                  <a:pt x="14" y="749"/>
                </a:lnTo>
                <a:lnTo>
                  <a:pt x="13" y="728"/>
                </a:lnTo>
                <a:lnTo>
                  <a:pt x="13" y="707"/>
                </a:lnTo>
                <a:lnTo>
                  <a:pt x="11" y="682"/>
                </a:lnTo>
                <a:lnTo>
                  <a:pt x="11" y="659"/>
                </a:lnTo>
                <a:lnTo>
                  <a:pt x="9" y="637"/>
                </a:lnTo>
                <a:lnTo>
                  <a:pt x="9" y="510"/>
                </a:lnTo>
                <a:lnTo>
                  <a:pt x="0" y="5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Rectangle 34"/>
          <p:cNvSpPr>
            <a:spLocks noChangeArrowheads="1"/>
          </p:cNvSpPr>
          <p:nvPr/>
        </p:nvSpPr>
        <p:spPr bwMode="auto">
          <a:xfrm>
            <a:off x="4271434" y="1982788"/>
            <a:ext cx="26528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C2"/>
                </a:solidFill>
                <a:latin typeface="Arial" charset="0"/>
              </a:rPr>
              <a:t>ER</a:t>
            </a:r>
            <a:endParaRPr lang="de-DE" sz="2800" b="0">
              <a:latin typeface="Times New Roman" pitchFamily="18" charset="0"/>
            </a:endParaRPr>
          </a:p>
        </p:txBody>
      </p:sp>
      <p:sp>
        <p:nvSpPr>
          <p:cNvPr id="29709" name="Rectangle 35"/>
          <p:cNvSpPr>
            <a:spLocks noChangeArrowheads="1"/>
          </p:cNvSpPr>
          <p:nvPr/>
        </p:nvSpPr>
        <p:spPr bwMode="auto">
          <a:xfrm>
            <a:off x="5791051" y="2224088"/>
            <a:ext cx="45044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500">
                <a:solidFill>
                  <a:srgbClr val="0000C2"/>
                </a:solidFill>
                <a:latin typeface="Arial" charset="0"/>
              </a:rPr>
              <a:t>Golgi</a:t>
            </a:r>
            <a:endParaRPr lang="de-DE" sz="2800" b="0">
              <a:latin typeface="Times New Roman" pitchFamily="18" charset="0"/>
            </a:endParaRPr>
          </a:p>
        </p:txBody>
      </p:sp>
      <p:sp>
        <p:nvSpPr>
          <p:cNvPr id="522276" name="Rectangle 36"/>
          <p:cNvSpPr>
            <a:spLocks noChangeArrowheads="1"/>
          </p:cNvSpPr>
          <p:nvPr/>
        </p:nvSpPr>
        <p:spPr bwMode="auto">
          <a:xfrm>
            <a:off x="6857394" y="3870326"/>
            <a:ext cx="399148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  <a:latin typeface="Arial" charset="0"/>
              </a:rPr>
              <a:t>MHC I</a:t>
            </a:r>
            <a:endParaRPr lang="de-DE" sz="2800" b="0">
              <a:latin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240412" y="3144838"/>
            <a:ext cx="1113366" cy="1054100"/>
            <a:chOff x="4561" y="1981"/>
            <a:chExt cx="701" cy="664"/>
          </a:xfrm>
        </p:grpSpPr>
        <p:sp>
          <p:nvSpPr>
            <p:cNvPr id="29923" name="Freeform 38"/>
            <p:cNvSpPr>
              <a:spLocks/>
            </p:cNvSpPr>
            <p:nvPr/>
          </p:nvSpPr>
          <p:spPr bwMode="auto">
            <a:xfrm>
              <a:off x="4688" y="1986"/>
              <a:ext cx="569" cy="655"/>
            </a:xfrm>
            <a:custGeom>
              <a:avLst/>
              <a:gdLst>
                <a:gd name="T0" fmla="*/ 2 w 569"/>
                <a:gd name="T1" fmla="*/ 360 h 655"/>
                <a:gd name="T2" fmla="*/ 13 w 569"/>
                <a:gd name="T3" fmla="*/ 424 h 655"/>
                <a:gd name="T4" fmla="*/ 34 w 569"/>
                <a:gd name="T5" fmla="*/ 483 h 655"/>
                <a:gd name="T6" fmla="*/ 65 w 569"/>
                <a:gd name="T7" fmla="*/ 535 h 655"/>
                <a:gd name="T8" fmla="*/ 104 w 569"/>
                <a:gd name="T9" fmla="*/ 579 h 655"/>
                <a:gd name="T10" fmla="*/ 151 w 569"/>
                <a:gd name="T11" fmla="*/ 615 h 655"/>
                <a:gd name="T12" fmla="*/ 202 w 569"/>
                <a:gd name="T13" fmla="*/ 640 h 655"/>
                <a:gd name="T14" fmla="*/ 256 w 569"/>
                <a:gd name="T15" fmla="*/ 653 h 655"/>
                <a:gd name="T16" fmla="*/ 315 w 569"/>
                <a:gd name="T17" fmla="*/ 653 h 655"/>
                <a:gd name="T18" fmla="*/ 369 w 569"/>
                <a:gd name="T19" fmla="*/ 640 h 655"/>
                <a:gd name="T20" fmla="*/ 420 w 569"/>
                <a:gd name="T21" fmla="*/ 615 h 655"/>
                <a:gd name="T22" fmla="*/ 465 w 569"/>
                <a:gd name="T23" fmla="*/ 579 h 655"/>
                <a:gd name="T24" fmla="*/ 504 w 569"/>
                <a:gd name="T25" fmla="*/ 535 h 655"/>
                <a:gd name="T26" fmla="*/ 535 w 569"/>
                <a:gd name="T27" fmla="*/ 483 h 655"/>
                <a:gd name="T28" fmla="*/ 557 w 569"/>
                <a:gd name="T29" fmla="*/ 424 h 655"/>
                <a:gd name="T30" fmla="*/ 568 w 569"/>
                <a:gd name="T31" fmla="*/ 360 h 655"/>
                <a:gd name="T32" fmla="*/ 568 w 569"/>
                <a:gd name="T33" fmla="*/ 294 h 655"/>
                <a:gd name="T34" fmla="*/ 557 w 569"/>
                <a:gd name="T35" fmla="*/ 231 h 655"/>
                <a:gd name="T36" fmla="*/ 535 w 569"/>
                <a:gd name="T37" fmla="*/ 172 h 655"/>
                <a:gd name="T38" fmla="*/ 504 w 569"/>
                <a:gd name="T39" fmla="*/ 119 h 655"/>
                <a:gd name="T40" fmla="*/ 465 w 569"/>
                <a:gd name="T41" fmla="*/ 75 h 655"/>
                <a:gd name="T42" fmla="*/ 420 w 569"/>
                <a:gd name="T43" fmla="*/ 39 h 655"/>
                <a:gd name="T44" fmla="*/ 369 w 569"/>
                <a:gd name="T45" fmla="*/ 15 h 655"/>
                <a:gd name="T46" fmla="*/ 315 w 569"/>
                <a:gd name="T47" fmla="*/ 1 h 655"/>
                <a:gd name="T48" fmla="*/ 256 w 569"/>
                <a:gd name="T49" fmla="*/ 1 h 655"/>
                <a:gd name="T50" fmla="*/ 202 w 569"/>
                <a:gd name="T51" fmla="*/ 15 h 655"/>
                <a:gd name="T52" fmla="*/ 151 w 569"/>
                <a:gd name="T53" fmla="*/ 39 h 655"/>
                <a:gd name="T54" fmla="*/ 104 w 569"/>
                <a:gd name="T55" fmla="*/ 75 h 655"/>
                <a:gd name="T56" fmla="*/ 65 w 569"/>
                <a:gd name="T57" fmla="*/ 119 h 655"/>
                <a:gd name="T58" fmla="*/ 34 w 569"/>
                <a:gd name="T59" fmla="*/ 172 h 655"/>
                <a:gd name="T60" fmla="*/ 13 w 569"/>
                <a:gd name="T61" fmla="*/ 231 h 655"/>
                <a:gd name="T62" fmla="*/ 2 w 569"/>
                <a:gd name="T63" fmla="*/ 294 h 6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9"/>
                <a:gd name="T97" fmla="*/ 0 h 655"/>
                <a:gd name="T98" fmla="*/ 569 w 569"/>
                <a:gd name="T99" fmla="*/ 655 h 6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9" h="655">
                  <a:moveTo>
                    <a:pt x="0" y="327"/>
                  </a:moveTo>
                  <a:lnTo>
                    <a:pt x="2" y="360"/>
                  </a:lnTo>
                  <a:lnTo>
                    <a:pt x="6" y="393"/>
                  </a:lnTo>
                  <a:lnTo>
                    <a:pt x="13" y="424"/>
                  </a:lnTo>
                  <a:lnTo>
                    <a:pt x="23" y="455"/>
                  </a:lnTo>
                  <a:lnTo>
                    <a:pt x="34" y="483"/>
                  </a:lnTo>
                  <a:lnTo>
                    <a:pt x="50" y="511"/>
                  </a:lnTo>
                  <a:lnTo>
                    <a:pt x="65" y="535"/>
                  </a:lnTo>
                  <a:lnTo>
                    <a:pt x="84" y="558"/>
                  </a:lnTo>
                  <a:lnTo>
                    <a:pt x="104" y="579"/>
                  </a:lnTo>
                  <a:lnTo>
                    <a:pt x="126" y="599"/>
                  </a:lnTo>
                  <a:lnTo>
                    <a:pt x="151" y="615"/>
                  </a:lnTo>
                  <a:lnTo>
                    <a:pt x="175" y="628"/>
                  </a:lnTo>
                  <a:lnTo>
                    <a:pt x="202" y="640"/>
                  </a:lnTo>
                  <a:lnTo>
                    <a:pt x="228" y="648"/>
                  </a:lnTo>
                  <a:lnTo>
                    <a:pt x="256" y="653"/>
                  </a:lnTo>
                  <a:lnTo>
                    <a:pt x="285" y="655"/>
                  </a:lnTo>
                  <a:lnTo>
                    <a:pt x="315" y="653"/>
                  </a:lnTo>
                  <a:lnTo>
                    <a:pt x="343" y="648"/>
                  </a:lnTo>
                  <a:lnTo>
                    <a:pt x="369" y="640"/>
                  </a:lnTo>
                  <a:lnTo>
                    <a:pt x="396" y="628"/>
                  </a:lnTo>
                  <a:lnTo>
                    <a:pt x="420" y="615"/>
                  </a:lnTo>
                  <a:lnTo>
                    <a:pt x="444" y="599"/>
                  </a:lnTo>
                  <a:lnTo>
                    <a:pt x="465" y="579"/>
                  </a:lnTo>
                  <a:lnTo>
                    <a:pt x="485" y="558"/>
                  </a:lnTo>
                  <a:lnTo>
                    <a:pt x="504" y="535"/>
                  </a:lnTo>
                  <a:lnTo>
                    <a:pt x="520" y="511"/>
                  </a:lnTo>
                  <a:lnTo>
                    <a:pt x="535" y="483"/>
                  </a:lnTo>
                  <a:lnTo>
                    <a:pt x="546" y="455"/>
                  </a:lnTo>
                  <a:lnTo>
                    <a:pt x="557" y="424"/>
                  </a:lnTo>
                  <a:lnTo>
                    <a:pt x="563" y="393"/>
                  </a:lnTo>
                  <a:lnTo>
                    <a:pt x="568" y="360"/>
                  </a:lnTo>
                  <a:lnTo>
                    <a:pt x="569" y="327"/>
                  </a:lnTo>
                  <a:lnTo>
                    <a:pt x="568" y="294"/>
                  </a:lnTo>
                  <a:lnTo>
                    <a:pt x="563" y="262"/>
                  </a:lnTo>
                  <a:lnTo>
                    <a:pt x="557" y="231"/>
                  </a:lnTo>
                  <a:lnTo>
                    <a:pt x="546" y="200"/>
                  </a:lnTo>
                  <a:lnTo>
                    <a:pt x="535" y="172"/>
                  </a:lnTo>
                  <a:lnTo>
                    <a:pt x="520" y="144"/>
                  </a:lnTo>
                  <a:lnTo>
                    <a:pt x="504" y="119"/>
                  </a:lnTo>
                  <a:lnTo>
                    <a:pt x="485" y="96"/>
                  </a:lnTo>
                  <a:lnTo>
                    <a:pt x="465" y="75"/>
                  </a:lnTo>
                  <a:lnTo>
                    <a:pt x="444" y="55"/>
                  </a:lnTo>
                  <a:lnTo>
                    <a:pt x="420" y="39"/>
                  </a:lnTo>
                  <a:lnTo>
                    <a:pt x="396" y="26"/>
                  </a:lnTo>
                  <a:lnTo>
                    <a:pt x="369" y="15"/>
                  </a:lnTo>
                  <a:lnTo>
                    <a:pt x="343" y="6"/>
                  </a:lnTo>
                  <a:lnTo>
                    <a:pt x="315" y="1"/>
                  </a:lnTo>
                  <a:lnTo>
                    <a:pt x="285" y="0"/>
                  </a:lnTo>
                  <a:lnTo>
                    <a:pt x="256" y="1"/>
                  </a:lnTo>
                  <a:lnTo>
                    <a:pt x="228" y="6"/>
                  </a:lnTo>
                  <a:lnTo>
                    <a:pt x="202" y="15"/>
                  </a:lnTo>
                  <a:lnTo>
                    <a:pt x="175" y="26"/>
                  </a:lnTo>
                  <a:lnTo>
                    <a:pt x="151" y="39"/>
                  </a:lnTo>
                  <a:lnTo>
                    <a:pt x="126" y="55"/>
                  </a:lnTo>
                  <a:lnTo>
                    <a:pt x="104" y="75"/>
                  </a:lnTo>
                  <a:lnTo>
                    <a:pt x="84" y="96"/>
                  </a:lnTo>
                  <a:lnTo>
                    <a:pt x="65" y="119"/>
                  </a:lnTo>
                  <a:lnTo>
                    <a:pt x="50" y="144"/>
                  </a:lnTo>
                  <a:lnTo>
                    <a:pt x="34" y="172"/>
                  </a:lnTo>
                  <a:lnTo>
                    <a:pt x="23" y="200"/>
                  </a:lnTo>
                  <a:lnTo>
                    <a:pt x="13" y="231"/>
                  </a:lnTo>
                  <a:lnTo>
                    <a:pt x="6" y="262"/>
                  </a:lnTo>
                  <a:lnTo>
                    <a:pt x="2" y="294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4" name="Freeform 39"/>
            <p:cNvSpPr>
              <a:spLocks/>
            </p:cNvSpPr>
            <p:nvPr/>
          </p:nvSpPr>
          <p:spPr bwMode="auto">
            <a:xfrm>
              <a:off x="4684" y="1981"/>
              <a:ext cx="578" cy="664"/>
            </a:xfrm>
            <a:custGeom>
              <a:avLst/>
              <a:gdLst>
                <a:gd name="T0" fmla="*/ 3 w 578"/>
                <a:gd name="T1" fmla="*/ 381 h 664"/>
                <a:gd name="T2" fmla="*/ 12 w 578"/>
                <a:gd name="T3" fmla="*/ 430 h 664"/>
                <a:gd name="T4" fmla="*/ 40 w 578"/>
                <a:gd name="T5" fmla="*/ 502 h 664"/>
                <a:gd name="T6" fmla="*/ 85 w 578"/>
                <a:gd name="T7" fmla="*/ 566 h 664"/>
                <a:gd name="T8" fmla="*/ 138 w 578"/>
                <a:gd name="T9" fmla="*/ 614 h 664"/>
                <a:gd name="T10" fmla="*/ 189 w 578"/>
                <a:gd name="T11" fmla="*/ 643 h 664"/>
                <a:gd name="T12" fmla="*/ 274 w 578"/>
                <a:gd name="T13" fmla="*/ 663 h 664"/>
                <a:gd name="T14" fmla="*/ 361 w 578"/>
                <a:gd name="T15" fmla="*/ 653 h 664"/>
                <a:gd name="T16" fmla="*/ 412 w 578"/>
                <a:gd name="T17" fmla="*/ 632 h 664"/>
                <a:gd name="T18" fmla="*/ 462 w 578"/>
                <a:gd name="T19" fmla="*/ 597 h 664"/>
                <a:gd name="T20" fmla="*/ 502 w 578"/>
                <a:gd name="T21" fmla="*/ 555 h 664"/>
                <a:gd name="T22" fmla="*/ 536 w 578"/>
                <a:gd name="T23" fmla="*/ 502 h 664"/>
                <a:gd name="T24" fmla="*/ 564 w 578"/>
                <a:gd name="T25" fmla="*/ 430 h 664"/>
                <a:gd name="T26" fmla="*/ 573 w 578"/>
                <a:gd name="T27" fmla="*/ 381 h 664"/>
                <a:gd name="T28" fmla="*/ 578 w 578"/>
                <a:gd name="T29" fmla="*/ 332 h 664"/>
                <a:gd name="T30" fmla="*/ 573 w 578"/>
                <a:gd name="T31" fmla="*/ 281 h 664"/>
                <a:gd name="T32" fmla="*/ 564 w 578"/>
                <a:gd name="T33" fmla="*/ 232 h 664"/>
                <a:gd name="T34" fmla="*/ 536 w 578"/>
                <a:gd name="T35" fmla="*/ 160 h 664"/>
                <a:gd name="T36" fmla="*/ 502 w 578"/>
                <a:gd name="T37" fmla="*/ 108 h 664"/>
                <a:gd name="T38" fmla="*/ 462 w 578"/>
                <a:gd name="T39" fmla="*/ 65 h 664"/>
                <a:gd name="T40" fmla="*/ 412 w 578"/>
                <a:gd name="T41" fmla="*/ 31 h 664"/>
                <a:gd name="T42" fmla="*/ 361 w 578"/>
                <a:gd name="T43" fmla="*/ 10 h 664"/>
                <a:gd name="T44" fmla="*/ 274 w 578"/>
                <a:gd name="T45" fmla="*/ 0 h 664"/>
                <a:gd name="T46" fmla="*/ 189 w 578"/>
                <a:gd name="T47" fmla="*/ 20 h 664"/>
                <a:gd name="T48" fmla="*/ 138 w 578"/>
                <a:gd name="T49" fmla="*/ 49 h 664"/>
                <a:gd name="T50" fmla="*/ 85 w 578"/>
                <a:gd name="T51" fmla="*/ 96 h 664"/>
                <a:gd name="T52" fmla="*/ 40 w 578"/>
                <a:gd name="T53" fmla="*/ 160 h 664"/>
                <a:gd name="T54" fmla="*/ 12 w 578"/>
                <a:gd name="T55" fmla="*/ 232 h 664"/>
                <a:gd name="T56" fmla="*/ 3 w 578"/>
                <a:gd name="T57" fmla="*/ 281 h 664"/>
                <a:gd name="T58" fmla="*/ 9 w 578"/>
                <a:gd name="T59" fmla="*/ 332 h 664"/>
                <a:gd name="T60" fmla="*/ 14 w 578"/>
                <a:gd name="T61" fmla="*/ 265 h 664"/>
                <a:gd name="T62" fmla="*/ 31 w 578"/>
                <a:gd name="T63" fmla="*/ 206 h 664"/>
                <a:gd name="T64" fmla="*/ 63 w 578"/>
                <a:gd name="T65" fmla="*/ 139 h 664"/>
                <a:gd name="T66" fmla="*/ 111 w 578"/>
                <a:gd name="T67" fmla="*/ 82 h 664"/>
                <a:gd name="T68" fmla="*/ 167 w 578"/>
                <a:gd name="T69" fmla="*/ 41 h 664"/>
                <a:gd name="T70" fmla="*/ 220 w 578"/>
                <a:gd name="T71" fmla="*/ 20 h 664"/>
                <a:gd name="T72" fmla="*/ 289 w 578"/>
                <a:gd name="T73" fmla="*/ 10 h 664"/>
                <a:gd name="T74" fmla="*/ 358 w 578"/>
                <a:gd name="T75" fmla="*/ 20 h 664"/>
                <a:gd name="T76" fmla="*/ 409 w 578"/>
                <a:gd name="T77" fmla="*/ 41 h 664"/>
                <a:gd name="T78" fmla="*/ 455 w 578"/>
                <a:gd name="T79" fmla="*/ 72 h 664"/>
                <a:gd name="T80" fmla="*/ 496 w 578"/>
                <a:gd name="T81" fmla="*/ 114 h 664"/>
                <a:gd name="T82" fmla="*/ 527 w 578"/>
                <a:gd name="T83" fmla="*/ 164 h 664"/>
                <a:gd name="T84" fmla="*/ 555 w 578"/>
                <a:gd name="T85" fmla="*/ 236 h 664"/>
                <a:gd name="T86" fmla="*/ 564 w 578"/>
                <a:gd name="T87" fmla="*/ 281 h 664"/>
                <a:gd name="T88" fmla="*/ 569 w 578"/>
                <a:gd name="T89" fmla="*/ 332 h 664"/>
                <a:gd name="T90" fmla="*/ 564 w 578"/>
                <a:gd name="T91" fmla="*/ 381 h 664"/>
                <a:gd name="T92" fmla="*/ 555 w 578"/>
                <a:gd name="T93" fmla="*/ 427 h 664"/>
                <a:gd name="T94" fmla="*/ 527 w 578"/>
                <a:gd name="T95" fmla="*/ 499 h 664"/>
                <a:gd name="T96" fmla="*/ 496 w 578"/>
                <a:gd name="T97" fmla="*/ 548 h 664"/>
                <a:gd name="T98" fmla="*/ 455 w 578"/>
                <a:gd name="T99" fmla="*/ 591 h 664"/>
                <a:gd name="T100" fmla="*/ 409 w 578"/>
                <a:gd name="T101" fmla="*/ 622 h 664"/>
                <a:gd name="T102" fmla="*/ 358 w 578"/>
                <a:gd name="T103" fmla="*/ 643 h 664"/>
                <a:gd name="T104" fmla="*/ 274 w 578"/>
                <a:gd name="T105" fmla="*/ 653 h 664"/>
                <a:gd name="T106" fmla="*/ 192 w 578"/>
                <a:gd name="T107" fmla="*/ 633 h 664"/>
                <a:gd name="T108" fmla="*/ 144 w 578"/>
                <a:gd name="T109" fmla="*/ 607 h 664"/>
                <a:gd name="T110" fmla="*/ 91 w 578"/>
                <a:gd name="T111" fmla="*/ 560 h 664"/>
                <a:gd name="T112" fmla="*/ 49 w 578"/>
                <a:gd name="T113" fmla="*/ 499 h 664"/>
                <a:gd name="T114" fmla="*/ 21 w 578"/>
                <a:gd name="T115" fmla="*/ 427 h 664"/>
                <a:gd name="T116" fmla="*/ 12 w 578"/>
                <a:gd name="T117" fmla="*/ 381 h 664"/>
                <a:gd name="T118" fmla="*/ 0 w 578"/>
                <a:gd name="T119" fmla="*/ 332 h 6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78"/>
                <a:gd name="T181" fmla="*/ 0 h 664"/>
                <a:gd name="T182" fmla="*/ 578 w 578"/>
                <a:gd name="T183" fmla="*/ 664 h 6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78" h="664">
                  <a:moveTo>
                    <a:pt x="0" y="332"/>
                  </a:moveTo>
                  <a:lnTo>
                    <a:pt x="0" y="365"/>
                  </a:lnTo>
                  <a:lnTo>
                    <a:pt x="3" y="381"/>
                  </a:lnTo>
                  <a:lnTo>
                    <a:pt x="4" y="398"/>
                  </a:lnTo>
                  <a:lnTo>
                    <a:pt x="7" y="414"/>
                  </a:lnTo>
                  <a:lnTo>
                    <a:pt x="12" y="430"/>
                  </a:lnTo>
                  <a:lnTo>
                    <a:pt x="21" y="460"/>
                  </a:lnTo>
                  <a:lnTo>
                    <a:pt x="34" y="489"/>
                  </a:lnTo>
                  <a:lnTo>
                    <a:pt x="40" y="502"/>
                  </a:lnTo>
                  <a:lnTo>
                    <a:pt x="57" y="530"/>
                  </a:lnTo>
                  <a:lnTo>
                    <a:pt x="66" y="543"/>
                  </a:lnTo>
                  <a:lnTo>
                    <a:pt x="85" y="566"/>
                  </a:lnTo>
                  <a:lnTo>
                    <a:pt x="105" y="588"/>
                  </a:lnTo>
                  <a:lnTo>
                    <a:pt x="116" y="597"/>
                  </a:lnTo>
                  <a:lnTo>
                    <a:pt x="138" y="614"/>
                  </a:lnTo>
                  <a:lnTo>
                    <a:pt x="164" y="632"/>
                  </a:lnTo>
                  <a:lnTo>
                    <a:pt x="176" y="638"/>
                  </a:lnTo>
                  <a:lnTo>
                    <a:pt x="189" y="643"/>
                  </a:lnTo>
                  <a:lnTo>
                    <a:pt x="217" y="653"/>
                  </a:lnTo>
                  <a:lnTo>
                    <a:pt x="246" y="660"/>
                  </a:lnTo>
                  <a:lnTo>
                    <a:pt x="274" y="663"/>
                  </a:lnTo>
                  <a:lnTo>
                    <a:pt x="289" y="664"/>
                  </a:lnTo>
                  <a:lnTo>
                    <a:pt x="331" y="660"/>
                  </a:lnTo>
                  <a:lnTo>
                    <a:pt x="361" y="653"/>
                  </a:lnTo>
                  <a:lnTo>
                    <a:pt x="375" y="648"/>
                  </a:lnTo>
                  <a:lnTo>
                    <a:pt x="400" y="638"/>
                  </a:lnTo>
                  <a:lnTo>
                    <a:pt x="412" y="632"/>
                  </a:lnTo>
                  <a:lnTo>
                    <a:pt x="438" y="614"/>
                  </a:lnTo>
                  <a:lnTo>
                    <a:pt x="449" y="606"/>
                  </a:lnTo>
                  <a:lnTo>
                    <a:pt x="462" y="597"/>
                  </a:lnTo>
                  <a:lnTo>
                    <a:pt x="482" y="576"/>
                  </a:lnTo>
                  <a:lnTo>
                    <a:pt x="493" y="566"/>
                  </a:lnTo>
                  <a:lnTo>
                    <a:pt x="502" y="555"/>
                  </a:lnTo>
                  <a:lnTo>
                    <a:pt x="510" y="543"/>
                  </a:lnTo>
                  <a:lnTo>
                    <a:pt x="519" y="530"/>
                  </a:lnTo>
                  <a:lnTo>
                    <a:pt x="536" y="502"/>
                  </a:lnTo>
                  <a:lnTo>
                    <a:pt x="542" y="489"/>
                  </a:lnTo>
                  <a:lnTo>
                    <a:pt x="555" y="460"/>
                  </a:lnTo>
                  <a:lnTo>
                    <a:pt x="564" y="430"/>
                  </a:lnTo>
                  <a:lnTo>
                    <a:pt x="569" y="414"/>
                  </a:lnTo>
                  <a:lnTo>
                    <a:pt x="572" y="398"/>
                  </a:lnTo>
                  <a:lnTo>
                    <a:pt x="573" y="381"/>
                  </a:lnTo>
                  <a:lnTo>
                    <a:pt x="576" y="365"/>
                  </a:lnTo>
                  <a:lnTo>
                    <a:pt x="576" y="349"/>
                  </a:lnTo>
                  <a:lnTo>
                    <a:pt x="578" y="332"/>
                  </a:lnTo>
                  <a:lnTo>
                    <a:pt x="576" y="314"/>
                  </a:lnTo>
                  <a:lnTo>
                    <a:pt x="576" y="298"/>
                  </a:lnTo>
                  <a:lnTo>
                    <a:pt x="573" y="281"/>
                  </a:lnTo>
                  <a:lnTo>
                    <a:pt x="572" y="265"/>
                  </a:lnTo>
                  <a:lnTo>
                    <a:pt x="569" y="249"/>
                  </a:lnTo>
                  <a:lnTo>
                    <a:pt x="564" y="232"/>
                  </a:lnTo>
                  <a:lnTo>
                    <a:pt x="555" y="203"/>
                  </a:lnTo>
                  <a:lnTo>
                    <a:pt x="542" y="173"/>
                  </a:lnTo>
                  <a:lnTo>
                    <a:pt x="536" y="160"/>
                  </a:lnTo>
                  <a:lnTo>
                    <a:pt x="519" y="132"/>
                  </a:lnTo>
                  <a:lnTo>
                    <a:pt x="510" y="119"/>
                  </a:lnTo>
                  <a:lnTo>
                    <a:pt x="502" y="108"/>
                  </a:lnTo>
                  <a:lnTo>
                    <a:pt x="493" y="96"/>
                  </a:lnTo>
                  <a:lnTo>
                    <a:pt x="482" y="87"/>
                  </a:lnTo>
                  <a:lnTo>
                    <a:pt x="462" y="65"/>
                  </a:lnTo>
                  <a:lnTo>
                    <a:pt x="449" y="57"/>
                  </a:lnTo>
                  <a:lnTo>
                    <a:pt x="438" y="49"/>
                  </a:lnTo>
                  <a:lnTo>
                    <a:pt x="412" y="31"/>
                  </a:lnTo>
                  <a:lnTo>
                    <a:pt x="400" y="24"/>
                  </a:lnTo>
                  <a:lnTo>
                    <a:pt x="375" y="15"/>
                  </a:lnTo>
                  <a:lnTo>
                    <a:pt x="361" y="10"/>
                  </a:lnTo>
                  <a:lnTo>
                    <a:pt x="331" y="3"/>
                  </a:lnTo>
                  <a:lnTo>
                    <a:pt x="303" y="0"/>
                  </a:lnTo>
                  <a:lnTo>
                    <a:pt x="274" y="0"/>
                  </a:lnTo>
                  <a:lnTo>
                    <a:pt x="246" y="3"/>
                  </a:lnTo>
                  <a:lnTo>
                    <a:pt x="217" y="10"/>
                  </a:lnTo>
                  <a:lnTo>
                    <a:pt x="189" y="20"/>
                  </a:lnTo>
                  <a:lnTo>
                    <a:pt x="176" y="24"/>
                  </a:lnTo>
                  <a:lnTo>
                    <a:pt x="164" y="31"/>
                  </a:lnTo>
                  <a:lnTo>
                    <a:pt x="138" y="49"/>
                  </a:lnTo>
                  <a:lnTo>
                    <a:pt x="116" y="65"/>
                  </a:lnTo>
                  <a:lnTo>
                    <a:pt x="105" y="75"/>
                  </a:lnTo>
                  <a:lnTo>
                    <a:pt x="85" y="96"/>
                  </a:lnTo>
                  <a:lnTo>
                    <a:pt x="66" y="119"/>
                  </a:lnTo>
                  <a:lnTo>
                    <a:pt x="57" y="132"/>
                  </a:lnTo>
                  <a:lnTo>
                    <a:pt x="40" y="160"/>
                  </a:lnTo>
                  <a:lnTo>
                    <a:pt x="34" y="173"/>
                  </a:lnTo>
                  <a:lnTo>
                    <a:pt x="21" y="203"/>
                  </a:lnTo>
                  <a:lnTo>
                    <a:pt x="12" y="232"/>
                  </a:lnTo>
                  <a:lnTo>
                    <a:pt x="7" y="249"/>
                  </a:lnTo>
                  <a:lnTo>
                    <a:pt x="4" y="265"/>
                  </a:lnTo>
                  <a:lnTo>
                    <a:pt x="3" y="281"/>
                  </a:lnTo>
                  <a:lnTo>
                    <a:pt x="0" y="298"/>
                  </a:lnTo>
                  <a:lnTo>
                    <a:pt x="0" y="332"/>
                  </a:lnTo>
                  <a:lnTo>
                    <a:pt x="9" y="332"/>
                  </a:lnTo>
                  <a:lnTo>
                    <a:pt x="9" y="298"/>
                  </a:lnTo>
                  <a:lnTo>
                    <a:pt x="12" y="281"/>
                  </a:lnTo>
                  <a:lnTo>
                    <a:pt x="14" y="265"/>
                  </a:lnTo>
                  <a:lnTo>
                    <a:pt x="17" y="252"/>
                  </a:lnTo>
                  <a:lnTo>
                    <a:pt x="21" y="236"/>
                  </a:lnTo>
                  <a:lnTo>
                    <a:pt x="31" y="206"/>
                  </a:lnTo>
                  <a:lnTo>
                    <a:pt x="43" y="177"/>
                  </a:lnTo>
                  <a:lnTo>
                    <a:pt x="49" y="164"/>
                  </a:lnTo>
                  <a:lnTo>
                    <a:pt x="63" y="139"/>
                  </a:lnTo>
                  <a:lnTo>
                    <a:pt x="72" y="126"/>
                  </a:lnTo>
                  <a:lnTo>
                    <a:pt x="91" y="103"/>
                  </a:lnTo>
                  <a:lnTo>
                    <a:pt x="111" y="82"/>
                  </a:lnTo>
                  <a:lnTo>
                    <a:pt x="122" y="72"/>
                  </a:lnTo>
                  <a:lnTo>
                    <a:pt x="144" y="56"/>
                  </a:lnTo>
                  <a:lnTo>
                    <a:pt x="167" y="41"/>
                  </a:lnTo>
                  <a:lnTo>
                    <a:pt x="179" y="34"/>
                  </a:lnTo>
                  <a:lnTo>
                    <a:pt x="192" y="29"/>
                  </a:lnTo>
                  <a:lnTo>
                    <a:pt x="220" y="20"/>
                  </a:lnTo>
                  <a:lnTo>
                    <a:pt x="246" y="13"/>
                  </a:lnTo>
                  <a:lnTo>
                    <a:pt x="274" y="10"/>
                  </a:lnTo>
                  <a:lnTo>
                    <a:pt x="289" y="10"/>
                  </a:lnTo>
                  <a:lnTo>
                    <a:pt x="303" y="10"/>
                  </a:lnTo>
                  <a:lnTo>
                    <a:pt x="331" y="13"/>
                  </a:lnTo>
                  <a:lnTo>
                    <a:pt x="358" y="20"/>
                  </a:lnTo>
                  <a:lnTo>
                    <a:pt x="372" y="24"/>
                  </a:lnTo>
                  <a:lnTo>
                    <a:pt x="396" y="34"/>
                  </a:lnTo>
                  <a:lnTo>
                    <a:pt x="409" y="41"/>
                  </a:lnTo>
                  <a:lnTo>
                    <a:pt x="432" y="56"/>
                  </a:lnTo>
                  <a:lnTo>
                    <a:pt x="443" y="64"/>
                  </a:lnTo>
                  <a:lnTo>
                    <a:pt x="455" y="72"/>
                  </a:lnTo>
                  <a:lnTo>
                    <a:pt x="476" y="93"/>
                  </a:lnTo>
                  <a:lnTo>
                    <a:pt x="486" y="103"/>
                  </a:lnTo>
                  <a:lnTo>
                    <a:pt x="496" y="114"/>
                  </a:lnTo>
                  <a:lnTo>
                    <a:pt x="503" y="126"/>
                  </a:lnTo>
                  <a:lnTo>
                    <a:pt x="513" y="139"/>
                  </a:lnTo>
                  <a:lnTo>
                    <a:pt x="527" y="164"/>
                  </a:lnTo>
                  <a:lnTo>
                    <a:pt x="533" y="177"/>
                  </a:lnTo>
                  <a:lnTo>
                    <a:pt x="545" y="206"/>
                  </a:lnTo>
                  <a:lnTo>
                    <a:pt x="555" y="236"/>
                  </a:lnTo>
                  <a:lnTo>
                    <a:pt x="559" y="252"/>
                  </a:lnTo>
                  <a:lnTo>
                    <a:pt x="562" y="265"/>
                  </a:lnTo>
                  <a:lnTo>
                    <a:pt x="564" y="281"/>
                  </a:lnTo>
                  <a:lnTo>
                    <a:pt x="567" y="298"/>
                  </a:lnTo>
                  <a:lnTo>
                    <a:pt x="567" y="314"/>
                  </a:lnTo>
                  <a:lnTo>
                    <a:pt x="569" y="332"/>
                  </a:lnTo>
                  <a:lnTo>
                    <a:pt x="567" y="349"/>
                  </a:lnTo>
                  <a:lnTo>
                    <a:pt x="567" y="365"/>
                  </a:lnTo>
                  <a:lnTo>
                    <a:pt x="564" y="381"/>
                  </a:lnTo>
                  <a:lnTo>
                    <a:pt x="562" y="398"/>
                  </a:lnTo>
                  <a:lnTo>
                    <a:pt x="559" y="411"/>
                  </a:lnTo>
                  <a:lnTo>
                    <a:pt x="555" y="427"/>
                  </a:lnTo>
                  <a:lnTo>
                    <a:pt x="545" y="457"/>
                  </a:lnTo>
                  <a:lnTo>
                    <a:pt x="533" y="486"/>
                  </a:lnTo>
                  <a:lnTo>
                    <a:pt x="527" y="499"/>
                  </a:lnTo>
                  <a:lnTo>
                    <a:pt x="513" y="524"/>
                  </a:lnTo>
                  <a:lnTo>
                    <a:pt x="503" y="537"/>
                  </a:lnTo>
                  <a:lnTo>
                    <a:pt x="496" y="548"/>
                  </a:lnTo>
                  <a:lnTo>
                    <a:pt x="486" y="560"/>
                  </a:lnTo>
                  <a:lnTo>
                    <a:pt x="476" y="570"/>
                  </a:lnTo>
                  <a:lnTo>
                    <a:pt x="455" y="591"/>
                  </a:lnTo>
                  <a:lnTo>
                    <a:pt x="443" y="599"/>
                  </a:lnTo>
                  <a:lnTo>
                    <a:pt x="432" y="607"/>
                  </a:lnTo>
                  <a:lnTo>
                    <a:pt x="409" y="622"/>
                  </a:lnTo>
                  <a:lnTo>
                    <a:pt x="396" y="628"/>
                  </a:lnTo>
                  <a:lnTo>
                    <a:pt x="372" y="638"/>
                  </a:lnTo>
                  <a:lnTo>
                    <a:pt x="358" y="643"/>
                  </a:lnTo>
                  <a:lnTo>
                    <a:pt x="331" y="650"/>
                  </a:lnTo>
                  <a:lnTo>
                    <a:pt x="289" y="655"/>
                  </a:lnTo>
                  <a:lnTo>
                    <a:pt x="274" y="653"/>
                  </a:lnTo>
                  <a:lnTo>
                    <a:pt x="246" y="650"/>
                  </a:lnTo>
                  <a:lnTo>
                    <a:pt x="220" y="643"/>
                  </a:lnTo>
                  <a:lnTo>
                    <a:pt x="192" y="633"/>
                  </a:lnTo>
                  <a:lnTo>
                    <a:pt x="179" y="628"/>
                  </a:lnTo>
                  <a:lnTo>
                    <a:pt x="167" y="622"/>
                  </a:lnTo>
                  <a:lnTo>
                    <a:pt x="144" y="607"/>
                  </a:lnTo>
                  <a:lnTo>
                    <a:pt x="122" y="591"/>
                  </a:lnTo>
                  <a:lnTo>
                    <a:pt x="111" y="581"/>
                  </a:lnTo>
                  <a:lnTo>
                    <a:pt x="91" y="560"/>
                  </a:lnTo>
                  <a:lnTo>
                    <a:pt x="72" y="537"/>
                  </a:lnTo>
                  <a:lnTo>
                    <a:pt x="63" y="524"/>
                  </a:lnTo>
                  <a:lnTo>
                    <a:pt x="49" y="499"/>
                  </a:lnTo>
                  <a:lnTo>
                    <a:pt x="43" y="486"/>
                  </a:lnTo>
                  <a:lnTo>
                    <a:pt x="31" y="457"/>
                  </a:lnTo>
                  <a:lnTo>
                    <a:pt x="21" y="427"/>
                  </a:lnTo>
                  <a:lnTo>
                    <a:pt x="17" y="411"/>
                  </a:lnTo>
                  <a:lnTo>
                    <a:pt x="14" y="398"/>
                  </a:lnTo>
                  <a:lnTo>
                    <a:pt x="12" y="381"/>
                  </a:lnTo>
                  <a:lnTo>
                    <a:pt x="9" y="365"/>
                  </a:lnTo>
                  <a:lnTo>
                    <a:pt x="9" y="332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5" name="Freeform 40"/>
            <p:cNvSpPr>
              <a:spLocks/>
            </p:cNvSpPr>
            <p:nvPr/>
          </p:nvSpPr>
          <p:spPr bwMode="auto">
            <a:xfrm>
              <a:off x="4901" y="2312"/>
              <a:ext cx="246" cy="283"/>
            </a:xfrm>
            <a:custGeom>
              <a:avLst/>
              <a:gdLst>
                <a:gd name="T0" fmla="*/ 0 w 246"/>
                <a:gd name="T1" fmla="*/ 140 h 283"/>
                <a:gd name="T2" fmla="*/ 3 w 246"/>
                <a:gd name="T3" fmla="*/ 168 h 283"/>
                <a:gd name="T4" fmla="*/ 9 w 246"/>
                <a:gd name="T5" fmla="*/ 194 h 283"/>
                <a:gd name="T6" fmla="*/ 21 w 246"/>
                <a:gd name="T7" fmla="*/ 219 h 283"/>
                <a:gd name="T8" fmla="*/ 37 w 246"/>
                <a:gd name="T9" fmla="*/ 240 h 283"/>
                <a:gd name="T10" fmla="*/ 54 w 246"/>
                <a:gd name="T11" fmla="*/ 258 h 283"/>
                <a:gd name="T12" fmla="*/ 76 w 246"/>
                <a:gd name="T13" fmla="*/ 271 h 283"/>
                <a:gd name="T14" fmla="*/ 99 w 246"/>
                <a:gd name="T15" fmla="*/ 279 h 283"/>
                <a:gd name="T16" fmla="*/ 124 w 246"/>
                <a:gd name="T17" fmla="*/ 283 h 283"/>
                <a:gd name="T18" fmla="*/ 148 w 246"/>
                <a:gd name="T19" fmla="*/ 279 h 283"/>
                <a:gd name="T20" fmla="*/ 170 w 246"/>
                <a:gd name="T21" fmla="*/ 271 h 283"/>
                <a:gd name="T22" fmla="*/ 192 w 246"/>
                <a:gd name="T23" fmla="*/ 258 h 283"/>
                <a:gd name="T24" fmla="*/ 210 w 246"/>
                <a:gd name="T25" fmla="*/ 240 h 283"/>
                <a:gd name="T26" fmla="*/ 224 w 246"/>
                <a:gd name="T27" fmla="*/ 219 h 283"/>
                <a:gd name="T28" fmla="*/ 237 w 246"/>
                <a:gd name="T29" fmla="*/ 194 h 283"/>
                <a:gd name="T30" fmla="*/ 243 w 246"/>
                <a:gd name="T31" fmla="*/ 168 h 283"/>
                <a:gd name="T32" fmla="*/ 246 w 246"/>
                <a:gd name="T33" fmla="*/ 140 h 283"/>
                <a:gd name="T34" fmla="*/ 243 w 246"/>
                <a:gd name="T35" fmla="*/ 113 h 283"/>
                <a:gd name="T36" fmla="*/ 237 w 246"/>
                <a:gd name="T37" fmla="*/ 86 h 283"/>
                <a:gd name="T38" fmla="*/ 224 w 246"/>
                <a:gd name="T39" fmla="*/ 62 h 283"/>
                <a:gd name="T40" fmla="*/ 210 w 246"/>
                <a:gd name="T41" fmla="*/ 40 h 283"/>
                <a:gd name="T42" fmla="*/ 192 w 246"/>
                <a:gd name="T43" fmla="*/ 24 h 283"/>
                <a:gd name="T44" fmla="*/ 170 w 246"/>
                <a:gd name="T45" fmla="*/ 11 h 283"/>
                <a:gd name="T46" fmla="*/ 148 w 246"/>
                <a:gd name="T47" fmla="*/ 3 h 283"/>
                <a:gd name="T48" fmla="*/ 124 w 246"/>
                <a:gd name="T49" fmla="*/ 0 h 283"/>
                <a:gd name="T50" fmla="*/ 99 w 246"/>
                <a:gd name="T51" fmla="*/ 3 h 283"/>
                <a:gd name="T52" fmla="*/ 76 w 246"/>
                <a:gd name="T53" fmla="*/ 11 h 283"/>
                <a:gd name="T54" fmla="*/ 54 w 246"/>
                <a:gd name="T55" fmla="*/ 24 h 283"/>
                <a:gd name="T56" fmla="*/ 37 w 246"/>
                <a:gd name="T57" fmla="*/ 40 h 283"/>
                <a:gd name="T58" fmla="*/ 21 w 246"/>
                <a:gd name="T59" fmla="*/ 62 h 283"/>
                <a:gd name="T60" fmla="*/ 9 w 246"/>
                <a:gd name="T61" fmla="*/ 86 h 283"/>
                <a:gd name="T62" fmla="*/ 3 w 246"/>
                <a:gd name="T63" fmla="*/ 113 h 283"/>
                <a:gd name="T64" fmla="*/ 0 w 246"/>
                <a:gd name="T65" fmla="*/ 140 h 2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6"/>
                <a:gd name="T100" fmla="*/ 0 h 283"/>
                <a:gd name="T101" fmla="*/ 246 w 246"/>
                <a:gd name="T102" fmla="*/ 283 h 2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6" h="283">
                  <a:moveTo>
                    <a:pt x="0" y="140"/>
                  </a:moveTo>
                  <a:lnTo>
                    <a:pt x="3" y="168"/>
                  </a:lnTo>
                  <a:lnTo>
                    <a:pt x="9" y="194"/>
                  </a:lnTo>
                  <a:lnTo>
                    <a:pt x="21" y="219"/>
                  </a:lnTo>
                  <a:lnTo>
                    <a:pt x="37" y="240"/>
                  </a:lnTo>
                  <a:lnTo>
                    <a:pt x="54" y="258"/>
                  </a:lnTo>
                  <a:lnTo>
                    <a:pt x="76" y="271"/>
                  </a:lnTo>
                  <a:lnTo>
                    <a:pt x="99" y="279"/>
                  </a:lnTo>
                  <a:lnTo>
                    <a:pt x="124" y="283"/>
                  </a:lnTo>
                  <a:lnTo>
                    <a:pt x="148" y="279"/>
                  </a:lnTo>
                  <a:lnTo>
                    <a:pt x="170" y="271"/>
                  </a:lnTo>
                  <a:lnTo>
                    <a:pt x="192" y="258"/>
                  </a:lnTo>
                  <a:lnTo>
                    <a:pt x="210" y="240"/>
                  </a:lnTo>
                  <a:lnTo>
                    <a:pt x="224" y="219"/>
                  </a:lnTo>
                  <a:lnTo>
                    <a:pt x="237" y="194"/>
                  </a:lnTo>
                  <a:lnTo>
                    <a:pt x="243" y="168"/>
                  </a:lnTo>
                  <a:lnTo>
                    <a:pt x="246" y="140"/>
                  </a:lnTo>
                  <a:lnTo>
                    <a:pt x="243" y="113"/>
                  </a:lnTo>
                  <a:lnTo>
                    <a:pt x="237" y="86"/>
                  </a:lnTo>
                  <a:lnTo>
                    <a:pt x="224" y="62"/>
                  </a:lnTo>
                  <a:lnTo>
                    <a:pt x="210" y="40"/>
                  </a:lnTo>
                  <a:lnTo>
                    <a:pt x="192" y="24"/>
                  </a:lnTo>
                  <a:lnTo>
                    <a:pt x="170" y="11"/>
                  </a:lnTo>
                  <a:lnTo>
                    <a:pt x="148" y="3"/>
                  </a:lnTo>
                  <a:lnTo>
                    <a:pt x="124" y="0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4" y="24"/>
                  </a:lnTo>
                  <a:lnTo>
                    <a:pt x="37" y="40"/>
                  </a:lnTo>
                  <a:lnTo>
                    <a:pt x="21" y="62"/>
                  </a:lnTo>
                  <a:lnTo>
                    <a:pt x="9" y="86"/>
                  </a:lnTo>
                  <a:lnTo>
                    <a:pt x="3" y="113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6" name="Freeform 41"/>
            <p:cNvSpPr>
              <a:spLocks/>
            </p:cNvSpPr>
            <p:nvPr/>
          </p:nvSpPr>
          <p:spPr bwMode="auto">
            <a:xfrm>
              <a:off x="4896" y="2307"/>
              <a:ext cx="256" cy="293"/>
            </a:xfrm>
            <a:custGeom>
              <a:avLst/>
              <a:gdLst>
                <a:gd name="T0" fmla="*/ 9 w 256"/>
                <a:gd name="T1" fmla="*/ 201 h 293"/>
                <a:gd name="T2" fmla="*/ 20 w 256"/>
                <a:gd name="T3" fmla="*/ 227 h 293"/>
                <a:gd name="T4" fmla="*/ 46 w 256"/>
                <a:gd name="T5" fmla="*/ 257 h 293"/>
                <a:gd name="T6" fmla="*/ 77 w 256"/>
                <a:gd name="T7" fmla="*/ 281 h 293"/>
                <a:gd name="T8" fmla="*/ 108 w 256"/>
                <a:gd name="T9" fmla="*/ 289 h 293"/>
                <a:gd name="T10" fmla="*/ 130 w 256"/>
                <a:gd name="T11" fmla="*/ 293 h 293"/>
                <a:gd name="T12" fmla="*/ 152 w 256"/>
                <a:gd name="T13" fmla="*/ 289 h 293"/>
                <a:gd name="T14" fmla="*/ 177 w 256"/>
                <a:gd name="T15" fmla="*/ 281 h 293"/>
                <a:gd name="T16" fmla="*/ 208 w 256"/>
                <a:gd name="T17" fmla="*/ 257 h 293"/>
                <a:gd name="T18" fmla="*/ 234 w 256"/>
                <a:gd name="T19" fmla="*/ 227 h 293"/>
                <a:gd name="T20" fmla="*/ 245 w 256"/>
                <a:gd name="T21" fmla="*/ 201 h 293"/>
                <a:gd name="T22" fmla="*/ 256 w 256"/>
                <a:gd name="T23" fmla="*/ 147 h 293"/>
                <a:gd name="T24" fmla="*/ 253 w 256"/>
                <a:gd name="T25" fmla="*/ 114 h 293"/>
                <a:gd name="T26" fmla="*/ 237 w 256"/>
                <a:gd name="T27" fmla="*/ 68 h 293"/>
                <a:gd name="T28" fmla="*/ 222 w 256"/>
                <a:gd name="T29" fmla="*/ 47 h 293"/>
                <a:gd name="T30" fmla="*/ 189 w 256"/>
                <a:gd name="T31" fmla="*/ 16 h 293"/>
                <a:gd name="T32" fmla="*/ 152 w 256"/>
                <a:gd name="T33" fmla="*/ 1 h 293"/>
                <a:gd name="T34" fmla="*/ 108 w 256"/>
                <a:gd name="T35" fmla="*/ 1 h 293"/>
                <a:gd name="T36" fmla="*/ 77 w 256"/>
                <a:gd name="T37" fmla="*/ 9 h 293"/>
                <a:gd name="T38" fmla="*/ 46 w 256"/>
                <a:gd name="T39" fmla="*/ 32 h 293"/>
                <a:gd name="T40" fmla="*/ 20 w 256"/>
                <a:gd name="T41" fmla="*/ 63 h 293"/>
                <a:gd name="T42" fmla="*/ 6 w 256"/>
                <a:gd name="T43" fmla="*/ 95 h 293"/>
                <a:gd name="T44" fmla="*/ 9 w 256"/>
                <a:gd name="T45" fmla="*/ 145 h 293"/>
                <a:gd name="T46" fmla="*/ 19 w 256"/>
                <a:gd name="T47" fmla="*/ 91 h 293"/>
                <a:gd name="T48" fmla="*/ 29 w 256"/>
                <a:gd name="T49" fmla="*/ 70 h 293"/>
                <a:gd name="T50" fmla="*/ 53 w 256"/>
                <a:gd name="T51" fmla="*/ 39 h 293"/>
                <a:gd name="T52" fmla="*/ 77 w 256"/>
                <a:gd name="T53" fmla="*/ 23 h 293"/>
                <a:gd name="T54" fmla="*/ 99 w 256"/>
                <a:gd name="T55" fmla="*/ 13 h 293"/>
                <a:gd name="T56" fmla="*/ 129 w 256"/>
                <a:gd name="T57" fmla="*/ 9 h 293"/>
                <a:gd name="T58" fmla="*/ 163 w 256"/>
                <a:gd name="T59" fmla="*/ 14 h 293"/>
                <a:gd name="T60" fmla="*/ 183 w 256"/>
                <a:gd name="T61" fmla="*/ 26 h 293"/>
                <a:gd name="T62" fmla="*/ 215 w 256"/>
                <a:gd name="T63" fmla="*/ 54 h 293"/>
                <a:gd name="T64" fmla="*/ 228 w 256"/>
                <a:gd name="T65" fmla="*/ 75 h 293"/>
                <a:gd name="T66" fmla="*/ 239 w 256"/>
                <a:gd name="T67" fmla="*/ 98 h 293"/>
                <a:gd name="T68" fmla="*/ 246 w 256"/>
                <a:gd name="T69" fmla="*/ 147 h 293"/>
                <a:gd name="T70" fmla="*/ 239 w 256"/>
                <a:gd name="T71" fmla="*/ 191 h 293"/>
                <a:gd name="T72" fmla="*/ 228 w 256"/>
                <a:gd name="T73" fmla="*/ 214 h 293"/>
                <a:gd name="T74" fmla="*/ 215 w 256"/>
                <a:gd name="T75" fmla="*/ 237 h 293"/>
                <a:gd name="T76" fmla="*/ 192 w 256"/>
                <a:gd name="T77" fmla="*/ 258 h 293"/>
                <a:gd name="T78" fmla="*/ 174 w 256"/>
                <a:gd name="T79" fmla="*/ 271 h 293"/>
                <a:gd name="T80" fmla="*/ 152 w 256"/>
                <a:gd name="T81" fmla="*/ 280 h 293"/>
                <a:gd name="T82" fmla="*/ 127 w 256"/>
                <a:gd name="T83" fmla="*/ 283 h 293"/>
                <a:gd name="T84" fmla="*/ 108 w 256"/>
                <a:gd name="T85" fmla="*/ 280 h 293"/>
                <a:gd name="T86" fmla="*/ 81 w 256"/>
                <a:gd name="T87" fmla="*/ 271 h 293"/>
                <a:gd name="T88" fmla="*/ 62 w 256"/>
                <a:gd name="T89" fmla="*/ 258 h 293"/>
                <a:gd name="T90" fmla="*/ 39 w 256"/>
                <a:gd name="T91" fmla="*/ 237 h 293"/>
                <a:gd name="T92" fmla="*/ 26 w 256"/>
                <a:gd name="T93" fmla="*/ 214 h 293"/>
                <a:gd name="T94" fmla="*/ 15 w 256"/>
                <a:gd name="T95" fmla="*/ 191 h 2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6"/>
                <a:gd name="T145" fmla="*/ 0 h 293"/>
                <a:gd name="T146" fmla="*/ 256 w 256"/>
                <a:gd name="T147" fmla="*/ 293 h 2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6" h="293">
                  <a:moveTo>
                    <a:pt x="0" y="145"/>
                  </a:moveTo>
                  <a:lnTo>
                    <a:pt x="0" y="167"/>
                  </a:lnTo>
                  <a:lnTo>
                    <a:pt x="6" y="194"/>
                  </a:lnTo>
                  <a:lnTo>
                    <a:pt x="9" y="201"/>
                  </a:lnTo>
                  <a:lnTo>
                    <a:pt x="11" y="208"/>
                  </a:lnTo>
                  <a:lnTo>
                    <a:pt x="14" y="216"/>
                  </a:lnTo>
                  <a:lnTo>
                    <a:pt x="17" y="221"/>
                  </a:lnTo>
                  <a:lnTo>
                    <a:pt x="20" y="227"/>
                  </a:lnTo>
                  <a:lnTo>
                    <a:pt x="29" y="237"/>
                  </a:lnTo>
                  <a:lnTo>
                    <a:pt x="33" y="244"/>
                  </a:lnTo>
                  <a:lnTo>
                    <a:pt x="42" y="253"/>
                  </a:lnTo>
                  <a:lnTo>
                    <a:pt x="46" y="257"/>
                  </a:lnTo>
                  <a:lnTo>
                    <a:pt x="51" y="262"/>
                  </a:lnTo>
                  <a:lnTo>
                    <a:pt x="56" y="265"/>
                  </a:lnTo>
                  <a:lnTo>
                    <a:pt x="65" y="275"/>
                  </a:lnTo>
                  <a:lnTo>
                    <a:pt x="77" y="281"/>
                  </a:lnTo>
                  <a:lnTo>
                    <a:pt x="90" y="284"/>
                  </a:lnTo>
                  <a:lnTo>
                    <a:pt x="96" y="288"/>
                  </a:lnTo>
                  <a:lnTo>
                    <a:pt x="102" y="289"/>
                  </a:lnTo>
                  <a:lnTo>
                    <a:pt x="108" y="289"/>
                  </a:lnTo>
                  <a:lnTo>
                    <a:pt x="115" y="291"/>
                  </a:lnTo>
                  <a:lnTo>
                    <a:pt x="121" y="291"/>
                  </a:lnTo>
                  <a:lnTo>
                    <a:pt x="127" y="293"/>
                  </a:lnTo>
                  <a:lnTo>
                    <a:pt x="130" y="293"/>
                  </a:lnTo>
                  <a:lnTo>
                    <a:pt x="135" y="291"/>
                  </a:lnTo>
                  <a:lnTo>
                    <a:pt x="139" y="291"/>
                  </a:lnTo>
                  <a:lnTo>
                    <a:pt x="146" y="289"/>
                  </a:lnTo>
                  <a:lnTo>
                    <a:pt x="152" y="289"/>
                  </a:lnTo>
                  <a:lnTo>
                    <a:pt x="160" y="288"/>
                  </a:lnTo>
                  <a:lnTo>
                    <a:pt x="166" y="284"/>
                  </a:lnTo>
                  <a:lnTo>
                    <a:pt x="170" y="283"/>
                  </a:lnTo>
                  <a:lnTo>
                    <a:pt x="177" y="281"/>
                  </a:lnTo>
                  <a:lnTo>
                    <a:pt x="189" y="275"/>
                  </a:lnTo>
                  <a:lnTo>
                    <a:pt x="198" y="265"/>
                  </a:lnTo>
                  <a:lnTo>
                    <a:pt x="203" y="262"/>
                  </a:lnTo>
                  <a:lnTo>
                    <a:pt x="208" y="257"/>
                  </a:lnTo>
                  <a:lnTo>
                    <a:pt x="212" y="253"/>
                  </a:lnTo>
                  <a:lnTo>
                    <a:pt x="222" y="244"/>
                  </a:lnTo>
                  <a:lnTo>
                    <a:pt x="225" y="237"/>
                  </a:lnTo>
                  <a:lnTo>
                    <a:pt x="234" y="227"/>
                  </a:lnTo>
                  <a:lnTo>
                    <a:pt x="237" y="221"/>
                  </a:lnTo>
                  <a:lnTo>
                    <a:pt x="240" y="216"/>
                  </a:lnTo>
                  <a:lnTo>
                    <a:pt x="243" y="208"/>
                  </a:lnTo>
                  <a:lnTo>
                    <a:pt x="245" y="201"/>
                  </a:lnTo>
                  <a:lnTo>
                    <a:pt x="248" y="194"/>
                  </a:lnTo>
                  <a:lnTo>
                    <a:pt x="254" y="167"/>
                  </a:lnTo>
                  <a:lnTo>
                    <a:pt x="254" y="152"/>
                  </a:lnTo>
                  <a:lnTo>
                    <a:pt x="256" y="147"/>
                  </a:lnTo>
                  <a:lnTo>
                    <a:pt x="256" y="144"/>
                  </a:lnTo>
                  <a:lnTo>
                    <a:pt x="254" y="137"/>
                  </a:lnTo>
                  <a:lnTo>
                    <a:pt x="254" y="124"/>
                  </a:lnTo>
                  <a:lnTo>
                    <a:pt x="253" y="114"/>
                  </a:lnTo>
                  <a:lnTo>
                    <a:pt x="248" y="95"/>
                  </a:lnTo>
                  <a:lnTo>
                    <a:pt x="245" y="88"/>
                  </a:lnTo>
                  <a:lnTo>
                    <a:pt x="243" y="81"/>
                  </a:lnTo>
                  <a:lnTo>
                    <a:pt x="237" y="68"/>
                  </a:lnTo>
                  <a:lnTo>
                    <a:pt x="234" y="63"/>
                  </a:lnTo>
                  <a:lnTo>
                    <a:pt x="229" y="57"/>
                  </a:lnTo>
                  <a:lnTo>
                    <a:pt x="225" y="52"/>
                  </a:lnTo>
                  <a:lnTo>
                    <a:pt x="222" y="47"/>
                  </a:lnTo>
                  <a:lnTo>
                    <a:pt x="208" y="32"/>
                  </a:lnTo>
                  <a:lnTo>
                    <a:pt x="203" y="29"/>
                  </a:lnTo>
                  <a:lnTo>
                    <a:pt x="198" y="24"/>
                  </a:lnTo>
                  <a:lnTo>
                    <a:pt x="189" y="16"/>
                  </a:lnTo>
                  <a:lnTo>
                    <a:pt x="177" y="9"/>
                  </a:lnTo>
                  <a:lnTo>
                    <a:pt x="170" y="8"/>
                  </a:lnTo>
                  <a:lnTo>
                    <a:pt x="166" y="5"/>
                  </a:lnTo>
                  <a:lnTo>
                    <a:pt x="152" y="1"/>
                  </a:lnTo>
                  <a:lnTo>
                    <a:pt x="146" y="1"/>
                  </a:lnTo>
                  <a:lnTo>
                    <a:pt x="139" y="0"/>
                  </a:lnTo>
                  <a:lnTo>
                    <a:pt x="115" y="0"/>
                  </a:lnTo>
                  <a:lnTo>
                    <a:pt x="108" y="1"/>
                  </a:lnTo>
                  <a:lnTo>
                    <a:pt x="102" y="1"/>
                  </a:lnTo>
                  <a:lnTo>
                    <a:pt x="90" y="5"/>
                  </a:lnTo>
                  <a:lnTo>
                    <a:pt x="84" y="8"/>
                  </a:lnTo>
                  <a:lnTo>
                    <a:pt x="77" y="9"/>
                  </a:lnTo>
                  <a:lnTo>
                    <a:pt x="65" y="16"/>
                  </a:lnTo>
                  <a:lnTo>
                    <a:pt x="56" y="24"/>
                  </a:lnTo>
                  <a:lnTo>
                    <a:pt x="51" y="29"/>
                  </a:lnTo>
                  <a:lnTo>
                    <a:pt x="46" y="32"/>
                  </a:lnTo>
                  <a:lnTo>
                    <a:pt x="33" y="47"/>
                  </a:lnTo>
                  <a:lnTo>
                    <a:pt x="29" y="52"/>
                  </a:lnTo>
                  <a:lnTo>
                    <a:pt x="25" y="57"/>
                  </a:lnTo>
                  <a:lnTo>
                    <a:pt x="20" y="63"/>
                  </a:lnTo>
                  <a:lnTo>
                    <a:pt x="17" y="68"/>
                  </a:lnTo>
                  <a:lnTo>
                    <a:pt x="11" y="81"/>
                  </a:lnTo>
                  <a:lnTo>
                    <a:pt x="9" y="88"/>
                  </a:lnTo>
                  <a:lnTo>
                    <a:pt x="6" y="95"/>
                  </a:lnTo>
                  <a:lnTo>
                    <a:pt x="1" y="114"/>
                  </a:lnTo>
                  <a:lnTo>
                    <a:pt x="0" y="124"/>
                  </a:lnTo>
                  <a:lnTo>
                    <a:pt x="0" y="145"/>
                  </a:lnTo>
                  <a:lnTo>
                    <a:pt x="9" y="145"/>
                  </a:lnTo>
                  <a:lnTo>
                    <a:pt x="9" y="124"/>
                  </a:lnTo>
                  <a:lnTo>
                    <a:pt x="11" y="118"/>
                  </a:lnTo>
                  <a:lnTo>
                    <a:pt x="15" y="98"/>
                  </a:lnTo>
                  <a:lnTo>
                    <a:pt x="19" y="91"/>
                  </a:lnTo>
                  <a:lnTo>
                    <a:pt x="20" y="85"/>
                  </a:lnTo>
                  <a:lnTo>
                    <a:pt x="23" y="81"/>
                  </a:lnTo>
                  <a:lnTo>
                    <a:pt x="26" y="75"/>
                  </a:lnTo>
                  <a:lnTo>
                    <a:pt x="29" y="70"/>
                  </a:lnTo>
                  <a:lnTo>
                    <a:pt x="31" y="63"/>
                  </a:lnTo>
                  <a:lnTo>
                    <a:pt x="36" y="59"/>
                  </a:lnTo>
                  <a:lnTo>
                    <a:pt x="39" y="54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62" y="31"/>
                  </a:lnTo>
                  <a:lnTo>
                    <a:pt x="71" y="26"/>
                  </a:lnTo>
                  <a:lnTo>
                    <a:pt x="77" y="23"/>
                  </a:lnTo>
                  <a:lnTo>
                    <a:pt x="81" y="19"/>
                  </a:lnTo>
                  <a:lnTo>
                    <a:pt x="87" y="18"/>
                  </a:lnTo>
                  <a:lnTo>
                    <a:pt x="93" y="14"/>
                  </a:lnTo>
                  <a:lnTo>
                    <a:pt x="99" y="13"/>
                  </a:lnTo>
                  <a:lnTo>
                    <a:pt x="102" y="11"/>
                  </a:lnTo>
                  <a:lnTo>
                    <a:pt x="108" y="11"/>
                  </a:lnTo>
                  <a:lnTo>
                    <a:pt x="115" y="9"/>
                  </a:lnTo>
                  <a:lnTo>
                    <a:pt x="129" y="9"/>
                  </a:lnTo>
                  <a:lnTo>
                    <a:pt x="139" y="9"/>
                  </a:lnTo>
                  <a:lnTo>
                    <a:pt x="146" y="11"/>
                  </a:lnTo>
                  <a:lnTo>
                    <a:pt x="152" y="11"/>
                  </a:lnTo>
                  <a:lnTo>
                    <a:pt x="163" y="14"/>
                  </a:lnTo>
                  <a:lnTo>
                    <a:pt x="167" y="18"/>
                  </a:lnTo>
                  <a:lnTo>
                    <a:pt x="174" y="19"/>
                  </a:lnTo>
                  <a:lnTo>
                    <a:pt x="177" y="23"/>
                  </a:lnTo>
                  <a:lnTo>
                    <a:pt x="183" y="26"/>
                  </a:lnTo>
                  <a:lnTo>
                    <a:pt x="192" y="31"/>
                  </a:lnTo>
                  <a:lnTo>
                    <a:pt x="197" y="36"/>
                  </a:lnTo>
                  <a:lnTo>
                    <a:pt x="201" y="39"/>
                  </a:lnTo>
                  <a:lnTo>
                    <a:pt x="215" y="54"/>
                  </a:lnTo>
                  <a:lnTo>
                    <a:pt x="219" y="59"/>
                  </a:lnTo>
                  <a:lnTo>
                    <a:pt x="223" y="63"/>
                  </a:lnTo>
                  <a:lnTo>
                    <a:pt x="225" y="70"/>
                  </a:lnTo>
                  <a:lnTo>
                    <a:pt x="228" y="75"/>
                  </a:lnTo>
                  <a:lnTo>
                    <a:pt x="231" y="81"/>
                  </a:lnTo>
                  <a:lnTo>
                    <a:pt x="234" y="85"/>
                  </a:lnTo>
                  <a:lnTo>
                    <a:pt x="236" y="91"/>
                  </a:lnTo>
                  <a:lnTo>
                    <a:pt x="239" y="98"/>
                  </a:lnTo>
                  <a:lnTo>
                    <a:pt x="243" y="118"/>
                  </a:lnTo>
                  <a:lnTo>
                    <a:pt x="245" y="124"/>
                  </a:lnTo>
                  <a:lnTo>
                    <a:pt x="245" y="137"/>
                  </a:lnTo>
                  <a:lnTo>
                    <a:pt x="246" y="147"/>
                  </a:lnTo>
                  <a:lnTo>
                    <a:pt x="246" y="144"/>
                  </a:lnTo>
                  <a:lnTo>
                    <a:pt x="245" y="152"/>
                  </a:lnTo>
                  <a:lnTo>
                    <a:pt x="245" y="167"/>
                  </a:lnTo>
                  <a:lnTo>
                    <a:pt x="239" y="191"/>
                  </a:lnTo>
                  <a:lnTo>
                    <a:pt x="236" y="198"/>
                  </a:lnTo>
                  <a:lnTo>
                    <a:pt x="234" y="204"/>
                  </a:lnTo>
                  <a:lnTo>
                    <a:pt x="231" y="209"/>
                  </a:lnTo>
                  <a:lnTo>
                    <a:pt x="228" y="214"/>
                  </a:lnTo>
                  <a:lnTo>
                    <a:pt x="225" y="221"/>
                  </a:lnTo>
                  <a:lnTo>
                    <a:pt x="223" y="226"/>
                  </a:lnTo>
                  <a:lnTo>
                    <a:pt x="219" y="230"/>
                  </a:lnTo>
                  <a:lnTo>
                    <a:pt x="215" y="237"/>
                  </a:lnTo>
                  <a:lnTo>
                    <a:pt x="206" y="247"/>
                  </a:lnTo>
                  <a:lnTo>
                    <a:pt x="201" y="250"/>
                  </a:lnTo>
                  <a:lnTo>
                    <a:pt x="197" y="255"/>
                  </a:lnTo>
                  <a:lnTo>
                    <a:pt x="192" y="258"/>
                  </a:lnTo>
                  <a:lnTo>
                    <a:pt x="188" y="263"/>
                  </a:lnTo>
                  <a:lnTo>
                    <a:pt x="183" y="265"/>
                  </a:lnTo>
                  <a:lnTo>
                    <a:pt x="177" y="268"/>
                  </a:lnTo>
                  <a:lnTo>
                    <a:pt x="174" y="271"/>
                  </a:lnTo>
                  <a:lnTo>
                    <a:pt x="167" y="273"/>
                  </a:lnTo>
                  <a:lnTo>
                    <a:pt x="163" y="275"/>
                  </a:lnTo>
                  <a:lnTo>
                    <a:pt x="157" y="278"/>
                  </a:lnTo>
                  <a:lnTo>
                    <a:pt x="152" y="280"/>
                  </a:lnTo>
                  <a:lnTo>
                    <a:pt x="146" y="280"/>
                  </a:lnTo>
                  <a:lnTo>
                    <a:pt x="139" y="281"/>
                  </a:lnTo>
                  <a:lnTo>
                    <a:pt x="135" y="281"/>
                  </a:lnTo>
                  <a:lnTo>
                    <a:pt x="127" y="283"/>
                  </a:lnTo>
                  <a:lnTo>
                    <a:pt x="130" y="283"/>
                  </a:lnTo>
                  <a:lnTo>
                    <a:pt x="121" y="281"/>
                  </a:lnTo>
                  <a:lnTo>
                    <a:pt x="115" y="281"/>
                  </a:lnTo>
                  <a:lnTo>
                    <a:pt x="108" y="280"/>
                  </a:lnTo>
                  <a:lnTo>
                    <a:pt x="102" y="280"/>
                  </a:lnTo>
                  <a:lnTo>
                    <a:pt x="99" y="278"/>
                  </a:lnTo>
                  <a:lnTo>
                    <a:pt x="93" y="275"/>
                  </a:lnTo>
                  <a:lnTo>
                    <a:pt x="81" y="271"/>
                  </a:lnTo>
                  <a:lnTo>
                    <a:pt x="77" y="268"/>
                  </a:lnTo>
                  <a:lnTo>
                    <a:pt x="71" y="265"/>
                  </a:lnTo>
                  <a:lnTo>
                    <a:pt x="67" y="263"/>
                  </a:lnTo>
                  <a:lnTo>
                    <a:pt x="62" y="258"/>
                  </a:lnTo>
                  <a:lnTo>
                    <a:pt x="57" y="255"/>
                  </a:lnTo>
                  <a:lnTo>
                    <a:pt x="53" y="250"/>
                  </a:lnTo>
                  <a:lnTo>
                    <a:pt x="48" y="247"/>
                  </a:lnTo>
                  <a:lnTo>
                    <a:pt x="39" y="237"/>
                  </a:lnTo>
                  <a:lnTo>
                    <a:pt x="36" y="230"/>
                  </a:lnTo>
                  <a:lnTo>
                    <a:pt x="31" y="226"/>
                  </a:lnTo>
                  <a:lnTo>
                    <a:pt x="29" y="221"/>
                  </a:lnTo>
                  <a:lnTo>
                    <a:pt x="26" y="214"/>
                  </a:lnTo>
                  <a:lnTo>
                    <a:pt x="23" y="209"/>
                  </a:lnTo>
                  <a:lnTo>
                    <a:pt x="20" y="204"/>
                  </a:lnTo>
                  <a:lnTo>
                    <a:pt x="19" y="198"/>
                  </a:lnTo>
                  <a:lnTo>
                    <a:pt x="15" y="191"/>
                  </a:lnTo>
                  <a:lnTo>
                    <a:pt x="9" y="167"/>
                  </a:lnTo>
                  <a:lnTo>
                    <a:pt x="9" y="145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7" name="Freeform 42"/>
            <p:cNvSpPr>
              <a:spLocks/>
            </p:cNvSpPr>
            <p:nvPr/>
          </p:nvSpPr>
          <p:spPr bwMode="auto">
            <a:xfrm>
              <a:off x="4569" y="2253"/>
              <a:ext cx="163" cy="70"/>
            </a:xfrm>
            <a:custGeom>
              <a:avLst/>
              <a:gdLst>
                <a:gd name="T0" fmla="*/ 34 w 163"/>
                <a:gd name="T1" fmla="*/ 16 h 70"/>
                <a:gd name="T2" fmla="*/ 34 w 163"/>
                <a:gd name="T3" fmla="*/ 23 h 70"/>
                <a:gd name="T4" fmla="*/ 37 w 163"/>
                <a:gd name="T5" fmla="*/ 29 h 70"/>
                <a:gd name="T6" fmla="*/ 42 w 163"/>
                <a:gd name="T7" fmla="*/ 34 h 70"/>
                <a:gd name="T8" fmla="*/ 49 w 163"/>
                <a:gd name="T9" fmla="*/ 36 h 70"/>
                <a:gd name="T10" fmla="*/ 68 w 163"/>
                <a:gd name="T11" fmla="*/ 39 h 70"/>
                <a:gd name="T12" fmla="*/ 91 w 163"/>
                <a:gd name="T13" fmla="*/ 41 h 70"/>
                <a:gd name="T14" fmla="*/ 116 w 163"/>
                <a:gd name="T15" fmla="*/ 41 h 70"/>
                <a:gd name="T16" fmla="*/ 138 w 163"/>
                <a:gd name="T17" fmla="*/ 42 h 70"/>
                <a:gd name="T18" fmla="*/ 155 w 163"/>
                <a:gd name="T19" fmla="*/ 47 h 70"/>
                <a:gd name="T20" fmla="*/ 160 w 163"/>
                <a:gd name="T21" fmla="*/ 52 h 70"/>
                <a:gd name="T22" fmla="*/ 163 w 163"/>
                <a:gd name="T23" fmla="*/ 57 h 70"/>
                <a:gd name="T24" fmla="*/ 161 w 163"/>
                <a:gd name="T25" fmla="*/ 59 h 70"/>
                <a:gd name="T26" fmla="*/ 160 w 163"/>
                <a:gd name="T27" fmla="*/ 65 h 70"/>
                <a:gd name="T28" fmla="*/ 152 w 163"/>
                <a:gd name="T29" fmla="*/ 68 h 70"/>
                <a:gd name="T30" fmla="*/ 139 w 163"/>
                <a:gd name="T31" fmla="*/ 70 h 70"/>
                <a:gd name="T32" fmla="*/ 125 w 163"/>
                <a:gd name="T33" fmla="*/ 70 h 70"/>
                <a:gd name="T34" fmla="*/ 97 w 163"/>
                <a:gd name="T35" fmla="*/ 68 h 70"/>
                <a:gd name="T36" fmla="*/ 88 w 163"/>
                <a:gd name="T37" fmla="*/ 67 h 70"/>
                <a:gd name="T38" fmla="*/ 85 w 163"/>
                <a:gd name="T39" fmla="*/ 67 h 70"/>
                <a:gd name="T40" fmla="*/ 65 w 163"/>
                <a:gd name="T41" fmla="*/ 68 h 70"/>
                <a:gd name="T42" fmla="*/ 46 w 163"/>
                <a:gd name="T43" fmla="*/ 67 h 70"/>
                <a:gd name="T44" fmla="*/ 32 w 163"/>
                <a:gd name="T45" fmla="*/ 65 h 70"/>
                <a:gd name="T46" fmla="*/ 22 w 163"/>
                <a:gd name="T47" fmla="*/ 62 h 70"/>
                <a:gd name="T48" fmla="*/ 12 w 163"/>
                <a:gd name="T49" fmla="*/ 57 h 70"/>
                <a:gd name="T50" fmla="*/ 6 w 163"/>
                <a:gd name="T51" fmla="*/ 52 h 70"/>
                <a:gd name="T52" fmla="*/ 0 w 163"/>
                <a:gd name="T53" fmla="*/ 41 h 70"/>
                <a:gd name="T54" fmla="*/ 0 w 163"/>
                <a:gd name="T55" fmla="*/ 29 h 70"/>
                <a:gd name="T56" fmla="*/ 1 w 163"/>
                <a:gd name="T57" fmla="*/ 18 h 70"/>
                <a:gd name="T58" fmla="*/ 6 w 163"/>
                <a:gd name="T59" fmla="*/ 11 h 70"/>
                <a:gd name="T60" fmla="*/ 9 w 163"/>
                <a:gd name="T61" fmla="*/ 8 h 70"/>
                <a:gd name="T62" fmla="*/ 14 w 163"/>
                <a:gd name="T63" fmla="*/ 3 h 70"/>
                <a:gd name="T64" fmla="*/ 23 w 163"/>
                <a:gd name="T65" fmla="*/ 0 h 70"/>
                <a:gd name="T66" fmla="*/ 31 w 163"/>
                <a:gd name="T67" fmla="*/ 3 h 70"/>
                <a:gd name="T68" fmla="*/ 32 w 163"/>
                <a:gd name="T69" fmla="*/ 9 h 70"/>
                <a:gd name="T70" fmla="*/ 34 w 163"/>
                <a:gd name="T71" fmla="*/ 18 h 70"/>
                <a:gd name="T72" fmla="*/ 34 w 163"/>
                <a:gd name="T73" fmla="*/ 16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3"/>
                <a:gd name="T112" fmla="*/ 0 h 70"/>
                <a:gd name="T113" fmla="*/ 163 w 163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3" h="70">
                  <a:moveTo>
                    <a:pt x="34" y="16"/>
                  </a:moveTo>
                  <a:lnTo>
                    <a:pt x="34" y="23"/>
                  </a:lnTo>
                  <a:lnTo>
                    <a:pt x="37" y="29"/>
                  </a:lnTo>
                  <a:lnTo>
                    <a:pt x="42" y="34"/>
                  </a:lnTo>
                  <a:lnTo>
                    <a:pt x="49" y="36"/>
                  </a:lnTo>
                  <a:lnTo>
                    <a:pt x="68" y="39"/>
                  </a:lnTo>
                  <a:lnTo>
                    <a:pt x="91" y="41"/>
                  </a:lnTo>
                  <a:lnTo>
                    <a:pt x="116" y="41"/>
                  </a:lnTo>
                  <a:lnTo>
                    <a:pt x="138" y="42"/>
                  </a:lnTo>
                  <a:lnTo>
                    <a:pt x="155" y="47"/>
                  </a:lnTo>
                  <a:lnTo>
                    <a:pt x="160" y="52"/>
                  </a:lnTo>
                  <a:lnTo>
                    <a:pt x="163" y="57"/>
                  </a:lnTo>
                  <a:lnTo>
                    <a:pt x="161" y="59"/>
                  </a:lnTo>
                  <a:lnTo>
                    <a:pt x="160" y="65"/>
                  </a:lnTo>
                  <a:lnTo>
                    <a:pt x="152" y="68"/>
                  </a:lnTo>
                  <a:lnTo>
                    <a:pt x="139" y="70"/>
                  </a:lnTo>
                  <a:lnTo>
                    <a:pt x="125" y="70"/>
                  </a:lnTo>
                  <a:lnTo>
                    <a:pt x="97" y="68"/>
                  </a:lnTo>
                  <a:lnTo>
                    <a:pt x="88" y="67"/>
                  </a:lnTo>
                  <a:lnTo>
                    <a:pt x="85" y="67"/>
                  </a:lnTo>
                  <a:lnTo>
                    <a:pt x="65" y="68"/>
                  </a:lnTo>
                  <a:lnTo>
                    <a:pt x="46" y="67"/>
                  </a:lnTo>
                  <a:lnTo>
                    <a:pt x="32" y="65"/>
                  </a:lnTo>
                  <a:lnTo>
                    <a:pt x="22" y="62"/>
                  </a:lnTo>
                  <a:lnTo>
                    <a:pt x="12" y="57"/>
                  </a:lnTo>
                  <a:lnTo>
                    <a:pt x="6" y="52"/>
                  </a:lnTo>
                  <a:lnTo>
                    <a:pt x="0" y="41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6" y="11"/>
                  </a:lnTo>
                  <a:lnTo>
                    <a:pt x="9" y="8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1" y="3"/>
                  </a:lnTo>
                  <a:lnTo>
                    <a:pt x="32" y="9"/>
                  </a:lnTo>
                  <a:lnTo>
                    <a:pt x="34" y="18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33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8" name="Freeform 43"/>
            <p:cNvSpPr>
              <a:spLocks/>
            </p:cNvSpPr>
            <p:nvPr/>
          </p:nvSpPr>
          <p:spPr bwMode="auto">
            <a:xfrm>
              <a:off x="4564" y="2248"/>
              <a:ext cx="172" cy="80"/>
            </a:xfrm>
            <a:custGeom>
              <a:avLst/>
              <a:gdLst>
                <a:gd name="T0" fmla="*/ 34 w 172"/>
                <a:gd name="T1" fmla="*/ 29 h 80"/>
                <a:gd name="T2" fmla="*/ 44 w 172"/>
                <a:gd name="T3" fmla="*/ 42 h 80"/>
                <a:gd name="T4" fmla="*/ 54 w 172"/>
                <a:gd name="T5" fmla="*/ 46 h 80"/>
                <a:gd name="T6" fmla="*/ 121 w 172"/>
                <a:gd name="T7" fmla="*/ 50 h 80"/>
                <a:gd name="T8" fmla="*/ 158 w 172"/>
                <a:gd name="T9" fmla="*/ 57 h 80"/>
                <a:gd name="T10" fmla="*/ 165 w 172"/>
                <a:gd name="T11" fmla="*/ 65 h 80"/>
                <a:gd name="T12" fmla="*/ 160 w 172"/>
                <a:gd name="T13" fmla="*/ 68 h 80"/>
                <a:gd name="T14" fmla="*/ 157 w 172"/>
                <a:gd name="T15" fmla="*/ 68 h 80"/>
                <a:gd name="T16" fmla="*/ 102 w 172"/>
                <a:gd name="T17" fmla="*/ 68 h 80"/>
                <a:gd name="T18" fmla="*/ 70 w 172"/>
                <a:gd name="T19" fmla="*/ 68 h 80"/>
                <a:gd name="T20" fmla="*/ 39 w 172"/>
                <a:gd name="T21" fmla="*/ 65 h 80"/>
                <a:gd name="T22" fmla="*/ 20 w 172"/>
                <a:gd name="T23" fmla="*/ 59 h 80"/>
                <a:gd name="T24" fmla="*/ 9 w 172"/>
                <a:gd name="T25" fmla="*/ 44 h 80"/>
                <a:gd name="T26" fmla="*/ 11 w 172"/>
                <a:gd name="T27" fmla="*/ 23 h 80"/>
                <a:gd name="T28" fmla="*/ 22 w 172"/>
                <a:gd name="T29" fmla="*/ 11 h 80"/>
                <a:gd name="T30" fmla="*/ 27 w 172"/>
                <a:gd name="T31" fmla="*/ 10 h 80"/>
                <a:gd name="T32" fmla="*/ 33 w 172"/>
                <a:gd name="T33" fmla="*/ 16 h 80"/>
                <a:gd name="T34" fmla="*/ 40 w 172"/>
                <a:gd name="T35" fmla="*/ 28 h 80"/>
                <a:gd name="T36" fmla="*/ 44 w 172"/>
                <a:gd name="T37" fmla="*/ 21 h 80"/>
                <a:gd name="T38" fmla="*/ 44 w 172"/>
                <a:gd name="T39" fmla="*/ 21 h 80"/>
                <a:gd name="T40" fmla="*/ 39 w 172"/>
                <a:gd name="T41" fmla="*/ 5 h 80"/>
                <a:gd name="T42" fmla="*/ 28 w 172"/>
                <a:gd name="T43" fmla="*/ 0 h 80"/>
                <a:gd name="T44" fmla="*/ 16 w 172"/>
                <a:gd name="T45" fmla="*/ 5 h 80"/>
                <a:gd name="T46" fmla="*/ 2 w 172"/>
                <a:gd name="T47" fmla="*/ 21 h 80"/>
                <a:gd name="T48" fmla="*/ 0 w 172"/>
                <a:gd name="T49" fmla="*/ 46 h 80"/>
                <a:gd name="T50" fmla="*/ 8 w 172"/>
                <a:gd name="T51" fmla="*/ 60 h 80"/>
                <a:gd name="T52" fmla="*/ 25 w 172"/>
                <a:gd name="T53" fmla="*/ 72 h 80"/>
                <a:gd name="T54" fmla="*/ 51 w 172"/>
                <a:gd name="T55" fmla="*/ 77 h 80"/>
                <a:gd name="T56" fmla="*/ 93 w 172"/>
                <a:gd name="T57" fmla="*/ 77 h 80"/>
                <a:gd name="T58" fmla="*/ 144 w 172"/>
                <a:gd name="T59" fmla="*/ 80 h 80"/>
                <a:gd name="T60" fmla="*/ 166 w 172"/>
                <a:gd name="T61" fmla="*/ 75 h 80"/>
                <a:gd name="T62" fmla="*/ 169 w 172"/>
                <a:gd name="T63" fmla="*/ 72 h 80"/>
                <a:gd name="T64" fmla="*/ 171 w 172"/>
                <a:gd name="T65" fmla="*/ 65 h 80"/>
                <a:gd name="T66" fmla="*/ 172 w 172"/>
                <a:gd name="T67" fmla="*/ 60 h 80"/>
                <a:gd name="T68" fmla="*/ 163 w 172"/>
                <a:gd name="T69" fmla="*/ 49 h 80"/>
                <a:gd name="T70" fmla="*/ 144 w 172"/>
                <a:gd name="T71" fmla="*/ 42 h 80"/>
                <a:gd name="T72" fmla="*/ 96 w 172"/>
                <a:gd name="T73" fmla="*/ 41 h 80"/>
                <a:gd name="T74" fmla="*/ 56 w 172"/>
                <a:gd name="T75" fmla="*/ 36 h 80"/>
                <a:gd name="T76" fmla="*/ 45 w 172"/>
                <a:gd name="T77" fmla="*/ 31 h 80"/>
                <a:gd name="T78" fmla="*/ 44 w 172"/>
                <a:gd name="T79" fmla="*/ 28 h 80"/>
                <a:gd name="T80" fmla="*/ 42 w 172"/>
                <a:gd name="T81" fmla="*/ 18 h 80"/>
                <a:gd name="T82" fmla="*/ 39 w 172"/>
                <a:gd name="T83" fmla="*/ 16 h 80"/>
                <a:gd name="T84" fmla="*/ 34 w 172"/>
                <a:gd name="T85" fmla="*/ 19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2"/>
                <a:gd name="T130" fmla="*/ 0 h 80"/>
                <a:gd name="T131" fmla="*/ 172 w 172"/>
                <a:gd name="T132" fmla="*/ 80 h 8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2" h="80">
                  <a:moveTo>
                    <a:pt x="44" y="21"/>
                  </a:moveTo>
                  <a:lnTo>
                    <a:pt x="34" y="21"/>
                  </a:lnTo>
                  <a:lnTo>
                    <a:pt x="34" y="29"/>
                  </a:lnTo>
                  <a:lnTo>
                    <a:pt x="37" y="36"/>
                  </a:lnTo>
                  <a:lnTo>
                    <a:pt x="39" y="37"/>
                  </a:lnTo>
                  <a:lnTo>
                    <a:pt x="44" y="42"/>
                  </a:lnTo>
                  <a:lnTo>
                    <a:pt x="45" y="44"/>
                  </a:lnTo>
                  <a:lnTo>
                    <a:pt x="53" y="46"/>
                  </a:lnTo>
                  <a:lnTo>
                    <a:pt x="54" y="46"/>
                  </a:lnTo>
                  <a:lnTo>
                    <a:pt x="73" y="49"/>
                  </a:lnTo>
                  <a:lnTo>
                    <a:pt x="96" y="50"/>
                  </a:lnTo>
                  <a:lnTo>
                    <a:pt x="121" y="50"/>
                  </a:lnTo>
                  <a:lnTo>
                    <a:pt x="143" y="52"/>
                  </a:lnTo>
                  <a:lnTo>
                    <a:pt x="141" y="52"/>
                  </a:lnTo>
                  <a:lnTo>
                    <a:pt x="158" y="57"/>
                  </a:lnTo>
                  <a:lnTo>
                    <a:pt x="157" y="55"/>
                  </a:lnTo>
                  <a:lnTo>
                    <a:pt x="161" y="60"/>
                  </a:lnTo>
                  <a:lnTo>
                    <a:pt x="165" y="65"/>
                  </a:lnTo>
                  <a:lnTo>
                    <a:pt x="165" y="59"/>
                  </a:lnTo>
                  <a:lnTo>
                    <a:pt x="161" y="62"/>
                  </a:lnTo>
                  <a:lnTo>
                    <a:pt x="160" y="68"/>
                  </a:lnTo>
                  <a:lnTo>
                    <a:pt x="163" y="65"/>
                  </a:lnTo>
                  <a:lnTo>
                    <a:pt x="155" y="68"/>
                  </a:lnTo>
                  <a:lnTo>
                    <a:pt x="157" y="68"/>
                  </a:lnTo>
                  <a:lnTo>
                    <a:pt x="144" y="70"/>
                  </a:lnTo>
                  <a:lnTo>
                    <a:pt x="130" y="70"/>
                  </a:lnTo>
                  <a:lnTo>
                    <a:pt x="102" y="68"/>
                  </a:lnTo>
                  <a:lnTo>
                    <a:pt x="93" y="67"/>
                  </a:lnTo>
                  <a:lnTo>
                    <a:pt x="90" y="67"/>
                  </a:lnTo>
                  <a:lnTo>
                    <a:pt x="70" y="68"/>
                  </a:lnTo>
                  <a:lnTo>
                    <a:pt x="51" y="67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28" y="62"/>
                  </a:lnTo>
                  <a:lnTo>
                    <a:pt x="19" y="57"/>
                  </a:lnTo>
                  <a:lnTo>
                    <a:pt x="20" y="59"/>
                  </a:lnTo>
                  <a:lnTo>
                    <a:pt x="14" y="54"/>
                  </a:lnTo>
                  <a:lnTo>
                    <a:pt x="16" y="55"/>
                  </a:lnTo>
                  <a:lnTo>
                    <a:pt x="9" y="44"/>
                  </a:lnTo>
                  <a:lnTo>
                    <a:pt x="9" y="46"/>
                  </a:lnTo>
                  <a:lnTo>
                    <a:pt x="9" y="34"/>
                  </a:lnTo>
                  <a:lnTo>
                    <a:pt x="11" y="23"/>
                  </a:lnTo>
                  <a:lnTo>
                    <a:pt x="9" y="26"/>
                  </a:lnTo>
                  <a:lnTo>
                    <a:pt x="14" y="19"/>
                  </a:lnTo>
                  <a:lnTo>
                    <a:pt x="22" y="11"/>
                  </a:lnTo>
                  <a:lnTo>
                    <a:pt x="20" y="13"/>
                  </a:lnTo>
                  <a:lnTo>
                    <a:pt x="30" y="10"/>
                  </a:lnTo>
                  <a:lnTo>
                    <a:pt x="27" y="10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4" y="24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44" y="21"/>
                  </a:lnTo>
                  <a:lnTo>
                    <a:pt x="42" y="13"/>
                  </a:lnTo>
                  <a:lnTo>
                    <a:pt x="40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17" y="3"/>
                  </a:lnTo>
                  <a:lnTo>
                    <a:pt x="16" y="5"/>
                  </a:lnTo>
                  <a:lnTo>
                    <a:pt x="8" y="13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3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6" y="59"/>
                  </a:lnTo>
                  <a:lnTo>
                    <a:pt x="8" y="60"/>
                  </a:lnTo>
                  <a:lnTo>
                    <a:pt x="14" y="65"/>
                  </a:lnTo>
                  <a:lnTo>
                    <a:pt x="16" y="67"/>
                  </a:lnTo>
                  <a:lnTo>
                    <a:pt x="25" y="72"/>
                  </a:lnTo>
                  <a:lnTo>
                    <a:pt x="36" y="75"/>
                  </a:lnTo>
                  <a:lnTo>
                    <a:pt x="37" y="75"/>
                  </a:lnTo>
                  <a:lnTo>
                    <a:pt x="51" y="77"/>
                  </a:lnTo>
                  <a:lnTo>
                    <a:pt x="70" y="78"/>
                  </a:lnTo>
                  <a:lnTo>
                    <a:pt x="90" y="77"/>
                  </a:lnTo>
                  <a:lnTo>
                    <a:pt x="93" y="77"/>
                  </a:lnTo>
                  <a:lnTo>
                    <a:pt x="102" y="78"/>
                  </a:lnTo>
                  <a:lnTo>
                    <a:pt x="130" y="80"/>
                  </a:lnTo>
                  <a:lnTo>
                    <a:pt x="144" y="80"/>
                  </a:lnTo>
                  <a:lnTo>
                    <a:pt x="157" y="78"/>
                  </a:lnTo>
                  <a:lnTo>
                    <a:pt x="158" y="78"/>
                  </a:lnTo>
                  <a:lnTo>
                    <a:pt x="166" y="75"/>
                  </a:lnTo>
                  <a:lnTo>
                    <a:pt x="168" y="75"/>
                  </a:lnTo>
                  <a:lnTo>
                    <a:pt x="168" y="73"/>
                  </a:lnTo>
                  <a:lnTo>
                    <a:pt x="169" y="72"/>
                  </a:lnTo>
                  <a:lnTo>
                    <a:pt x="171" y="65"/>
                  </a:lnTo>
                  <a:lnTo>
                    <a:pt x="169" y="67"/>
                  </a:lnTo>
                  <a:lnTo>
                    <a:pt x="171" y="65"/>
                  </a:lnTo>
                  <a:lnTo>
                    <a:pt x="172" y="64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1" y="59"/>
                  </a:lnTo>
                  <a:lnTo>
                    <a:pt x="168" y="54"/>
                  </a:lnTo>
                  <a:lnTo>
                    <a:pt x="163" y="49"/>
                  </a:lnTo>
                  <a:lnTo>
                    <a:pt x="163" y="47"/>
                  </a:lnTo>
                  <a:lnTo>
                    <a:pt x="161" y="47"/>
                  </a:lnTo>
                  <a:lnTo>
                    <a:pt x="144" y="42"/>
                  </a:lnTo>
                  <a:lnTo>
                    <a:pt x="143" y="42"/>
                  </a:lnTo>
                  <a:lnTo>
                    <a:pt x="121" y="41"/>
                  </a:lnTo>
                  <a:lnTo>
                    <a:pt x="96" y="41"/>
                  </a:lnTo>
                  <a:lnTo>
                    <a:pt x="73" y="39"/>
                  </a:lnTo>
                  <a:lnTo>
                    <a:pt x="54" y="36"/>
                  </a:lnTo>
                  <a:lnTo>
                    <a:pt x="56" y="36"/>
                  </a:lnTo>
                  <a:lnTo>
                    <a:pt x="48" y="34"/>
                  </a:lnTo>
                  <a:lnTo>
                    <a:pt x="50" y="36"/>
                  </a:lnTo>
                  <a:lnTo>
                    <a:pt x="45" y="31"/>
                  </a:lnTo>
                  <a:lnTo>
                    <a:pt x="47" y="3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1"/>
                  </a:lnTo>
                  <a:lnTo>
                    <a:pt x="44" y="19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39" y="16"/>
                  </a:lnTo>
                  <a:lnTo>
                    <a:pt x="37" y="16"/>
                  </a:lnTo>
                  <a:lnTo>
                    <a:pt x="36" y="18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4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9" name="Freeform 44"/>
            <p:cNvSpPr>
              <a:spLocks/>
            </p:cNvSpPr>
            <p:nvPr/>
          </p:nvSpPr>
          <p:spPr bwMode="auto">
            <a:xfrm>
              <a:off x="4566" y="2326"/>
              <a:ext cx="166" cy="66"/>
            </a:xfrm>
            <a:custGeom>
              <a:avLst/>
              <a:gdLst>
                <a:gd name="T0" fmla="*/ 35 w 166"/>
                <a:gd name="T1" fmla="*/ 49 h 66"/>
                <a:gd name="T2" fmla="*/ 35 w 166"/>
                <a:gd name="T3" fmla="*/ 41 h 66"/>
                <a:gd name="T4" fmla="*/ 38 w 166"/>
                <a:gd name="T5" fmla="*/ 36 h 66"/>
                <a:gd name="T6" fmla="*/ 51 w 166"/>
                <a:gd name="T7" fmla="*/ 30 h 66"/>
                <a:gd name="T8" fmla="*/ 71 w 166"/>
                <a:gd name="T9" fmla="*/ 28 h 66"/>
                <a:gd name="T10" fmla="*/ 118 w 166"/>
                <a:gd name="T11" fmla="*/ 31 h 66"/>
                <a:gd name="T12" fmla="*/ 139 w 166"/>
                <a:gd name="T13" fmla="*/ 31 h 66"/>
                <a:gd name="T14" fmla="*/ 156 w 166"/>
                <a:gd name="T15" fmla="*/ 28 h 66"/>
                <a:gd name="T16" fmla="*/ 163 w 166"/>
                <a:gd name="T17" fmla="*/ 23 h 66"/>
                <a:gd name="T18" fmla="*/ 166 w 166"/>
                <a:gd name="T19" fmla="*/ 18 h 66"/>
                <a:gd name="T20" fmla="*/ 164 w 166"/>
                <a:gd name="T21" fmla="*/ 20 h 66"/>
                <a:gd name="T22" fmla="*/ 164 w 166"/>
                <a:gd name="T23" fmla="*/ 13 h 66"/>
                <a:gd name="T24" fmla="*/ 156 w 166"/>
                <a:gd name="T25" fmla="*/ 8 h 66"/>
                <a:gd name="T26" fmla="*/ 144 w 166"/>
                <a:gd name="T27" fmla="*/ 5 h 66"/>
                <a:gd name="T28" fmla="*/ 128 w 166"/>
                <a:gd name="T29" fmla="*/ 4 h 66"/>
                <a:gd name="T30" fmla="*/ 88 w 166"/>
                <a:gd name="T31" fmla="*/ 4 h 66"/>
                <a:gd name="T32" fmla="*/ 68 w 166"/>
                <a:gd name="T33" fmla="*/ 2 h 66"/>
                <a:gd name="T34" fmla="*/ 49 w 166"/>
                <a:gd name="T35" fmla="*/ 0 h 66"/>
                <a:gd name="T36" fmla="*/ 35 w 166"/>
                <a:gd name="T37" fmla="*/ 2 h 66"/>
                <a:gd name="T38" fmla="*/ 25 w 166"/>
                <a:gd name="T39" fmla="*/ 5 h 66"/>
                <a:gd name="T40" fmla="*/ 15 w 166"/>
                <a:gd name="T41" fmla="*/ 8 h 66"/>
                <a:gd name="T42" fmla="*/ 9 w 166"/>
                <a:gd name="T43" fmla="*/ 13 h 66"/>
                <a:gd name="T44" fmla="*/ 1 w 166"/>
                <a:gd name="T45" fmla="*/ 23 h 66"/>
                <a:gd name="T46" fmla="*/ 0 w 166"/>
                <a:gd name="T47" fmla="*/ 36 h 66"/>
                <a:gd name="T48" fmla="*/ 3 w 166"/>
                <a:gd name="T49" fmla="*/ 46 h 66"/>
                <a:gd name="T50" fmla="*/ 6 w 166"/>
                <a:gd name="T51" fmla="*/ 54 h 66"/>
                <a:gd name="T52" fmla="*/ 9 w 166"/>
                <a:gd name="T53" fmla="*/ 58 h 66"/>
                <a:gd name="T54" fmla="*/ 14 w 166"/>
                <a:gd name="T55" fmla="*/ 62 h 66"/>
                <a:gd name="T56" fmla="*/ 23 w 166"/>
                <a:gd name="T57" fmla="*/ 66 h 66"/>
                <a:gd name="T58" fmla="*/ 31 w 166"/>
                <a:gd name="T59" fmla="*/ 64 h 66"/>
                <a:gd name="T60" fmla="*/ 34 w 166"/>
                <a:gd name="T61" fmla="*/ 58 h 66"/>
                <a:gd name="T62" fmla="*/ 35 w 166"/>
                <a:gd name="T63" fmla="*/ 49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66"/>
                <a:gd name="T98" fmla="*/ 166 w 166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66">
                  <a:moveTo>
                    <a:pt x="35" y="49"/>
                  </a:moveTo>
                  <a:lnTo>
                    <a:pt x="35" y="41"/>
                  </a:lnTo>
                  <a:lnTo>
                    <a:pt x="38" y="36"/>
                  </a:lnTo>
                  <a:lnTo>
                    <a:pt x="51" y="30"/>
                  </a:lnTo>
                  <a:lnTo>
                    <a:pt x="71" y="28"/>
                  </a:lnTo>
                  <a:lnTo>
                    <a:pt x="118" y="31"/>
                  </a:lnTo>
                  <a:lnTo>
                    <a:pt x="139" y="31"/>
                  </a:lnTo>
                  <a:lnTo>
                    <a:pt x="156" y="28"/>
                  </a:lnTo>
                  <a:lnTo>
                    <a:pt x="163" y="23"/>
                  </a:lnTo>
                  <a:lnTo>
                    <a:pt x="166" y="18"/>
                  </a:lnTo>
                  <a:lnTo>
                    <a:pt x="164" y="20"/>
                  </a:lnTo>
                  <a:lnTo>
                    <a:pt x="164" y="13"/>
                  </a:lnTo>
                  <a:lnTo>
                    <a:pt x="156" y="8"/>
                  </a:lnTo>
                  <a:lnTo>
                    <a:pt x="144" y="5"/>
                  </a:lnTo>
                  <a:lnTo>
                    <a:pt x="128" y="4"/>
                  </a:lnTo>
                  <a:lnTo>
                    <a:pt x="88" y="4"/>
                  </a:lnTo>
                  <a:lnTo>
                    <a:pt x="68" y="2"/>
                  </a:lnTo>
                  <a:lnTo>
                    <a:pt x="49" y="0"/>
                  </a:lnTo>
                  <a:lnTo>
                    <a:pt x="35" y="2"/>
                  </a:lnTo>
                  <a:lnTo>
                    <a:pt x="25" y="5"/>
                  </a:lnTo>
                  <a:lnTo>
                    <a:pt x="15" y="8"/>
                  </a:lnTo>
                  <a:lnTo>
                    <a:pt x="9" y="13"/>
                  </a:lnTo>
                  <a:lnTo>
                    <a:pt x="1" y="23"/>
                  </a:lnTo>
                  <a:lnTo>
                    <a:pt x="0" y="36"/>
                  </a:lnTo>
                  <a:lnTo>
                    <a:pt x="3" y="46"/>
                  </a:lnTo>
                  <a:lnTo>
                    <a:pt x="6" y="54"/>
                  </a:lnTo>
                  <a:lnTo>
                    <a:pt x="9" y="58"/>
                  </a:lnTo>
                  <a:lnTo>
                    <a:pt x="14" y="62"/>
                  </a:lnTo>
                  <a:lnTo>
                    <a:pt x="23" y="66"/>
                  </a:lnTo>
                  <a:lnTo>
                    <a:pt x="31" y="64"/>
                  </a:lnTo>
                  <a:lnTo>
                    <a:pt x="34" y="58"/>
                  </a:lnTo>
                  <a:lnTo>
                    <a:pt x="35" y="49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0" name="Freeform 45"/>
            <p:cNvSpPr>
              <a:spLocks/>
            </p:cNvSpPr>
            <p:nvPr/>
          </p:nvSpPr>
          <p:spPr bwMode="auto">
            <a:xfrm>
              <a:off x="4561" y="2321"/>
              <a:ext cx="175" cy="76"/>
            </a:xfrm>
            <a:custGeom>
              <a:avLst/>
              <a:gdLst>
                <a:gd name="T0" fmla="*/ 45 w 175"/>
                <a:gd name="T1" fmla="*/ 46 h 76"/>
                <a:gd name="T2" fmla="*/ 47 w 175"/>
                <a:gd name="T3" fmla="*/ 45 h 76"/>
                <a:gd name="T4" fmla="*/ 57 w 175"/>
                <a:gd name="T5" fmla="*/ 40 h 76"/>
                <a:gd name="T6" fmla="*/ 76 w 175"/>
                <a:gd name="T7" fmla="*/ 38 h 76"/>
                <a:gd name="T8" fmla="*/ 146 w 175"/>
                <a:gd name="T9" fmla="*/ 41 h 76"/>
                <a:gd name="T10" fmla="*/ 164 w 175"/>
                <a:gd name="T11" fmla="*/ 36 h 76"/>
                <a:gd name="T12" fmla="*/ 174 w 175"/>
                <a:gd name="T13" fmla="*/ 27 h 76"/>
                <a:gd name="T14" fmla="*/ 175 w 175"/>
                <a:gd name="T15" fmla="*/ 22 h 76"/>
                <a:gd name="T16" fmla="*/ 169 w 175"/>
                <a:gd name="T17" fmla="*/ 18 h 76"/>
                <a:gd name="T18" fmla="*/ 174 w 175"/>
                <a:gd name="T19" fmla="*/ 25 h 76"/>
                <a:gd name="T20" fmla="*/ 172 w 175"/>
                <a:gd name="T21" fmla="*/ 15 h 76"/>
                <a:gd name="T22" fmla="*/ 164 w 175"/>
                <a:gd name="T23" fmla="*/ 9 h 76"/>
                <a:gd name="T24" fmla="*/ 150 w 175"/>
                <a:gd name="T25" fmla="*/ 5 h 76"/>
                <a:gd name="T26" fmla="*/ 133 w 175"/>
                <a:gd name="T27" fmla="*/ 4 h 76"/>
                <a:gd name="T28" fmla="*/ 73 w 175"/>
                <a:gd name="T29" fmla="*/ 2 h 76"/>
                <a:gd name="T30" fmla="*/ 40 w 175"/>
                <a:gd name="T31" fmla="*/ 2 h 76"/>
                <a:gd name="T32" fmla="*/ 28 w 175"/>
                <a:gd name="T33" fmla="*/ 5 h 76"/>
                <a:gd name="T34" fmla="*/ 17 w 175"/>
                <a:gd name="T35" fmla="*/ 9 h 76"/>
                <a:gd name="T36" fmla="*/ 11 w 175"/>
                <a:gd name="T37" fmla="*/ 15 h 76"/>
                <a:gd name="T38" fmla="*/ 2 w 175"/>
                <a:gd name="T39" fmla="*/ 27 h 76"/>
                <a:gd name="T40" fmla="*/ 0 w 175"/>
                <a:gd name="T41" fmla="*/ 41 h 76"/>
                <a:gd name="T42" fmla="*/ 3 w 175"/>
                <a:gd name="T43" fmla="*/ 53 h 76"/>
                <a:gd name="T44" fmla="*/ 8 w 175"/>
                <a:gd name="T45" fmla="*/ 63 h 76"/>
                <a:gd name="T46" fmla="*/ 17 w 175"/>
                <a:gd name="T47" fmla="*/ 72 h 76"/>
                <a:gd name="T48" fmla="*/ 30 w 175"/>
                <a:gd name="T49" fmla="*/ 76 h 76"/>
                <a:gd name="T50" fmla="*/ 40 w 175"/>
                <a:gd name="T51" fmla="*/ 71 h 76"/>
                <a:gd name="T52" fmla="*/ 45 w 175"/>
                <a:gd name="T53" fmla="*/ 56 h 76"/>
                <a:gd name="T54" fmla="*/ 34 w 175"/>
                <a:gd name="T55" fmla="*/ 61 h 76"/>
                <a:gd name="T56" fmla="*/ 34 w 175"/>
                <a:gd name="T57" fmla="*/ 64 h 76"/>
                <a:gd name="T58" fmla="*/ 30 w 175"/>
                <a:gd name="T59" fmla="*/ 66 h 76"/>
                <a:gd name="T60" fmla="*/ 22 w 175"/>
                <a:gd name="T61" fmla="*/ 64 h 76"/>
                <a:gd name="T62" fmla="*/ 16 w 175"/>
                <a:gd name="T63" fmla="*/ 58 h 76"/>
                <a:gd name="T64" fmla="*/ 9 w 175"/>
                <a:gd name="T65" fmla="*/ 40 h 76"/>
                <a:gd name="T66" fmla="*/ 11 w 175"/>
                <a:gd name="T67" fmla="*/ 28 h 76"/>
                <a:gd name="T68" fmla="*/ 17 w 175"/>
                <a:gd name="T69" fmla="*/ 22 h 76"/>
                <a:gd name="T70" fmla="*/ 22 w 175"/>
                <a:gd name="T71" fmla="*/ 18 h 76"/>
                <a:gd name="T72" fmla="*/ 42 w 175"/>
                <a:gd name="T73" fmla="*/ 12 h 76"/>
                <a:gd name="T74" fmla="*/ 54 w 175"/>
                <a:gd name="T75" fmla="*/ 10 h 76"/>
                <a:gd name="T76" fmla="*/ 93 w 175"/>
                <a:gd name="T77" fmla="*/ 13 h 76"/>
                <a:gd name="T78" fmla="*/ 149 w 175"/>
                <a:gd name="T79" fmla="*/ 15 h 76"/>
                <a:gd name="T80" fmla="*/ 160 w 175"/>
                <a:gd name="T81" fmla="*/ 18 h 76"/>
                <a:gd name="T82" fmla="*/ 166 w 175"/>
                <a:gd name="T83" fmla="*/ 23 h 76"/>
                <a:gd name="T84" fmla="*/ 164 w 175"/>
                <a:gd name="T85" fmla="*/ 25 h 76"/>
                <a:gd name="T86" fmla="*/ 164 w 175"/>
                <a:gd name="T87" fmla="*/ 28 h 76"/>
                <a:gd name="T88" fmla="*/ 168 w 175"/>
                <a:gd name="T89" fmla="*/ 30 h 76"/>
                <a:gd name="T90" fmla="*/ 171 w 175"/>
                <a:gd name="T91" fmla="*/ 30 h 76"/>
                <a:gd name="T92" fmla="*/ 172 w 175"/>
                <a:gd name="T93" fmla="*/ 28 h 76"/>
                <a:gd name="T94" fmla="*/ 168 w 175"/>
                <a:gd name="T95" fmla="*/ 20 h 76"/>
                <a:gd name="T96" fmla="*/ 158 w 175"/>
                <a:gd name="T97" fmla="*/ 30 h 76"/>
                <a:gd name="T98" fmla="*/ 143 w 175"/>
                <a:gd name="T99" fmla="*/ 31 h 76"/>
                <a:gd name="T100" fmla="*/ 123 w 175"/>
                <a:gd name="T101" fmla="*/ 31 h 76"/>
                <a:gd name="T102" fmla="*/ 56 w 175"/>
                <a:gd name="T103" fmla="*/ 30 h 76"/>
                <a:gd name="T104" fmla="*/ 42 w 175"/>
                <a:gd name="T105" fmla="*/ 36 h 76"/>
                <a:gd name="T106" fmla="*/ 37 w 175"/>
                <a:gd name="T107" fmla="*/ 43 h 76"/>
                <a:gd name="T108" fmla="*/ 36 w 175"/>
                <a:gd name="T109" fmla="*/ 46 h 76"/>
                <a:gd name="T110" fmla="*/ 36 w 175"/>
                <a:gd name="T111" fmla="*/ 53 h 7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5"/>
                <a:gd name="T169" fmla="*/ 0 h 76"/>
                <a:gd name="T170" fmla="*/ 175 w 175"/>
                <a:gd name="T171" fmla="*/ 76 h 7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5" h="76">
                  <a:moveTo>
                    <a:pt x="45" y="56"/>
                  </a:moveTo>
                  <a:lnTo>
                    <a:pt x="45" y="46"/>
                  </a:lnTo>
                  <a:lnTo>
                    <a:pt x="43" y="49"/>
                  </a:lnTo>
                  <a:lnTo>
                    <a:pt x="47" y="45"/>
                  </a:lnTo>
                  <a:lnTo>
                    <a:pt x="45" y="46"/>
                  </a:lnTo>
                  <a:lnTo>
                    <a:pt x="57" y="40"/>
                  </a:lnTo>
                  <a:lnTo>
                    <a:pt x="56" y="40"/>
                  </a:lnTo>
                  <a:lnTo>
                    <a:pt x="76" y="38"/>
                  </a:lnTo>
                  <a:lnTo>
                    <a:pt x="123" y="41"/>
                  </a:lnTo>
                  <a:lnTo>
                    <a:pt x="146" y="41"/>
                  </a:lnTo>
                  <a:lnTo>
                    <a:pt x="163" y="38"/>
                  </a:lnTo>
                  <a:lnTo>
                    <a:pt x="164" y="36"/>
                  </a:lnTo>
                  <a:lnTo>
                    <a:pt x="171" y="31"/>
                  </a:lnTo>
                  <a:lnTo>
                    <a:pt x="174" y="27"/>
                  </a:lnTo>
                  <a:lnTo>
                    <a:pt x="175" y="25"/>
                  </a:lnTo>
                  <a:lnTo>
                    <a:pt x="175" y="22"/>
                  </a:lnTo>
                  <a:lnTo>
                    <a:pt x="172" y="18"/>
                  </a:lnTo>
                  <a:lnTo>
                    <a:pt x="169" y="18"/>
                  </a:lnTo>
                  <a:lnTo>
                    <a:pt x="166" y="22"/>
                  </a:lnTo>
                  <a:lnTo>
                    <a:pt x="174" y="25"/>
                  </a:lnTo>
                  <a:lnTo>
                    <a:pt x="174" y="17"/>
                  </a:lnTo>
                  <a:lnTo>
                    <a:pt x="172" y="15"/>
                  </a:lnTo>
                  <a:lnTo>
                    <a:pt x="172" y="13"/>
                  </a:lnTo>
                  <a:lnTo>
                    <a:pt x="164" y="9"/>
                  </a:lnTo>
                  <a:lnTo>
                    <a:pt x="163" y="9"/>
                  </a:lnTo>
                  <a:lnTo>
                    <a:pt x="150" y="5"/>
                  </a:lnTo>
                  <a:lnTo>
                    <a:pt x="149" y="5"/>
                  </a:lnTo>
                  <a:lnTo>
                    <a:pt x="133" y="4"/>
                  </a:lnTo>
                  <a:lnTo>
                    <a:pt x="93" y="4"/>
                  </a:lnTo>
                  <a:lnTo>
                    <a:pt x="73" y="2"/>
                  </a:lnTo>
                  <a:lnTo>
                    <a:pt x="54" y="0"/>
                  </a:lnTo>
                  <a:lnTo>
                    <a:pt x="40" y="2"/>
                  </a:lnTo>
                  <a:lnTo>
                    <a:pt x="39" y="2"/>
                  </a:lnTo>
                  <a:lnTo>
                    <a:pt x="28" y="5"/>
                  </a:lnTo>
                  <a:lnTo>
                    <a:pt x="19" y="9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11" y="15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3" y="53"/>
                  </a:lnTo>
                  <a:lnTo>
                    <a:pt x="6" y="61"/>
                  </a:lnTo>
                  <a:lnTo>
                    <a:pt x="8" y="63"/>
                  </a:lnTo>
                  <a:lnTo>
                    <a:pt x="16" y="71"/>
                  </a:lnTo>
                  <a:lnTo>
                    <a:pt x="17" y="72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3" y="64"/>
                  </a:lnTo>
                  <a:lnTo>
                    <a:pt x="45" y="56"/>
                  </a:lnTo>
                  <a:lnTo>
                    <a:pt x="36" y="53"/>
                  </a:lnTo>
                  <a:lnTo>
                    <a:pt x="34" y="61"/>
                  </a:lnTo>
                  <a:lnTo>
                    <a:pt x="31" y="67"/>
                  </a:lnTo>
                  <a:lnTo>
                    <a:pt x="34" y="64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20" y="63"/>
                  </a:lnTo>
                  <a:lnTo>
                    <a:pt x="22" y="6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2" y="49"/>
                  </a:lnTo>
                  <a:lnTo>
                    <a:pt x="9" y="40"/>
                  </a:lnTo>
                  <a:lnTo>
                    <a:pt x="9" y="41"/>
                  </a:lnTo>
                  <a:lnTo>
                    <a:pt x="11" y="28"/>
                  </a:lnTo>
                  <a:lnTo>
                    <a:pt x="9" y="31"/>
                  </a:lnTo>
                  <a:lnTo>
                    <a:pt x="17" y="22"/>
                  </a:lnTo>
                  <a:lnTo>
                    <a:pt x="23" y="17"/>
                  </a:lnTo>
                  <a:lnTo>
                    <a:pt x="22" y="18"/>
                  </a:lnTo>
                  <a:lnTo>
                    <a:pt x="31" y="15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73" y="12"/>
                  </a:lnTo>
                  <a:lnTo>
                    <a:pt x="93" y="13"/>
                  </a:lnTo>
                  <a:lnTo>
                    <a:pt x="133" y="13"/>
                  </a:lnTo>
                  <a:lnTo>
                    <a:pt x="149" y="15"/>
                  </a:lnTo>
                  <a:lnTo>
                    <a:pt x="147" y="15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6" y="23"/>
                  </a:lnTo>
                  <a:lnTo>
                    <a:pt x="164" y="18"/>
                  </a:lnTo>
                  <a:lnTo>
                    <a:pt x="164" y="25"/>
                  </a:lnTo>
                  <a:lnTo>
                    <a:pt x="164" y="27"/>
                  </a:lnTo>
                  <a:lnTo>
                    <a:pt x="164" y="28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9" y="30"/>
                  </a:lnTo>
                  <a:lnTo>
                    <a:pt x="171" y="30"/>
                  </a:lnTo>
                  <a:lnTo>
                    <a:pt x="172" y="30"/>
                  </a:lnTo>
                  <a:lnTo>
                    <a:pt x="172" y="28"/>
                  </a:lnTo>
                  <a:lnTo>
                    <a:pt x="174" y="27"/>
                  </a:lnTo>
                  <a:lnTo>
                    <a:pt x="168" y="20"/>
                  </a:lnTo>
                  <a:lnTo>
                    <a:pt x="164" y="25"/>
                  </a:lnTo>
                  <a:lnTo>
                    <a:pt x="158" y="30"/>
                  </a:lnTo>
                  <a:lnTo>
                    <a:pt x="160" y="28"/>
                  </a:lnTo>
                  <a:lnTo>
                    <a:pt x="143" y="31"/>
                  </a:lnTo>
                  <a:lnTo>
                    <a:pt x="144" y="31"/>
                  </a:lnTo>
                  <a:lnTo>
                    <a:pt x="123" y="31"/>
                  </a:lnTo>
                  <a:lnTo>
                    <a:pt x="76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7" y="43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6" y="54"/>
                  </a:lnTo>
                  <a:lnTo>
                    <a:pt x="36" y="53"/>
                  </a:lnTo>
                  <a:lnTo>
                    <a:pt x="45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1" name="Freeform 46"/>
            <p:cNvSpPr>
              <a:spLocks/>
            </p:cNvSpPr>
            <p:nvPr/>
          </p:nvSpPr>
          <p:spPr bwMode="auto">
            <a:xfrm>
              <a:off x="4682" y="2320"/>
              <a:ext cx="14" cy="11"/>
            </a:xfrm>
            <a:custGeom>
              <a:avLst/>
              <a:gdLst>
                <a:gd name="T0" fmla="*/ 14 w 14"/>
                <a:gd name="T1" fmla="*/ 0 h 11"/>
                <a:gd name="T2" fmla="*/ 12 w 14"/>
                <a:gd name="T3" fmla="*/ 0 h 11"/>
                <a:gd name="T4" fmla="*/ 12 w 14"/>
                <a:gd name="T5" fmla="*/ 3 h 11"/>
                <a:gd name="T6" fmla="*/ 11 w 14"/>
                <a:gd name="T7" fmla="*/ 3 h 11"/>
                <a:gd name="T8" fmla="*/ 11 w 14"/>
                <a:gd name="T9" fmla="*/ 10 h 11"/>
                <a:gd name="T10" fmla="*/ 12 w 14"/>
                <a:gd name="T11" fmla="*/ 10 h 11"/>
                <a:gd name="T12" fmla="*/ 12 w 14"/>
                <a:gd name="T13" fmla="*/ 11 h 11"/>
                <a:gd name="T14" fmla="*/ 0 w 14"/>
                <a:gd name="T15" fmla="*/ 11 h 11"/>
                <a:gd name="T16" fmla="*/ 2 w 14"/>
                <a:gd name="T17" fmla="*/ 11 h 11"/>
                <a:gd name="T18" fmla="*/ 2 w 14"/>
                <a:gd name="T19" fmla="*/ 10 h 11"/>
                <a:gd name="T20" fmla="*/ 3 w 14"/>
                <a:gd name="T21" fmla="*/ 8 h 11"/>
                <a:gd name="T22" fmla="*/ 3 w 14"/>
                <a:gd name="T23" fmla="*/ 5 h 11"/>
                <a:gd name="T24" fmla="*/ 2 w 14"/>
                <a:gd name="T25" fmla="*/ 3 h 11"/>
                <a:gd name="T26" fmla="*/ 2 w 14"/>
                <a:gd name="T27" fmla="*/ 1 h 11"/>
                <a:gd name="T28" fmla="*/ 0 w 14"/>
                <a:gd name="T29" fmla="*/ 1 h 11"/>
                <a:gd name="T30" fmla="*/ 14 w 14"/>
                <a:gd name="T31" fmla="*/ 0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"/>
                <a:gd name="T49" fmla="*/ 0 h 11"/>
                <a:gd name="T50" fmla="*/ 14 w 14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" h="11">
                  <a:moveTo>
                    <a:pt x="14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11" y="3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2" name="Freeform 47"/>
            <p:cNvSpPr>
              <a:spLocks/>
            </p:cNvSpPr>
            <p:nvPr/>
          </p:nvSpPr>
          <p:spPr bwMode="auto">
            <a:xfrm>
              <a:off x="4677" y="2315"/>
              <a:ext cx="24" cy="21"/>
            </a:xfrm>
            <a:custGeom>
              <a:avLst/>
              <a:gdLst>
                <a:gd name="T0" fmla="*/ 21 w 24"/>
                <a:gd name="T1" fmla="*/ 10 h 21"/>
                <a:gd name="T2" fmla="*/ 24 w 24"/>
                <a:gd name="T3" fmla="*/ 3 h 21"/>
                <a:gd name="T4" fmla="*/ 16 w 24"/>
                <a:gd name="T5" fmla="*/ 0 h 21"/>
                <a:gd name="T6" fmla="*/ 13 w 24"/>
                <a:gd name="T7" fmla="*/ 8 h 21"/>
                <a:gd name="T8" fmla="*/ 14 w 24"/>
                <a:gd name="T9" fmla="*/ 3 h 21"/>
                <a:gd name="T10" fmla="*/ 11 w 24"/>
                <a:gd name="T11" fmla="*/ 18 h 21"/>
                <a:gd name="T12" fmla="*/ 14 w 24"/>
                <a:gd name="T13" fmla="*/ 19 h 21"/>
                <a:gd name="T14" fmla="*/ 13 w 24"/>
                <a:gd name="T15" fmla="*/ 15 h 21"/>
                <a:gd name="T16" fmla="*/ 17 w 24"/>
                <a:gd name="T17" fmla="*/ 11 h 21"/>
                <a:gd name="T18" fmla="*/ 5 w 24"/>
                <a:gd name="T19" fmla="*/ 21 h 21"/>
                <a:gd name="T20" fmla="*/ 10 w 24"/>
                <a:gd name="T21" fmla="*/ 19 h 21"/>
                <a:gd name="T22" fmla="*/ 11 w 24"/>
                <a:gd name="T23" fmla="*/ 15 h 21"/>
                <a:gd name="T24" fmla="*/ 11 w 24"/>
                <a:gd name="T25" fmla="*/ 16 h 21"/>
                <a:gd name="T26" fmla="*/ 13 w 24"/>
                <a:gd name="T27" fmla="*/ 8 h 21"/>
                <a:gd name="T28" fmla="*/ 11 w 24"/>
                <a:gd name="T29" fmla="*/ 8 h 21"/>
                <a:gd name="T30" fmla="*/ 10 w 24"/>
                <a:gd name="T31" fmla="*/ 3 h 21"/>
                <a:gd name="T32" fmla="*/ 5 w 24"/>
                <a:gd name="T33" fmla="*/ 1 h 21"/>
                <a:gd name="T34" fmla="*/ 19 w 24"/>
                <a:gd name="T35" fmla="*/ 10 h 21"/>
                <a:gd name="T36" fmla="*/ 5 w 24"/>
                <a:gd name="T37" fmla="*/ 1 h 21"/>
                <a:gd name="T38" fmla="*/ 2 w 24"/>
                <a:gd name="T39" fmla="*/ 3 h 21"/>
                <a:gd name="T40" fmla="*/ 0 w 24"/>
                <a:gd name="T41" fmla="*/ 6 h 21"/>
                <a:gd name="T42" fmla="*/ 0 w 24"/>
                <a:gd name="T43" fmla="*/ 10 h 21"/>
                <a:gd name="T44" fmla="*/ 3 w 24"/>
                <a:gd name="T45" fmla="*/ 11 h 21"/>
                <a:gd name="T46" fmla="*/ 7 w 24"/>
                <a:gd name="T47" fmla="*/ 11 h 21"/>
                <a:gd name="T48" fmla="*/ 2 w 24"/>
                <a:gd name="T49" fmla="*/ 8 h 21"/>
                <a:gd name="T50" fmla="*/ 2 w 24"/>
                <a:gd name="T51" fmla="*/ 11 h 21"/>
                <a:gd name="T52" fmla="*/ 5 w 24"/>
                <a:gd name="T53" fmla="*/ 13 h 21"/>
                <a:gd name="T54" fmla="*/ 3 w 24"/>
                <a:gd name="T55" fmla="*/ 13 h 21"/>
                <a:gd name="T56" fmla="*/ 3 w 24"/>
                <a:gd name="T57" fmla="*/ 11 h 21"/>
                <a:gd name="T58" fmla="*/ 2 w 24"/>
                <a:gd name="T59" fmla="*/ 15 h 21"/>
                <a:gd name="T60" fmla="*/ 7 w 24"/>
                <a:gd name="T61" fmla="*/ 11 h 21"/>
                <a:gd name="T62" fmla="*/ 3 w 24"/>
                <a:gd name="T63" fmla="*/ 11 h 21"/>
                <a:gd name="T64" fmla="*/ 0 w 24"/>
                <a:gd name="T65" fmla="*/ 15 h 21"/>
                <a:gd name="T66" fmla="*/ 0 w 24"/>
                <a:gd name="T67" fmla="*/ 18 h 21"/>
                <a:gd name="T68" fmla="*/ 2 w 24"/>
                <a:gd name="T69" fmla="*/ 19 h 21"/>
                <a:gd name="T70" fmla="*/ 5 w 24"/>
                <a:gd name="T71" fmla="*/ 21 h 21"/>
                <a:gd name="T72" fmla="*/ 19 w 24"/>
                <a:gd name="T73" fmla="*/ 21 h 21"/>
                <a:gd name="T74" fmla="*/ 21 w 24"/>
                <a:gd name="T75" fmla="*/ 19 h 21"/>
                <a:gd name="T76" fmla="*/ 22 w 24"/>
                <a:gd name="T77" fmla="*/ 18 h 21"/>
                <a:gd name="T78" fmla="*/ 22 w 24"/>
                <a:gd name="T79" fmla="*/ 15 h 21"/>
                <a:gd name="T80" fmla="*/ 21 w 24"/>
                <a:gd name="T81" fmla="*/ 11 h 21"/>
                <a:gd name="T82" fmla="*/ 19 w 24"/>
                <a:gd name="T83" fmla="*/ 10 h 21"/>
                <a:gd name="T84" fmla="*/ 16 w 24"/>
                <a:gd name="T85" fmla="*/ 10 h 21"/>
                <a:gd name="T86" fmla="*/ 21 w 24"/>
                <a:gd name="T87" fmla="*/ 8 h 21"/>
                <a:gd name="T88" fmla="*/ 17 w 24"/>
                <a:gd name="T89" fmla="*/ 13 h 21"/>
                <a:gd name="T90" fmla="*/ 21 w 24"/>
                <a:gd name="T91" fmla="*/ 13 h 21"/>
                <a:gd name="T92" fmla="*/ 22 w 24"/>
                <a:gd name="T93" fmla="*/ 11 h 21"/>
                <a:gd name="T94" fmla="*/ 22 w 24"/>
                <a:gd name="T95" fmla="*/ 8 h 21"/>
                <a:gd name="T96" fmla="*/ 17 w 24"/>
                <a:gd name="T97" fmla="*/ 10 h 21"/>
                <a:gd name="T98" fmla="*/ 19 w 24"/>
                <a:gd name="T99" fmla="*/ 0 h 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"/>
                <a:gd name="T151" fmla="*/ 0 h 21"/>
                <a:gd name="T152" fmla="*/ 24 w 24"/>
                <a:gd name="T153" fmla="*/ 21 h 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" h="21">
                  <a:moveTo>
                    <a:pt x="19" y="10"/>
                  </a:moveTo>
                  <a:lnTo>
                    <a:pt x="21" y="10"/>
                  </a:lnTo>
                  <a:lnTo>
                    <a:pt x="24" y="6"/>
                  </a:lnTo>
                  <a:lnTo>
                    <a:pt x="24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3" y="3"/>
                  </a:lnTo>
                  <a:lnTo>
                    <a:pt x="13" y="8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1" y="6"/>
                  </a:lnTo>
                  <a:lnTo>
                    <a:pt x="11" y="18"/>
                  </a:lnTo>
                  <a:lnTo>
                    <a:pt x="13" y="18"/>
                  </a:lnTo>
                  <a:lnTo>
                    <a:pt x="14" y="19"/>
                  </a:lnTo>
                  <a:lnTo>
                    <a:pt x="17" y="19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7" y="11"/>
                  </a:lnTo>
                  <a:lnTo>
                    <a:pt x="5" y="11"/>
                  </a:lnTo>
                  <a:lnTo>
                    <a:pt x="5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11" y="19"/>
                  </a:lnTo>
                  <a:lnTo>
                    <a:pt x="11" y="15"/>
                  </a:lnTo>
                  <a:lnTo>
                    <a:pt x="10" y="18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3" y="8"/>
                  </a:lnTo>
                  <a:lnTo>
                    <a:pt x="10" y="5"/>
                  </a:lnTo>
                  <a:lnTo>
                    <a:pt x="11" y="8"/>
                  </a:lnTo>
                  <a:lnTo>
                    <a:pt x="11" y="5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5" y="1"/>
                  </a:lnTo>
                  <a:lnTo>
                    <a:pt x="5" y="11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5" y="1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22" y="19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21" y="15"/>
                  </a:lnTo>
                  <a:lnTo>
                    <a:pt x="21" y="8"/>
                  </a:lnTo>
                  <a:lnTo>
                    <a:pt x="16" y="13"/>
                  </a:lnTo>
                  <a:lnTo>
                    <a:pt x="17" y="13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1"/>
                  </a:lnTo>
                  <a:lnTo>
                    <a:pt x="22" y="11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3" name="Rectangle 48"/>
            <p:cNvSpPr>
              <a:spLocks noChangeArrowheads="1"/>
            </p:cNvSpPr>
            <p:nvPr/>
          </p:nvSpPr>
          <p:spPr bwMode="auto">
            <a:xfrm>
              <a:off x="4850" y="2077"/>
              <a:ext cx="3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FFFFFF"/>
                  </a:solidFill>
                  <a:latin typeface="Arial" charset="0"/>
                </a:rPr>
                <a:t>T cell</a:t>
              </a:r>
              <a:endParaRPr lang="de-DE" sz="2800" b="0">
                <a:latin typeface="Times New Roman" pitchFamily="18" charset="0"/>
              </a:endParaRPr>
            </a:p>
          </p:txBody>
        </p:sp>
        <p:sp>
          <p:nvSpPr>
            <p:cNvPr id="29934" name="Oval 49"/>
            <p:cNvSpPr>
              <a:spLocks noChangeArrowheads="1"/>
            </p:cNvSpPr>
            <p:nvPr/>
          </p:nvSpPr>
          <p:spPr bwMode="auto">
            <a:xfrm>
              <a:off x="4690" y="2202"/>
              <a:ext cx="39" cy="44"/>
            </a:xfrm>
            <a:prstGeom prst="ellipse">
              <a:avLst/>
            </a:prstGeom>
            <a:solidFill>
              <a:srgbClr val="33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935" name="Freeform 50"/>
            <p:cNvSpPr>
              <a:spLocks/>
            </p:cNvSpPr>
            <p:nvPr/>
          </p:nvSpPr>
          <p:spPr bwMode="auto">
            <a:xfrm>
              <a:off x="4685" y="2197"/>
              <a:ext cx="45" cy="51"/>
            </a:xfrm>
            <a:custGeom>
              <a:avLst/>
              <a:gdLst>
                <a:gd name="T0" fmla="*/ 0 w 45"/>
                <a:gd name="T1" fmla="*/ 34 h 51"/>
                <a:gd name="T2" fmla="*/ 3 w 45"/>
                <a:gd name="T3" fmla="*/ 41 h 51"/>
                <a:gd name="T4" fmla="*/ 3 w 45"/>
                <a:gd name="T5" fmla="*/ 41 h 51"/>
                <a:gd name="T6" fmla="*/ 8 w 45"/>
                <a:gd name="T7" fmla="*/ 44 h 51"/>
                <a:gd name="T8" fmla="*/ 9 w 45"/>
                <a:gd name="T9" fmla="*/ 46 h 51"/>
                <a:gd name="T10" fmla="*/ 13 w 45"/>
                <a:gd name="T11" fmla="*/ 47 h 51"/>
                <a:gd name="T12" fmla="*/ 20 w 45"/>
                <a:gd name="T13" fmla="*/ 51 h 51"/>
                <a:gd name="T14" fmla="*/ 26 w 45"/>
                <a:gd name="T15" fmla="*/ 49 h 51"/>
                <a:gd name="T16" fmla="*/ 33 w 45"/>
                <a:gd name="T17" fmla="*/ 47 h 51"/>
                <a:gd name="T18" fmla="*/ 36 w 45"/>
                <a:gd name="T19" fmla="*/ 46 h 51"/>
                <a:gd name="T20" fmla="*/ 37 w 45"/>
                <a:gd name="T21" fmla="*/ 44 h 51"/>
                <a:gd name="T22" fmla="*/ 42 w 45"/>
                <a:gd name="T23" fmla="*/ 41 h 51"/>
                <a:gd name="T24" fmla="*/ 42 w 45"/>
                <a:gd name="T25" fmla="*/ 41 h 51"/>
                <a:gd name="T26" fmla="*/ 45 w 45"/>
                <a:gd name="T27" fmla="*/ 34 h 51"/>
                <a:gd name="T28" fmla="*/ 42 w 45"/>
                <a:gd name="T29" fmla="*/ 31 h 51"/>
                <a:gd name="T30" fmla="*/ 45 w 45"/>
                <a:gd name="T31" fmla="*/ 16 h 51"/>
                <a:gd name="T32" fmla="*/ 42 w 45"/>
                <a:gd name="T33" fmla="*/ 10 h 51"/>
                <a:gd name="T34" fmla="*/ 42 w 45"/>
                <a:gd name="T35" fmla="*/ 10 h 51"/>
                <a:gd name="T36" fmla="*/ 37 w 45"/>
                <a:gd name="T37" fmla="*/ 7 h 51"/>
                <a:gd name="T38" fmla="*/ 36 w 45"/>
                <a:gd name="T39" fmla="*/ 5 h 51"/>
                <a:gd name="T40" fmla="*/ 33 w 45"/>
                <a:gd name="T41" fmla="*/ 3 h 51"/>
                <a:gd name="T42" fmla="*/ 23 w 45"/>
                <a:gd name="T43" fmla="*/ 0 h 51"/>
                <a:gd name="T44" fmla="*/ 13 w 45"/>
                <a:gd name="T45" fmla="*/ 3 h 51"/>
                <a:gd name="T46" fmla="*/ 9 w 45"/>
                <a:gd name="T47" fmla="*/ 5 h 51"/>
                <a:gd name="T48" fmla="*/ 8 w 45"/>
                <a:gd name="T49" fmla="*/ 7 h 51"/>
                <a:gd name="T50" fmla="*/ 3 w 45"/>
                <a:gd name="T51" fmla="*/ 10 h 51"/>
                <a:gd name="T52" fmla="*/ 3 w 45"/>
                <a:gd name="T53" fmla="*/ 10 h 51"/>
                <a:gd name="T54" fmla="*/ 0 w 45"/>
                <a:gd name="T55" fmla="*/ 16 h 51"/>
                <a:gd name="T56" fmla="*/ 9 w 45"/>
                <a:gd name="T57" fmla="*/ 26 h 51"/>
                <a:gd name="T58" fmla="*/ 11 w 45"/>
                <a:gd name="T59" fmla="*/ 18 h 51"/>
                <a:gd name="T60" fmla="*/ 11 w 45"/>
                <a:gd name="T61" fmla="*/ 16 h 51"/>
                <a:gd name="T62" fmla="*/ 11 w 45"/>
                <a:gd name="T63" fmla="*/ 15 h 51"/>
                <a:gd name="T64" fmla="*/ 14 w 45"/>
                <a:gd name="T65" fmla="*/ 11 h 51"/>
                <a:gd name="T66" fmla="*/ 16 w 45"/>
                <a:gd name="T67" fmla="*/ 10 h 51"/>
                <a:gd name="T68" fmla="*/ 19 w 45"/>
                <a:gd name="T69" fmla="*/ 8 h 51"/>
                <a:gd name="T70" fmla="*/ 26 w 45"/>
                <a:gd name="T71" fmla="*/ 8 h 51"/>
                <a:gd name="T72" fmla="*/ 30 w 45"/>
                <a:gd name="T73" fmla="*/ 10 h 51"/>
                <a:gd name="T74" fmla="*/ 31 w 45"/>
                <a:gd name="T75" fmla="*/ 11 h 51"/>
                <a:gd name="T76" fmla="*/ 34 w 45"/>
                <a:gd name="T77" fmla="*/ 15 h 51"/>
                <a:gd name="T78" fmla="*/ 34 w 45"/>
                <a:gd name="T79" fmla="*/ 16 h 51"/>
                <a:gd name="T80" fmla="*/ 34 w 45"/>
                <a:gd name="T81" fmla="*/ 18 h 51"/>
                <a:gd name="T82" fmla="*/ 36 w 45"/>
                <a:gd name="T83" fmla="*/ 26 h 51"/>
                <a:gd name="T84" fmla="*/ 42 w 45"/>
                <a:gd name="T85" fmla="*/ 21 h 51"/>
                <a:gd name="T86" fmla="*/ 36 w 45"/>
                <a:gd name="T87" fmla="*/ 31 h 51"/>
                <a:gd name="T88" fmla="*/ 36 w 45"/>
                <a:gd name="T89" fmla="*/ 34 h 51"/>
                <a:gd name="T90" fmla="*/ 33 w 45"/>
                <a:gd name="T91" fmla="*/ 38 h 51"/>
                <a:gd name="T92" fmla="*/ 31 w 45"/>
                <a:gd name="T93" fmla="*/ 38 h 51"/>
                <a:gd name="T94" fmla="*/ 30 w 45"/>
                <a:gd name="T95" fmla="*/ 39 h 51"/>
                <a:gd name="T96" fmla="*/ 26 w 45"/>
                <a:gd name="T97" fmla="*/ 41 h 51"/>
                <a:gd name="T98" fmla="*/ 20 w 45"/>
                <a:gd name="T99" fmla="*/ 43 h 51"/>
                <a:gd name="T100" fmla="*/ 26 w 45"/>
                <a:gd name="T101" fmla="*/ 44 h 51"/>
                <a:gd name="T102" fmla="*/ 19 w 45"/>
                <a:gd name="T103" fmla="*/ 43 h 51"/>
                <a:gd name="T104" fmla="*/ 16 w 45"/>
                <a:gd name="T105" fmla="*/ 41 h 51"/>
                <a:gd name="T106" fmla="*/ 14 w 45"/>
                <a:gd name="T107" fmla="*/ 39 h 51"/>
                <a:gd name="T108" fmla="*/ 11 w 45"/>
                <a:gd name="T109" fmla="*/ 36 h 51"/>
                <a:gd name="T110" fmla="*/ 11 w 45"/>
                <a:gd name="T111" fmla="*/ 34 h 51"/>
                <a:gd name="T112" fmla="*/ 11 w 45"/>
                <a:gd name="T113" fmla="*/ 33 h 51"/>
                <a:gd name="T114" fmla="*/ 9 w 45"/>
                <a:gd name="T115" fmla="*/ 26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"/>
                <a:gd name="T175" fmla="*/ 0 h 51"/>
                <a:gd name="T176" fmla="*/ 45 w 45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" h="51">
                  <a:moveTo>
                    <a:pt x="0" y="26"/>
                  </a:moveTo>
                  <a:lnTo>
                    <a:pt x="0" y="34"/>
                  </a:lnTo>
                  <a:lnTo>
                    <a:pt x="2" y="36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9" y="47"/>
                  </a:lnTo>
                  <a:lnTo>
                    <a:pt x="13" y="47"/>
                  </a:lnTo>
                  <a:lnTo>
                    <a:pt x="13" y="49"/>
                  </a:lnTo>
                  <a:lnTo>
                    <a:pt x="20" y="51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3" y="47"/>
                  </a:lnTo>
                  <a:lnTo>
                    <a:pt x="36" y="47"/>
                  </a:lnTo>
                  <a:lnTo>
                    <a:pt x="36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7" y="46"/>
                  </a:lnTo>
                  <a:lnTo>
                    <a:pt x="42" y="41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4" y="36"/>
                  </a:lnTo>
                  <a:lnTo>
                    <a:pt x="45" y="34"/>
                  </a:lnTo>
                  <a:lnTo>
                    <a:pt x="44" y="29"/>
                  </a:lnTo>
                  <a:lnTo>
                    <a:pt x="42" y="31"/>
                  </a:lnTo>
                  <a:lnTo>
                    <a:pt x="45" y="23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7" y="5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5"/>
                  </a:lnTo>
                  <a:lnTo>
                    <a:pt x="8" y="7"/>
                  </a:lnTo>
                  <a:lnTo>
                    <a:pt x="8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9" y="16"/>
                  </a:lnTo>
                  <a:lnTo>
                    <a:pt x="11" y="16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4" y="15"/>
                  </a:lnTo>
                  <a:lnTo>
                    <a:pt x="33" y="13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6" y="20"/>
                  </a:lnTo>
                  <a:lnTo>
                    <a:pt x="36" y="26"/>
                  </a:lnTo>
                  <a:lnTo>
                    <a:pt x="39" y="29"/>
                  </a:lnTo>
                  <a:lnTo>
                    <a:pt x="42" y="21"/>
                  </a:lnTo>
                  <a:lnTo>
                    <a:pt x="37" y="23"/>
                  </a:lnTo>
                  <a:lnTo>
                    <a:pt x="36" y="31"/>
                  </a:lnTo>
                  <a:lnTo>
                    <a:pt x="34" y="33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4" y="36"/>
                  </a:lnTo>
                  <a:lnTo>
                    <a:pt x="31" y="38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41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0" y="43"/>
                  </a:lnTo>
                  <a:lnTo>
                    <a:pt x="19" y="47"/>
                  </a:lnTo>
                  <a:lnTo>
                    <a:pt x="26" y="44"/>
                  </a:lnTo>
                  <a:lnTo>
                    <a:pt x="23" y="41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16" y="41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4" y="38"/>
                  </a:lnTo>
                  <a:lnTo>
                    <a:pt x="11" y="36"/>
                  </a:lnTo>
                  <a:lnTo>
                    <a:pt x="13" y="38"/>
                  </a:lnTo>
                  <a:lnTo>
                    <a:pt x="11" y="34"/>
                  </a:lnTo>
                  <a:lnTo>
                    <a:pt x="9" y="34"/>
                  </a:lnTo>
                  <a:lnTo>
                    <a:pt x="11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6" name="Freeform 51"/>
            <p:cNvSpPr>
              <a:spLocks/>
            </p:cNvSpPr>
            <p:nvPr/>
          </p:nvSpPr>
          <p:spPr bwMode="auto">
            <a:xfrm>
              <a:off x="4668" y="2251"/>
              <a:ext cx="53" cy="43"/>
            </a:xfrm>
            <a:custGeom>
              <a:avLst/>
              <a:gdLst>
                <a:gd name="T0" fmla="*/ 0 w 53"/>
                <a:gd name="T1" fmla="*/ 21 h 43"/>
                <a:gd name="T2" fmla="*/ 2 w 53"/>
                <a:gd name="T3" fmla="*/ 29 h 43"/>
                <a:gd name="T4" fmla="*/ 8 w 53"/>
                <a:gd name="T5" fmla="*/ 36 h 43"/>
                <a:gd name="T6" fmla="*/ 17 w 53"/>
                <a:gd name="T7" fmla="*/ 41 h 43"/>
                <a:gd name="T8" fmla="*/ 26 w 53"/>
                <a:gd name="T9" fmla="*/ 43 h 43"/>
                <a:gd name="T10" fmla="*/ 36 w 53"/>
                <a:gd name="T11" fmla="*/ 39 h 43"/>
                <a:gd name="T12" fmla="*/ 45 w 53"/>
                <a:gd name="T13" fmla="*/ 34 h 43"/>
                <a:gd name="T14" fmla="*/ 50 w 53"/>
                <a:gd name="T15" fmla="*/ 28 h 43"/>
                <a:gd name="T16" fmla="*/ 53 w 53"/>
                <a:gd name="T17" fmla="*/ 21 h 43"/>
                <a:gd name="T18" fmla="*/ 51 w 53"/>
                <a:gd name="T19" fmla="*/ 13 h 43"/>
                <a:gd name="T20" fmla="*/ 45 w 53"/>
                <a:gd name="T21" fmla="*/ 7 h 43"/>
                <a:gd name="T22" fmla="*/ 37 w 53"/>
                <a:gd name="T23" fmla="*/ 2 h 43"/>
                <a:gd name="T24" fmla="*/ 26 w 53"/>
                <a:gd name="T25" fmla="*/ 0 h 43"/>
                <a:gd name="T26" fmla="*/ 17 w 53"/>
                <a:gd name="T27" fmla="*/ 2 h 43"/>
                <a:gd name="T28" fmla="*/ 9 w 53"/>
                <a:gd name="T29" fmla="*/ 7 h 43"/>
                <a:gd name="T30" fmla="*/ 3 w 53"/>
                <a:gd name="T31" fmla="*/ 13 h 43"/>
                <a:gd name="T32" fmla="*/ 0 w 53"/>
                <a:gd name="T33" fmla="*/ 2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3"/>
                <a:gd name="T53" fmla="*/ 53 w 53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3">
                  <a:moveTo>
                    <a:pt x="0" y="21"/>
                  </a:moveTo>
                  <a:lnTo>
                    <a:pt x="2" y="29"/>
                  </a:lnTo>
                  <a:lnTo>
                    <a:pt x="8" y="36"/>
                  </a:lnTo>
                  <a:lnTo>
                    <a:pt x="17" y="41"/>
                  </a:lnTo>
                  <a:lnTo>
                    <a:pt x="26" y="43"/>
                  </a:lnTo>
                  <a:lnTo>
                    <a:pt x="36" y="39"/>
                  </a:lnTo>
                  <a:lnTo>
                    <a:pt x="45" y="34"/>
                  </a:lnTo>
                  <a:lnTo>
                    <a:pt x="50" y="28"/>
                  </a:lnTo>
                  <a:lnTo>
                    <a:pt x="53" y="21"/>
                  </a:lnTo>
                  <a:lnTo>
                    <a:pt x="51" y="13"/>
                  </a:lnTo>
                  <a:lnTo>
                    <a:pt x="45" y="7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9" y="7"/>
                  </a:lnTo>
                  <a:lnTo>
                    <a:pt x="3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33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37" name="Freeform 52"/>
            <p:cNvSpPr>
              <a:spLocks/>
            </p:cNvSpPr>
            <p:nvPr/>
          </p:nvSpPr>
          <p:spPr bwMode="auto">
            <a:xfrm>
              <a:off x="4663" y="2244"/>
              <a:ext cx="62" cy="54"/>
            </a:xfrm>
            <a:custGeom>
              <a:avLst/>
              <a:gdLst>
                <a:gd name="T0" fmla="*/ 0 w 62"/>
                <a:gd name="T1" fmla="*/ 35 h 54"/>
                <a:gd name="T2" fmla="*/ 2 w 62"/>
                <a:gd name="T3" fmla="*/ 38 h 54"/>
                <a:gd name="T4" fmla="*/ 11 w 62"/>
                <a:gd name="T5" fmla="*/ 46 h 54"/>
                <a:gd name="T6" fmla="*/ 14 w 62"/>
                <a:gd name="T7" fmla="*/ 50 h 54"/>
                <a:gd name="T8" fmla="*/ 19 w 62"/>
                <a:gd name="T9" fmla="*/ 51 h 54"/>
                <a:gd name="T10" fmla="*/ 28 w 62"/>
                <a:gd name="T11" fmla="*/ 53 h 54"/>
                <a:gd name="T12" fmla="*/ 36 w 62"/>
                <a:gd name="T13" fmla="*/ 50 h 54"/>
                <a:gd name="T14" fmla="*/ 38 w 62"/>
                <a:gd name="T15" fmla="*/ 53 h 54"/>
                <a:gd name="T16" fmla="*/ 44 w 62"/>
                <a:gd name="T17" fmla="*/ 50 h 54"/>
                <a:gd name="T18" fmla="*/ 47 w 62"/>
                <a:gd name="T19" fmla="*/ 48 h 54"/>
                <a:gd name="T20" fmla="*/ 47 w 62"/>
                <a:gd name="T21" fmla="*/ 48 h 54"/>
                <a:gd name="T22" fmla="*/ 50 w 62"/>
                <a:gd name="T23" fmla="*/ 46 h 54"/>
                <a:gd name="T24" fmla="*/ 59 w 62"/>
                <a:gd name="T25" fmla="*/ 35 h 54"/>
                <a:gd name="T26" fmla="*/ 59 w 62"/>
                <a:gd name="T27" fmla="*/ 32 h 54"/>
                <a:gd name="T28" fmla="*/ 62 w 62"/>
                <a:gd name="T29" fmla="*/ 28 h 54"/>
                <a:gd name="T30" fmla="*/ 61 w 62"/>
                <a:gd name="T31" fmla="*/ 22 h 54"/>
                <a:gd name="T32" fmla="*/ 58 w 62"/>
                <a:gd name="T33" fmla="*/ 15 h 54"/>
                <a:gd name="T34" fmla="*/ 56 w 62"/>
                <a:gd name="T35" fmla="*/ 14 h 54"/>
                <a:gd name="T36" fmla="*/ 55 w 62"/>
                <a:gd name="T37" fmla="*/ 12 h 54"/>
                <a:gd name="T38" fmla="*/ 52 w 62"/>
                <a:gd name="T39" fmla="*/ 7 h 54"/>
                <a:gd name="T40" fmla="*/ 47 w 62"/>
                <a:gd name="T41" fmla="*/ 4 h 54"/>
                <a:gd name="T42" fmla="*/ 44 w 62"/>
                <a:gd name="T43" fmla="*/ 2 h 54"/>
                <a:gd name="T44" fmla="*/ 38 w 62"/>
                <a:gd name="T45" fmla="*/ 0 h 54"/>
                <a:gd name="T46" fmla="*/ 27 w 62"/>
                <a:gd name="T47" fmla="*/ 7 h 54"/>
                <a:gd name="T48" fmla="*/ 21 w 62"/>
                <a:gd name="T49" fmla="*/ 2 h 54"/>
                <a:gd name="T50" fmla="*/ 14 w 62"/>
                <a:gd name="T51" fmla="*/ 5 h 54"/>
                <a:gd name="T52" fmla="*/ 14 w 62"/>
                <a:gd name="T53" fmla="*/ 5 h 54"/>
                <a:gd name="T54" fmla="*/ 11 w 62"/>
                <a:gd name="T55" fmla="*/ 7 h 54"/>
                <a:gd name="T56" fmla="*/ 2 w 62"/>
                <a:gd name="T57" fmla="*/ 18 h 54"/>
                <a:gd name="T58" fmla="*/ 0 w 62"/>
                <a:gd name="T59" fmla="*/ 28 h 54"/>
                <a:gd name="T60" fmla="*/ 10 w 62"/>
                <a:gd name="T61" fmla="*/ 23 h 54"/>
                <a:gd name="T62" fmla="*/ 11 w 62"/>
                <a:gd name="T63" fmla="*/ 20 h 54"/>
                <a:gd name="T64" fmla="*/ 16 w 62"/>
                <a:gd name="T65" fmla="*/ 17 h 54"/>
                <a:gd name="T66" fmla="*/ 21 w 62"/>
                <a:gd name="T67" fmla="*/ 14 h 54"/>
                <a:gd name="T68" fmla="*/ 22 w 62"/>
                <a:gd name="T69" fmla="*/ 14 h 54"/>
                <a:gd name="T70" fmla="*/ 31 w 62"/>
                <a:gd name="T71" fmla="*/ 12 h 54"/>
                <a:gd name="T72" fmla="*/ 35 w 62"/>
                <a:gd name="T73" fmla="*/ 9 h 54"/>
                <a:gd name="T74" fmla="*/ 36 w 62"/>
                <a:gd name="T75" fmla="*/ 12 h 54"/>
                <a:gd name="T76" fmla="*/ 42 w 62"/>
                <a:gd name="T77" fmla="*/ 14 h 54"/>
                <a:gd name="T78" fmla="*/ 47 w 62"/>
                <a:gd name="T79" fmla="*/ 17 h 54"/>
                <a:gd name="T80" fmla="*/ 47 w 62"/>
                <a:gd name="T81" fmla="*/ 15 h 54"/>
                <a:gd name="T82" fmla="*/ 50 w 62"/>
                <a:gd name="T83" fmla="*/ 18 h 54"/>
                <a:gd name="T84" fmla="*/ 52 w 62"/>
                <a:gd name="T85" fmla="*/ 20 h 54"/>
                <a:gd name="T86" fmla="*/ 53 w 62"/>
                <a:gd name="T87" fmla="*/ 22 h 54"/>
                <a:gd name="T88" fmla="*/ 53 w 62"/>
                <a:gd name="T89" fmla="*/ 27 h 54"/>
                <a:gd name="T90" fmla="*/ 58 w 62"/>
                <a:gd name="T91" fmla="*/ 23 h 54"/>
                <a:gd name="T92" fmla="*/ 52 w 62"/>
                <a:gd name="T93" fmla="*/ 30 h 54"/>
                <a:gd name="T94" fmla="*/ 50 w 62"/>
                <a:gd name="T95" fmla="*/ 33 h 54"/>
                <a:gd name="T96" fmla="*/ 45 w 62"/>
                <a:gd name="T97" fmla="*/ 36 h 54"/>
                <a:gd name="T98" fmla="*/ 41 w 62"/>
                <a:gd name="T99" fmla="*/ 40 h 54"/>
                <a:gd name="T100" fmla="*/ 38 w 62"/>
                <a:gd name="T101" fmla="*/ 41 h 54"/>
                <a:gd name="T102" fmla="*/ 36 w 62"/>
                <a:gd name="T103" fmla="*/ 41 h 54"/>
                <a:gd name="T104" fmla="*/ 28 w 62"/>
                <a:gd name="T105" fmla="*/ 45 h 54"/>
                <a:gd name="T106" fmla="*/ 31 w 62"/>
                <a:gd name="T107" fmla="*/ 45 h 54"/>
                <a:gd name="T108" fmla="*/ 31 w 62"/>
                <a:gd name="T109" fmla="*/ 43 h 54"/>
                <a:gd name="T110" fmla="*/ 22 w 62"/>
                <a:gd name="T111" fmla="*/ 41 h 54"/>
                <a:gd name="T112" fmla="*/ 17 w 62"/>
                <a:gd name="T113" fmla="*/ 40 h 54"/>
                <a:gd name="T114" fmla="*/ 17 w 62"/>
                <a:gd name="T115" fmla="*/ 40 h 54"/>
                <a:gd name="T116" fmla="*/ 11 w 62"/>
                <a:gd name="T117" fmla="*/ 35 h 54"/>
                <a:gd name="T118" fmla="*/ 10 w 62"/>
                <a:gd name="T119" fmla="*/ 32 h 54"/>
                <a:gd name="T120" fmla="*/ 0 w 62"/>
                <a:gd name="T121" fmla="*/ 28 h 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"/>
                <a:gd name="T184" fmla="*/ 0 h 54"/>
                <a:gd name="T185" fmla="*/ 62 w 62"/>
                <a:gd name="T186" fmla="*/ 54 h 5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" h="54">
                  <a:moveTo>
                    <a:pt x="0" y="28"/>
                  </a:moveTo>
                  <a:lnTo>
                    <a:pt x="0" y="35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4" y="50"/>
                  </a:lnTo>
                  <a:lnTo>
                    <a:pt x="16" y="51"/>
                  </a:lnTo>
                  <a:lnTo>
                    <a:pt x="19" y="51"/>
                  </a:lnTo>
                  <a:lnTo>
                    <a:pt x="21" y="53"/>
                  </a:lnTo>
                  <a:lnTo>
                    <a:pt x="28" y="53"/>
                  </a:lnTo>
                  <a:lnTo>
                    <a:pt x="31" y="54"/>
                  </a:lnTo>
                  <a:lnTo>
                    <a:pt x="36" y="50"/>
                  </a:lnTo>
                  <a:lnTo>
                    <a:pt x="35" y="51"/>
                  </a:lnTo>
                  <a:lnTo>
                    <a:pt x="38" y="53"/>
                  </a:lnTo>
                  <a:lnTo>
                    <a:pt x="39" y="51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7" y="48"/>
                  </a:lnTo>
                  <a:lnTo>
                    <a:pt x="47" y="46"/>
                  </a:lnTo>
                  <a:lnTo>
                    <a:pt x="47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61" y="33"/>
                  </a:lnTo>
                  <a:lnTo>
                    <a:pt x="59" y="32"/>
                  </a:lnTo>
                  <a:lnTo>
                    <a:pt x="58" y="33"/>
                  </a:lnTo>
                  <a:lnTo>
                    <a:pt x="62" y="28"/>
                  </a:lnTo>
                  <a:lnTo>
                    <a:pt x="62" y="23"/>
                  </a:lnTo>
                  <a:lnTo>
                    <a:pt x="61" y="22"/>
                  </a:lnTo>
                  <a:lnTo>
                    <a:pt x="59" y="15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56" y="12"/>
                  </a:lnTo>
                  <a:lnTo>
                    <a:pt x="55" y="12"/>
                  </a:lnTo>
                  <a:lnTo>
                    <a:pt x="56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4" y="2"/>
                  </a:lnTo>
                  <a:lnTo>
                    <a:pt x="39" y="2"/>
                  </a:lnTo>
                  <a:lnTo>
                    <a:pt x="38" y="0"/>
                  </a:lnTo>
                  <a:lnTo>
                    <a:pt x="28" y="2"/>
                  </a:lnTo>
                  <a:lnTo>
                    <a:pt x="27" y="7"/>
                  </a:lnTo>
                  <a:lnTo>
                    <a:pt x="31" y="2"/>
                  </a:lnTo>
                  <a:lnTo>
                    <a:pt x="21" y="2"/>
                  </a:lnTo>
                  <a:lnTo>
                    <a:pt x="19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7"/>
                  </a:lnTo>
                  <a:lnTo>
                    <a:pt x="2" y="17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1" y="22"/>
                  </a:lnTo>
                  <a:lnTo>
                    <a:pt x="11" y="20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7" y="15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4" y="12"/>
                  </a:lnTo>
                  <a:lnTo>
                    <a:pt x="31" y="12"/>
                  </a:lnTo>
                  <a:lnTo>
                    <a:pt x="36" y="7"/>
                  </a:lnTo>
                  <a:lnTo>
                    <a:pt x="35" y="9"/>
                  </a:lnTo>
                  <a:lnTo>
                    <a:pt x="35" y="10"/>
                  </a:lnTo>
                  <a:lnTo>
                    <a:pt x="36" y="12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2" y="25"/>
                  </a:lnTo>
                  <a:lnTo>
                    <a:pt x="53" y="27"/>
                  </a:lnTo>
                  <a:lnTo>
                    <a:pt x="53" y="28"/>
                  </a:lnTo>
                  <a:lnTo>
                    <a:pt x="58" y="23"/>
                  </a:lnTo>
                  <a:lnTo>
                    <a:pt x="53" y="25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50" y="33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4" y="38"/>
                  </a:lnTo>
                  <a:lnTo>
                    <a:pt x="41" y="40"/>
                  </a:lnTo>
                  <a:lnTo>
                    <a:pt x="41" y="41"/>
                  </a:lnTo>
                  <a:lnTo>
                    <a:pt x="38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3"/>
                  </a:lnTo>
                  <a:lnTo>
                    <a:pt x="28" y="45"/>
                  </a:lnTo>
                  <a:lnTo>
                    <a:pt x="27" y="50"/>
                  </a:lnTo>
                  <a:lnTo>
                    <a:pt x="31" y="45"/>
                  </a:lnTo>
                  <a:lnTo>
                    <a:pt x="35" y="46"/>
                  </a:lnTo>
                  <a:lnTo>
                    <a:pt x="31" y="43"/>
                  </a:lnTo>
                  <a:lnTo>
                    <a:pt x="24" y="43"/>
                  </a:lnTo>
                  <a:lnTo>
                    <a:pt x="22" y="41"/>
                  </a:lnTo>
                  <a:lnTo>
                    <a:pt x="19" y="41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0" y="32"/>
                  </a:lnTo>
                  <a:lnTo>
                    <a:pt x="1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2" name="Freeform 64"/>
          <p:cNvSpPr>
            <a:spLocks/>
          </p:cNvSpPr>
          <p:nvPr/>
        </p:nvSpPr>
        <p:spPr bwMode="auto">
          <a:xfrm>
            <a:off x="4271434" y="3240088"/>
            <a:ext cx="259644" cy="169862"/>
          </a:xfrm>
          <a:custGeom>
            <a:avLst/>
            <a:gdLst>
              <a:gd name="T0" fmla="*/ 2147483647 w 163"/>
              <a:gd name="T1" fmla="*/ 2147483647 h 107"/>
              <a:gd name="T2" fmla="*/ 2147483647 w 163"/>
              <a:gd name="T3" fmla="*/ 2147483647 h 107"/>
              <a:gd name="T4" fmla="*/ 2147483647 w 163"/>
              <a:gd name="T5" fmla="*/ 2147483647 h 107"/>
              <a:gd name="T6" fmla="*/ 2147483647 w 163"/>
              <a:gd name="T7" fmla="*/ 2147483647 h 107"/>
              <a:gd name="T8" fmla="*/ 2147483647 w 163"/>
              <a:gd name="T9" fmla="*/ 2147483647 h 107"/>
              <a:gd name="T10" fmla="*/ 2147483647 w 163"/>
              <a:gd name="T11" fmla="*/ 2147483647 h 107"/>
              <a:gd name="T12" fmla="*/ 2147483647 w 163"/>
              <a:gd name="T13" fmla="*/ 2147483647 h 107"/>
              <a:gd name="T14" fmla="*/ 2147483647 w 163"/>
              <a:gd name="T15" fmla="*/ 2147483647 h 107"/>
              <a:gd name="T16" fmla="*/ 2147483647 w 163"/>
              <a:gd name="T17" fmla="*/ 2147483647 h 107"/>
              <a:gd name="T18" fmla="*/ 2147483647 w 163"/>
              <a:gd name="T19" fmla="*/ 2147483647 h 107"/>
              <a:gd name="T20" fmla="*/ 2147483647 w 163"/>
              <a:gd name="T21" fmla="*/ 2147483647 h 107"/>
              <a:gd name="T22" fmla="*/ 2147483647 w 163"/>
              <a:gd name="T23" fmla="*/ 2147483647 h 107"/>
              <a:gd name="T24" fmla="*/ 2147483647 w 163"/>
              <a:gd name="T25" fmla="*/ 2147483647 h 107"/>
              <a:gd name="T26" fmla="*/ 2147483647 w 163"/>
              <a:gd name="T27" fmla="*/ 2147483647 h 107"/>
              <a:gd name="T28" fmla="*/ 2147483647 w 163"/>
              <a:gd name="T29" fmla="*/ 2147483647 h 107"/>
              <a:gd name="T30" fmla="*/ 2147483647 w 163"/>
              <a:gd name="T31" fmla="*/ 2147483647 h 107"/>
              <a:gd name="T32" fmla="*/ 2147483647 w 163"/>
              <a:gd name="T33" fmla="*/ 2147483647 h 107"/>
              <a:gd name="T34" fmla="*/ 2147483647 w 163"/>
              <a:gd name="T35" fmla="*/ 2147483647 h 107"/>
              <a:gd name="T36" fmla="*/ 2147483647 w 163"/>
              <a:gd name="T37" fmla="*/ 2147483647 h 107"/>
              <a:gd name="T38" fmla="*/ 2147483647 w 163"/>
              <a:gd name="T39" fmla="*/ 2147483647 h 107"/>
              <a:gd name="T40" fmla="*/ 2147483647 w 163"/>
              <a:gd name="T41" fmla="*/ 2147483647 h 107"/>
              <a:gd name="T42" fmla="*/ 2147483647 w 163"/>
              <a:gd name="T43" fmla="*/ 2147483647 h 107"/>
              <a:gd name="T44" fmla="*/ 2147483647 w 163"/>
              <a:gd name="T45" fmla="*/ 2147483647 h 107"/>
              <a:gd name="T46" fmla="*/ 2147483647 w 163"/>
              <a:gd name="T47" fmla="*/ 2147483647 h 107"/>
              <a:gd name="T48" fmla="*/ 2147483647 w 163"/>
              <a:gd name="T49" fmla="*/ 2147483647 h 107"/>
              <a:gd name="T50" fmla="*/ 2147483647 w 163"/>
              <a:gd name="T51" fmla="*/ 2147483647 h 107"/>
              <a:gd name="T52" fmla="*/ 2147483647 w 163"/>
              <a:gd name="T53" fmla="*/ 2147483647 h 107"/>
              <a:gd name="T54" fmla="*/ 2147483647 w 163"/>
              <a:gd name="T55" fmla="*/ 2147483647 h 107"/>
              <a:gd name="T56" fmla="*/ 0 w 163"/>
              <a:gd name="T57" fmla="*/ 2147483647 h 107"/>
              <a:gd name="T58" fmla="*/ 2147483647 w 163"/>
              <a:gd name="T59" fmla="*/ 2147483647 h 107"/>
              <a:gd name="T60" fmla="*/ 2147483647 w 163"/>
              <a:gd name="T61" fmla="*/ 2147483647 h 107"/>
              <a:gd name="T62" fmla="*/ 2147483647 w 163"/>
              <a:gd name="T63" fmla="*/ 2147483647 h 107"/>
              <a:gd name="T64" fmla="*/ 2147483647 w 163"/>
              <a:gd name="T65" fmla="*/ 2147483647 h 107"/>
              <a:gd name="T66" fmla="*/ 2147483647 w 163"/>
              <a:gd name="T67" fmla="*/ 0 h 107"/>
              <a:gd name="T68" fmla="*/ 2147483647 w 163"/>
              <a:gd name="T69" fmla="*/ 0 h 107"/>
              <a:gd name="T70" fmla="*/ 2147483647 w 163"/>
              <a:gd name="T71" fmla="*/ 2147483647 h 107"/>
              <a:gd name="T72" fmla="*/ 2147483647 w 163"/>
              <a:gd name="T73" fmla="*/ 2147483647 h 107"/>
              <a:gd name="T74" fmla="*/ 2147483647 w 163"/>
              <a:gd name="T75" fmla="*/ 2147483647 h 107"/>
              <a:gd name="T76" fmla="*/ 2147483647 w 163"/>
              <a:gd name="T77" fmla="*/ 2147483647 h 10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3"/>
              <a:gd name="T118" fmla="*/ 0 h 107"/>
              <a:gd name="T119" fmla="*/ 163 w 163"/>
              <a:gd name="T120" fmla="*/ 107 h 10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3" h="107">
                <a:moveTo>
                  <a:pt x="42" y="20"/>
                </a:moveTo>
                <a:lnTo>
                  <a:pt x="41" y="27"/>
                </a:lnTo>
                <a:lnTo>
                  <a:pt x="42" y="33"/>
                </a:lnTo>
                <a:lnTo>
                  <a:pt x="45" y="40"/>
                </a:lnTo>
                <a:lnTo>
                  <a:pt x="53" y="45"/>
                </a:lnTo>
                <a:lnTo>
                  <a:pt x="72" y="54"/>
                </a:lnTo>
                <a:lnTo>
                  <a:pt x="97" y="63"/>
                </a:lnTo>
                <a:lnTo>
                  <a:pt x="120" y="69"/>
                </a:lnTo>
                <a:lnTo>
                  <a:pt x="141" y="79"/>
                </a:lnTo>
                <a:lnTo>
                  <a:pt x="157" y="89"/>
                </a:lnTo>
                <a:lnTo>
                  <a:pt x="162" y="94"/>
                </a:lnTo>
                <a:lnTo>
                  <a:pt x="163" y="100"/>
                </a:lnTo>
                <a:lnTo>
                  <a:pt x="162" y="100"/>
                </a:lnTo>
                <a:lnTo>
                  <a:pt x="162" y="104"/>
                </a:lnTo>
                <a:lnTo>
                  <a:pt x="159" y="107"/>
                </a:lnTo>
                <a:lnTo>
                  <a:pt x="149" y="107"/>
                </a:lnTo>
                <a:lnTo>
                  <a:pt x="137" y="105"/>
                </a:lnTo>
                <a:lnTo>
                  <a:pt x="121" y="100"/>
                </a:lnTo>
                <a:lnTo>
                  <a:pt x="92" y="90"/>
                </a:lnTo>
                <a:lnTo>
                  <a:pt x="83" y="87"/>
                </a:lnTo>
                <a:lnTo>
                  <a:pt x="79" y="86"/>
                </a:lnTo>
                <a:lnTo>
                  <a:pt x="81" y="86"/>
                </a:lnTo>
                <a:lnTo>
                  <a:pt x="59" y="79"/>
                </a:lnTo>
                <a:lnTo>
                  <a:pt x="42" y="72"/>
                </a:lnTo>
                <a:lnTo>
                  <a:pt x="28" y="66"/>
                </a:lnTo>
                <a:lnTo>
                  <a:pt x="17" y="59"/>
                </a:lnTo>
                <a:lnTo>
                  <a:pt x="10" y="53"/>
                </a:lnTo>
                <a:lnTo>
                  <a:pt x="5" y="46"/>
                </a:lnTo>
                <a:lnTo>
                  <a:pt x="0" y="33"/>
                </a:lnTo>
                <a:lnTo>
                  <a:pt x="3" y="20"/>
                </a:lnTo>
                <a:lnTo>
                  <a:pt x="8" y="12"/>
                </a:lnTo>
                <a:lnTo>
                  <a:pt x="14" y="5"/>
                </a:lnTo>
                <a:lnTo>
                  <a:pt x="19" y="4"/>
                </a:lnTo>
                <a:lnTo>
                  <a:pt x="25" y="0"/>
                </a:lnTo>
                <a:lnTo>
                  <a:pt x="34" y="0"/>
                </a:lnTo>
                <a:lnTo>
                  <a:pt x="42" y="7"/>
                </a:lnTo>
                <a:lnTo>
                  <a:pt x="44" y="14"/>
                </a:lnTo>
                <a:lnTo>
                  <a:pt x="42" y="22"/>
                </a:lnTo>
                <a:lnTo>
                  <a:pt x="42" y="20"/>
                </a:lnTo>
                <a:close/>
              </a:path>
            </a:pathLst>
          </a:custGeom>
          <a:solidFill>
            <a:srgbClr val="2121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Freeform 65"/>
          <p:cNvSpPr>
            <a:spLocks/>
          </p:cNvSpPr>
          <p:nvPr/>
        </p:nvSpPr>
        <p:spPr bwMode="auto">
          <a:xfrm>
            <a:off x="4265790" y="3233738"/>
            <a:ext cx="272344" cy="184150"/>
          </a:xfrm>
          <a:custGeom>
            <a:avLst/>
            <a:gdLst>
              <a:gd name="T0" fmla="*/ 2147483647 w 172"/>
              <a:gd name="T1" fmla="*/ 2147483647 h 116"/>
              <a:gd name="T2" fmla="*/ 2147483647 w 172"/>
              <a:gd name="T3" fmla="*/ 2147483647 h 116"/>
              <a:gd name="T4" fmla="*/ 2147483647 w 172"/>
              <a:gd name="T5" fmla="*/ 2147483647 h 116"/>
              <a:gd name="T6" fmla="*/ 2147483647 w 172"/>
              <a:gd name="T7" fmla="*/ 2147483647 h 116"/>
              <a:gd name="T8" fmla="*/ 2147483647 w 172"/>
              <a:gd name="T9" fmla="*/ 2147483647 h 116"/>
              <a:gd name="T10" fmla="*/ 2147483647 w 172"/>
              <a:gd name="T11" fmla="*/ 2147483647 h 116"/>
              <a:gd name="T12" fmla="*/ 2147483647 w 172"/>
              <a:gd name="T13" fmla="*/ 2147483647 h 116"/>
              <a:gd name="T14" fmla="*/ 2147483647 w 172"/>
              <a:gd name="T15" fmla="*/ 2147483647 h 116"/>
              <a:gd name="T16" fmla="*/ 2147483647 w 172"/>
              <a:gd name="T17" fmla="*/ 2147483647 h 116"/>
              <a:gd name="T18" fmla="*/ 2147483647 w 172"/>
              <a:gd name="T19" fmla="*/ 2147483647 h 116"/>
              <a:gd name="T20" fmla="*/ 2147483647 w 172"/>
              <a:gd name="T21" fmla="*/ 2147483647 h 116"/>
              <a:gd name="T22" fmla="*/ 2147483647 w 172"/>
              <a:gd name="T23" fmla="*/ 2147483647 h 116"/>
              <a:gd name="T24" fmla="*/ 2147483647 w 172"/>
              <a:gd name="T25" fmla="*/ 2147483647 h 116"/>
              <a:gd name="T26" fmla="*/ 2147483647 w 172"/>
              <a:gd name="T27" fmla="*/ 2147483647 h 116"/>
              <a:gd name="T28" fmla="*/ 2147483647 w 172"/>
              <a:gd name="T29" fmla="*/ 2147483647 h 116"/>
              <a:gd name="T30" fmla="*/ 2147483647 w 172"/>
              <a:gd name="T31" fmla="*/ 2147483647 h 116"/>
              <a:gd name="T32" fmla="*/ 2147483647 w 172"/>
              <a:gd name="T33" fmla="*/ 2147483647 h 116"/>
              <a:gd name="T34" fmla="*/ 2147483647 w 172"/>
              <a:gd name="T35" fmla="*/ 2147483647 h 116"/>
              <a:gd name="T36" fmla="*/ 2147483647 w 172"/>
              <a:gd name="T37" fmla="*/ 2147483647 h 116"/>
              <a:gd name="T38" fmla="*/ 2147483647 w 172"/>
              <a:gd name="T39" fmla="*/ 2147483647 h 116"/>
              <a:gd name="T40" fmla="*/ 2147483647 w 172"/>
              <a:gd name="T41" fmla="*/ 2147483647 h 116"/>
              <a:gd name="T42" fmla="*/ 2147483647 w 172"/>
              <a:gd name="T43" fmla="*/ 2147483647 h 116"/>
              <a:gd name="T44" fmla="*/ 2147483647 w 172"/>
              <a:gd name="T45" fmla="*/ 2147483647 h 116"/>
              <a:gd name="T46" fmla="*/ 2147483647 w 172"/>
              <a:gd name="T47" fmla="*/ 2147483647 h 116"/>
              <a:gd name="T48" fmla="*/ 2147483647 w 172"/>
              <a:gd name="T49" fmla="*/ 2147483647 h 116"/>
              <a:gd name="T50" fmla="*/ 2147483647 w 172"/>
              <a:gd name="T51" fmla="*/ 2147483647 h 116"/>
              <a:gd name="T52" fmla="*/ 2147483647 w 172"/>
              <a:gd name="T53" fmla="*/ 2147483647 h 116"/>
              <a:gd name="T54" fmla="*/ 2147483647 w 172"/>
              <a:gd name="T55" fmla="*/ 2147483647 h 116"/>
              <a:gd name="T56" fmla="*/ 2147483647 w 172"/>
              <a:gd name="T57" fmla="*/ 2147483647 h 116"/>
              <a:gd name="T58" fmla="*/ 2147483647 w 172"/>
              <a:gd name="T59" fmla="*/ 0 h 116"/>
              <a:gd name="T60" fmla="*/ 2147483647 w 172"/>
              <a:gd name="T61" fmla="*/ 0 h 116"/>
              <a:gd name="T62" fmla="*/ 2147483647 w 172"/>
              <a:gd name="T63" fmla="*/ 2147483647 h 116"/>
              <a:gd name="T64" fmla="*/ 2147483647 w 172"/>
              <a:gd name="T65" fmla="*/ 2147483647 h 116"/>
              <a:gd name="T66" fmla="*/ 0 w 172"/>
              <a:gd name="T67" fmla="*/ 2147483647 h 116"/>
              <a:gd name="T68" fmla="*/ 2147483647 w 172"/>
              <a:gd name="T69" fmla="*/ 2147483647 h 116"/>
              <a:gd name="T70" fmla="*/ 2147483647 w 172"/>
              <a:gd name="T71" fmla="*/ 2147483647 h 116"/>
              <a:gd name="T72" fmla="*/ 2147483647 w 172"/>
              <a:gd name="T73" fmla="*/ 2147483647 h 116"/>
              <a:gd name="T74" fmla="*/ 2147483647 w 172"/>
              <a:gd name="T75" fmla="*/ 2147483647 h 116"/>
              <a:gd name="T76" fmla="*/ 2147483647 w 172"/>
              <a:gd name="T77" fmla="*/ 2147483647 h 116"/>
              <a:gd name="T78" fmla="*/ 2147483647 w 172"/>
              <a:gd name="T79" fmla="*/ 2147483647 h 116"/>
              <a:gd name="T80" fmla="*/ 2147483647 w 172"/>
              <a:gd name="T81" fmla="*/ 2147483647 h 116"/>
              <a:gd name="T82" fmla="*/ 2147483647 w 172"/>
              <a:gd name="T83" fmla="*/ 2147483647 h 116"/>
              <a:gd name="T84" fmla="*/ 2147483647 w 172"/>
              <a:gd name="T85" fmla="*/ 2147483647 h 116"/>
              <a:gd name="T86" fmla="*/ 2147483647 w 172"/>
              <a:gd name="T87" fmla="*/ 2147483647 h 116"/>
              <a:gd name="T88" fmla="*/ 2147483647 w 172"/>
              <a:gd name="T89" fmla="*/ 2147483647 h 116"/>
              <a:gd name="T90" fmla="*/ 2147483647 w 172"/>
              <a:gd name="T91" fmla="*/ 2147483647 h 116"/>
              <a:gd name="T92" fmla="*/ 2147483647 w 172"/>
              <a:gd name="T93" fmla="*/ 2147483647 h 116"/>
              <a:gd name="T94" fmla="*/ 2147483647 w 172"/>
              <a:gd name="T95" fmla="*/ 2147483647 h 116"/>
              <a:gd name="T96" fmla="*/ 2147483647 w 172"/>
              <a:gd name="T97" fmla="*/ 2147483647 h 116"/>
              <a:gd name="T98" fmla="*/ 2147483647 w 172"/>
              <a:gd name="T99" fmla="*/ 2147483647 h 116"/>
              <a:gd name="T100" fmla="*/ 2147483647 w 172"/>
              <a:gd name="T101" fmla="*/ 2147483647 h 116"/>
              <a:gd name="T102" fmla="*/ 2147483647 w 172"/>
              <a:gd name="T103" fmla="*/ 2147483647 h 116"/>
              <a:gd name="T104" fmla="*/ 2147483647 w 172"/>
              <a:gd name="T105" fmla="*/ 2147483647 h 116"/>
              <a:gd name="T106" fmla="*/ 2147483647 w 172"/>
              <a:gd name="T107" fmla="*/ 2147483647 h 116"/>
              <a:gd name="T108" fmla="*/ 2147483647 w 172"/>
              <a:gd name="T109" fmla="*/ 2147483647 h 11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2"/>
              <a:gd name="T166" fmla="*/ 0 h 116"/>
              <a:gd name="T167" fmla="*/ 172 w 172"/>
              <a:gd name="T168" fmla="*/ 116 h 11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2" h="116">
                <a:moveTo>
                  <a:pt x="51" y="24"/>
                </a:moveTo>
                <a:lnTo>
                  <a:pt x="51" y="22"/>
                </a:lnTo>
                <a:lnTo>
                  <a:pt x="49" y="21"/>
                </a:lnTo>
                <a:lnTo>
                  <a:pt x="49" y="19"/>
                </a:lnTo>
                <a:lnTo>
                  <a:pt x="45" y="19"/>
                </a:lnTo>
                <a:lnTo>
                  <a:pt x="42" y="22"/>
                </a:lnTo>
                <a:lnTo>
                  <a:pt x="40" y="29"/>
                </a:lnTo>
                <a:lnTo>
                  <a:pt x="40" y="32"/>
                </a:lnTo>
                <a:lnTo>
                  <a:pt x="42" y="39"/>
                </a:lnTo>
                <a:lnTo>
                  <a:pt x="45" y="45"/>
                </a:lnTo>
                <a:lnTo>
                  <a:pt x="46" y="47"/>
                </a:lnTo>
                <a:lnTo>
                  <a:pt x="46" y="49"/>
                </a:lnTo>
                <a:lnTo>
                  <a:pt x="54" y="54"/>
                </a:lnTo>
                <a:lnTo>
                  <a:pt x="56" y="54"/>
                </a:lnTo>
                <a:lnTo>
                  <a:pt x="74" y="63"/>
                </a:lnTo>
                <a:lnTo>
                  <a:pt x="99" y="72"/>
                </a:lnTo>
                <a:lnTo>
                  <a:pt x="122" y="78"/>
                </a:lnTo>
                <a:lnTo>
                  <a:pt x="144" y="88"/>
                </a:lnTo>
                <a:lnTo>
                  <a:pt x="142" y="88"/>
                </a:lnTo>
                <a:lnTo>
                  <a:pt x="158" y="98"/>
                </a:lnTo>
                <a:lnTo>
                  <a:pt x="158" y="96"/>
                </a:lnTo>
                <a:lnTo>
                  <a:pt x="163" y="101"/>
                </a:lnTo>
                <a:lnTo>
                  <a:pt x="161" y="99"/>
                </a:lnTo>
                <a:lnTo>
                  <a:pt x="163" y="106"/>
                </a:lnTo>
                <a:lnTo>
                  <a:pt x="167" y="99"/>
                </a:lnTo>
                <a:lnTo>
                  <a:pt x="164" y="99"/>
                </a:lnTo>
                <a:lnTo>
                  <a:pt x="161" y="103"/>
                </a:lnTo>
                <a:lnTo>
                  <a:pt x="161" y="108"/>
                </a:lnTo>
                <a:lnTo>
                  <a:pt x="163" y="104"/>
                </a:lnTo>
                <a:lnTo>
                  <a:pt x="159" y="108"/>
                </a:lnTo>
                <a:lnTo>
                  <a:pt x="163" y="106"/>
                </a:lnTo>
                <a:lnTo>
                  <a:pt x="153" y="106"/>
                </a:lnTo>
                <a:lnTo>
                  <a:pt x="141" y="104"/>
                </a:lnTo>
                <a:lnTo>
                  <a:pt x="142" y="104"/>
                </a:lnTo>
                <a:lnTo>
                  <a:pt x="127" y="99"/>
                </a:lnTo>
                <a:lnTo>
                  <a:pt x="97" y="90"/>
                </a:lnTo>
                <a:lnTo>
                  <a:pt x="88" y="86"/>
                </a:lnTo>
                <a:lnTo>
                  <a:pt x="85" y="85"/>
                </a:lnTo>
                <a:lnTo>
                  <a:pt x="83" y="94"/>
                </a:lnTo>
                <a:lnTo>
                  <a:pt x="88" y="94"/>
                </a:lnTo>
                <a:lnTo>
                  <a:pt x="88" y="93"/>
                </a:lnTo>
                <a:lnTo>
                  <a:pt x="90" y="93"/>
                </a:lnTo>
                <a:lnTo>
                  <a:pt x="90" y="88"/>
                </a:lnTo>
                <a:lnTo>
                  <a:pt x="88" y="86"/>
                </a:lnTo>
                <a:lnTo>
                  <a:pt x="88" y="85"/>
                </a:lnTo>
                <a:lnTo>
                  <a:pt x="87" y="85"/>
                </a:lnTo>
                <a:lnTo>
                  <a:pt x="65" y="78"/>
                </a:lnTo>
                <a:lnTo>
                  <a:pt x="48" y="72"/>
                </a:lnTo>
                <a:lnTo>
                  <a:pt x="34" y="65"/>
                </a:lnTo>
                <a:lnTo>
                  <a:pt x="23" y="58"/>
                </a:lnTo>
                <a:lnTo>
                  <a:pt x="25" y="60"/>
                </a:lnTo>
                <a:lnTo>
                  <a:pt x="17" y="54"/>
                </a:lnTo>
                <a:lnTo>
                  <a:pt x="12" y="47"/>
                </a:lnTo>
                <a:lnTo>
                  <a:pt x="14" y="49"/>
                </a:lnTo>
                <a:lnTo>
                  <a:pt x="9" y="36"/>
                </a:lnTo>
                <a:lnTo>
                  <a:pt x="9" y="39"/>
                </a:lnTo>
                <a:lnTo>
                  <a:pt x="12" y="26"/>
                </a:lnTo>
                <a:lnTo>
                  <a:pt x="12" y="27"/>
                </a:lnTo>
                <a:lnTo>
                  <a:pt x="17" y="19"/>
                </a:lnTo>
                <a:lnTo>
                  <a:pt x="15" y="19"/>
                </a:lnTo>
                <a:lnTo>
                  <a:pt x="21" y="13"/>
                </a:lnTo>
                <a:lnTo>
                  <a:pt x="20" y="14"/>
                </a:lnTo>
                <a:lnTo>
                  <a:pt x="25" y="13"/>
                </a:lnTo>
                <a:lnTo>
                  <a:pt x="31" y="9"/>
                </a:lnTo>
                <a:lnTo>
                  <a:pt x="29" y="9"/>
                </a:lnTo>
                <a:lnTo>
                  <a:pt x="38" y="9"/>
                </a:lnTo>
                <a:lnTo>
                  <a:pt x="35" y="8"/>
                </a:lnTo>
                <a:lnTo>
                  <a:pt x="43" y="14"/>
                </a:lnTo>
                <a:lnTo>
                  <a:pt x="42" y="13"/>
                </a:lnTo>
                <a:lnTo>
                  <a:pt x="43" y="19"/>
                </a:lnTo>
                <a:lnTo>
                  <a:pt x="43" y="16"/>
                </a:lnTo>
                <a:lnTo>
                  <a:pt x="42" y="24"/>
                </a:lnTo>
                <a:lnTo>
                  <a:pt x="51" y="26"/>
                </a:lnTo>
                <a:lnTo>
                  <a:pt x="51" y="24"/>
                </a:lnTo>
                <a:lnTo>
                  <a:pt x="42" y="24"/>
                </a:lnTo>
                <a:lnTo>
                  <a:pt x="42" y="26"/>
                </a:lnTo>
                <a:lnTo>
                  <a:pt x="42" y="27"/>
                </a:lnTo>
                <a:lnTo>
                  <a:pt x="43" y="29"/>
                </a:lnTo>
                <a:lnTo>
                  <a:pt x="45" y="31"/>
                </a:lnTo>
                <a:lnTo>
                  <a:pt x="46" y="31"/>
                </a:lnTo>
                <a:lnTo>
                  <a:pt x="48" y="31"/>
                </a:lnTo>
                <a:lnTo>
                  <a:pt x="49" y="29"/>
                </a:lnTo>
                <a:lnTo>
                  <a:pt x="51" y="27"/>
                </a:lnTo>
                <a:lnTo>
                  <a:pt x="52" y="19"/>
                </a:lnTo>
                <a:lnTo>
                  <a:pt x="52" y="18"/>
                </a:lnTo>
                <a:lnTo>
                  <a:pt x="52" y="16"/>
                </a:lnTo>
                <a:lnTo>
                  <a:pt x="51" y="9"/>
                </a:lnTo>
                <a:lnTo>
                  <a:pt x="49" y="8"/>
                </a:lnTo>
                <a:lnTo>
                  <a:pt x="42" y="1"/>
                </a:lnTo>
                <a:lnTo>
                  <a:pt x="42" y="0"/>
                </a:lnTo>
                <a:lnTo>
                  <a:pt x="40" y="0"/>
                </a:lnTo>
                <a:lnTo>
                  <a:pt x="38" y="0"/>
                </a:lnTo>
                <a:lnTo>
                  <a:pt x="29" y="0"/>
                </a:lnTo>
                <a:lnTo>
                  <a:pt x="28" y="0"/>
                </a:lnTo>
                <a:lnTo>
                  <a:pt x="21" y="3"/>
                </a:lnTo>
                <a:lnTo>
                  <a:pt x="17" y="4"/>
                </a:lnTo>
                <a:lnTo>
                  <a:pt x="15" y="6"/>
                </a:lnTo>
                <a:lnTo>
                  <a:pt x="9" y="13"/>
                </a:lnTo>
                <a:lnTo>
                  <a:pt x="7" y="13"/>
                </a:lnTo>
                <a:lnTo>
                  <a:pt x="3" y="21"/>
                </a:lnTo>
                <a:lnTo>
                  <a:pt x="3" y="22"/>
                </a:lnTo>
                <a:lnTo>
                  <a:pt x="0" y="36"/>
                </a:lnTo>
                <a:lnTo>
                  <a:pt x="0" y="37"/>
                </a:lnTo>
                <a:lnTo>
                  <a:pt x="0" y="39"/>
                </a:lnTo>
                <a:lnTo>
                  <a:pt x="4" y="52"/>
                </a:lnTo>
                <a:lnTo>
                  <a:pt x="6" y="54"/>
                </a:lnTo>
                <a:lnTo>
                  <a:pt x="11" y="60"/>
                </a:lnTo>
                <a:lnTo>
                  <a:pt x="18" y="67"/>
                </a:lnTo>
                <a:lnTo>
                  <a:pt x="20" y="68"/>
                </a:lnTo>
                <a:lnTo>
                  <a:pt x="31" y="75"/>
                </a:lnTo>
                <a:lnTo>
                  <a:pt x="45" y="81"/>
                </a:lnTo>
                <a:lnTo>
                  <a:pt x="62" y="88"/>
                </a:lnTo>
                <a:lnTo>
                  <a:pt x="83" y="94"/>
                </a:lnTo>
                <a:lnTo>
                  <a:pt x="85" y="85"/>
                </a:lnTo>
                <a:lnTo>
                  <a:pt x="83" y="85"/>
                </a:lnTo>
                <a:lnTo>
                  <a:pt x="82" y="85"/>
                </a:lnTo>
                <a:lnTo>
                  <a:pt x="80" y="85"/>
                </a:lnTo>
                <a:lnTo>
                  <a:pt x="80" y="86"/>
                </a:lnTo>
                <a:lnTo>
                  <a:pt x="79" y="88"/>
                </a:lnTo>
                <a:lnTo>
                  <a:pt x="79" y="90"/>
                </a:lnTo>
                <a:lnTo>
                  <a:pt x="79" y="91"/>
                </a:lnTo>
                <a:lnTo>
                  <a:pt x="79" y="93"/>
                </a:lnTo>
                <a:lnTo>
                  <a:pt x="80" y="93"/>
                </a:lnTo>
                <a:lnTo>
                  <a:pt x="82" y="94"/>
                </a:lnTo>
                <a:lnTo>
                  <a:pt x="85" y="96"/>
                </a:lnTo>
                <a:lnTo>
                  <a:pt x="94" y="99"/>
                </a:lnTo>
                <a:lnTo>
                  <a:pt x="124" y="109"/>
                </a:lnTo>
                <a:lnTo>
                  <a:pt x="139" y="114"/>
                </a:lnTo>
                <a:lnTo>
                  <a:pt x="141" y="114"/>
                </a:lnTo>
                <a:lnTo>
                  <a:pt x="153" y="116"/>
                </a:lnTo>
                <a:lnTo>
                  <a:pt x="163" y="116"/>
                </a:lnTo>
                <a:lnTo>
                  <a:pt x="164" y="116"/>
                </a:lnTo>
                <a:lnTo>
                  <a:pt x="166" y="116"/>
                </a:lnTo>
                <a:lnTo>
                  <a:pt x="166" y="114"/>
                </a:lnTo>
                <a:lnTo>
                  <a:pt x="169" y="111"/>
                </a:lnTo>
                <a:lnTo>
                  <a:pt x="170" y="111"/>
                </a:lnTo>
                <a:lnTo>
                  <a:pt x="170" y="109"/>
                </a:lnTo>
                <a:lnTo>
                  <a:pt x="170" y="108"/>
                </a:lnTo>
                <a:lnTo>
                  <a:pt x="170" y="104"/>
                </a:lnTo>
                <a:lnTo>
                  <a:pt x="166" y="109"/>
                </a:lnTo>
                <a:lnTo>
                  <a:pt x="167" y="109"/>
                </a:lnTo>
                <a:lnTo>
                  <a:pt x="169" y="109"/>
                </a:lnTo>
                <a:lnTo>
                  <a:pt x="170" y="108"/>
                </a:lnTo>
                <a:lnTo>
                  <a:pt x="172" y="108"/>
                </a:lnTo>
                <a:lnTo>
                  <a:pt x="172" y="106"/>
                </a:lnTo>
                <a:lnTo>
                  <a:pt x="172" y="104"/>
                </a:lnTo>
                <a:lnTo>
                  <a:pt x="172" y="103"/>
                </a:lnTo>
                <a:lnTo>
                  <a:pt x="170" y="96"/>
                </a:lnTo>
                <a:lnTo>
                  <a:pt x="169" y="94"/>
                </a:lnTo>
                <a:lnTo>
                  <a:pt x="164" y="90"/>
                </a:lnTo>
                <a:lnTo>
                  <a:pt x="164" y="88"/>
                </a:lnTo>
                <a:lnTo>
                  <a:pt x="149" y="78"/>
                </a:lnTo>
                <a:lnTo>
                  <a:pt x="147" y="78"/>
                </a:lnTo>
                <a:lnTo>
                  <a:pt x="125" y="68"/>
                </a:lnTo>
                <a:lnTo>
                  <a:pt x="102" y="62"/>
                </a:lnTo>
                <a:lnTo>
                  <a:pt x="77" y="54"/>
                </a:lnTo>
                <a:lnTo>
                  <a:pt x="59" y="44"/>
                </a:lnTo>
                <a:lnTo>
                  <a:pt x="60" y="44"/>
                </a:lnTo>
                <a:lnTo>
                  <a:pt x="52" y="39"/>
                </a:lnTo>
                <a:lnTo>
                  <a:pt x="54" y="42"/>
                </a:lnTo>
                <a:lnTo>
                  <a:pt x="51" y="36"/>
                </a:lnTo>
                <a:lnTo>
                  <a:pt x="49" y="29"/>
                </a:lnTo>
                <a:lnTo>
                  <a:pt x="49" y="32"/>
                </a:lnTo>
                <a:lnTo>
                  <a:pt x="51" y="26"/>
                </a:lnTo>
                <a:lnTo>
                  <a:pt x="42" y="24"/>
                </a:lnTo>
                <a:lnTo>
                  <a:pt x="51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Freeform 66"/>
          <p:cNvSpPr>
            <a:spLocks/>
          </p:cNvSpPr>
          <p:nvPr/>
        </p:nvSpPr>
        <p:spPr bwMode="auto">
          <a:xfrm>
            <a:off x="4217811" y="3425825"/>
            <a:ext cx="280811" cy="103188"/>
          </a:xfrm>
          <a:custGeom>
            <a:avLst/>
            <a:gdLst>
              <a:gd name="T0" fmla="*/ 2147483647 w 177"/>
              <a:gd name="T1" fmla="*/ 2147483647 h 65"/>
              <a:gd name="T2" fmla="*/ 2147483647 w 177"/>
              <a:gd name="T3" fmla="*/ 2147483647 h 65"/>
              <a:gd name="T4" fmla="*/ 2147483647 w 177"/>
              <a:gd name="T5" fmla="*/ 2147483647 h 65"/>
              <a:gd name="T6" fmla="*/ 2147483647 w 177"/>
              <a:gd name="T7" fmla="*/ 2147483647 h 65"/>
              <a:gd name="T8" fmla="*/ 2147483647 w 177"/>
              <a:gd name="T9" fmla="*/ 2147483647 h 65"/>
              <a:gd name="T10" fmla="*/ 2147483647 w 177"/>
              <a:gd name="T11" fmla="*/ 2147483647 h 65"/>
              <a:gd name="T12" fmla="*/ 2147483647 w 177"/>
              <a:gd name="T13" fmla="*/ 2147483647 h 65"/>
              <a:gd name="T14" fmla="*/ 2147483647 w 177"/>
              <a:gd name="T15" fmla="*/ 2147483647 h 65"/>
              <a:gd name="T16" fmla="*/ 2147483647 w 177"/>
              <a:gd name="T17" fmla="*/ 2147483647 h 65"/>
              <a:gd name="T18" fmla="*/ 2147483647 w 177"/>
              <a:gd name="T19" fmla="*/ 2147483647 h 65"/>
              <a:gd name="T20" fmla="*/ 2147483647 w 177"/>
              <a:gd name="T21" fmla="*/ 2147483647 h 65"/>
              <a:gd name="T22" fmla="*/ 2147483647 w 177"/>
              <a:gd name="T23" fmla="*/ 2147483647 h 65"/>
              <a:gd name="T24" fmla="*/ 2147483647 w 177"/>
              <a:gd name="T25" fmla="*/ 2147483647 h 65"/>
              <a:gd name="T26" fmla="*/ 2147483647 w 177"/>
              <a:gd name="T27" fmla="*/ 2147483647 h 65"/>
              <a:gd name="T28" fmla="*/ 2147483647 w 177"/>
              <a:gd name="T29" fmla="*/ 2147483647 h 65"/>
              <a:gd name="T30" fmla="*/ 2147483647 w 177"/>
              <a:gd name="T31" fmla="*/ 2147483647 h 65"/>
              <a:gd name="T32" fmla="*/ 2147483647 w 177"/>
              <a:gd name="T33" fmla="*/ 2147483647 h 65"/>
              <a:gd name="T34" fmla="*/ 2147483647 w 177"/>
              <a:gd name="T35" fmla="*/ 2147483647 h 65"/>
              <a:gd name="T36" fmla="*/ 2147483647 w 177"/>
              <a:gd name="T37" fmla="*/ 2147483647 h 65"/>
              <a:gd name="T38" fmla="*/ 2147483647 w 177"/>
              <a:gd name="T39" fmla="*/ 2147483647 h 65"/>
              <a:gd name="T40" fmla="*/ 2147483647 w 177"/>
              <a:gd name="T41" fmla="*/ 2147483647 h 65"/>
              <a:gd name="T42" fmla="*/ 2147483647 w 177"/>
              <a:gd name="T43" fmla="*/ 2147483647 h 65"/>
              <a:gd name="T44" fmla="*/ 2147483647 w 177"/>
              <a:gd name="T45" fmla="*/ 0 h 65"/>
              <a:gd name="T46" fmla="*/ 2147483647 w 177"/>
              <a:gd name="T47" fmla="*/ 0 h 65"/>
              <a:gd name="T48" fmla="*/ 2147483647 w 177"/>
              <a:gd name="T49" fmla="*/ 2147483647 h 65"/>
              <a:gd name="T50" fmla="*/ 2147483647 w 177"/>
              <a:gd name="T51" fmla="*/ 2147483647 h 65"/>
              <a:gd name="T52" fmla="*/ 0 w 177"/>
              <a:gd name="T53" fmla="*/ 2147483647 h 65"/>
              <a:gd name="T54" fmla="*/ 0 w 177"/>
              <a:gd name="T55" fmla="*/ 2147483647 h 65"/>
              <a:gd name="T56" fmla="*/ 2147483647 w 177"/>
              <a:gd name="T57" fmla="*/ 2147483647 h 65"/>
              <a:gd name="T58" fmla="*/ 2147483647 w 177"/>
              <a:gd name="T59" fmla="*/ 2147483647 h 65"/>
              <a:gd name="T60" fmla="*/ 2147483647 w 177"/>
              <a:gd name="T61" fmla="*/ 2147483647 h 65"/>
              <a:gd name="T62" fmla="*/ 2147483647 w 177"/>
              <a:gd name="T63" fmla="*/ 2147483647 h 65"/>
              <a:gd name="T64" fmla="*/ 2147483647 w 177"/>
              <a:gd name="T65" fmla="*/ 2147483647 h 65"/>
              <a:gd name="T66" fmla="*/ 2147483647 w 177"/>
              <a:gd name="T67" fmla="*/ 2147483647 h 65"/>
              <a:gd name="T68" fmla="*/ 2147483647 w 177"/>
              <a:gd name="T69" fmla="*/ 2147483647 h 65"/>
              <a:gd name="T70" fmla="*/ 2147483647 w 177"/>
              <a:gd name="T71" fmla="*/ 2147483647 h 65"/>
              <a:gd name="T72" fmla="*/ 2147483647 w 177"/>
              <a:gd name="T73" fmla="*/ 2147483647 h 6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7"/>
              <a:gd name="T112" fmla="*/ 0 h 65"/>
              <a:gd name="T113" fmla="*/ 177 w 177"/>
              <a:gd name="T114" fmla="*/ 65 h 6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7" h="65">
                <a:moveTo>
                  <a:pt x="33" y="47"/>
                </a:moveTo>
                <a:lnTo>
                  <a:pt x="36" y="41"/>
                </a:lnTo>
                <a:lnTo>
                  <a:pt x="41" y="36"/>
                </a:lnTo>
                <a:lnTo>
                  <a:pt x="47" y="34"/>
                </a:lnTo>
                <a:lnTo>
                  <a:pt x="56" y="34"/>
                </a:lnTo>
                <a:lnTo>
                  <a:pt x="76" y="39"/>
                </a:lnTo>
                <a:lnTo>
                  <a:pt x="101" y="47"/>
                </a:lnTo>
                <a:lnTo>
                  <a:pt x="148" y="64"/>
                </a:lnTo>
                <a:lnTo>
                  <a:pt x="166" y="65"/>
                </a:lnTo>
                <a:lnTo>
                  <a:pt x="172" y="64"/>
                </a:lnTo>
                <a:lnTo>
                  <a:pt x="177" y="59"/>
                </a:lnTo>
                <a:lnTo>
                  <a:pt x="175" y="57"/>
                </a:lnTo>
                <a:lnTo>
                  <a:pt x="175" y="50"/>
                </a:lnTo>
                <a:lnTo>
                  <a:pt x="169" y="44"/>
                </a:lnTo>
                <a:lnTo>
                  <a:pt x="157" y="37"/>
                </a:lnTo>
                <a:lnTo>
                  <a:pt x="141" y="31"/>
                </a:lnTo>
                <a:lnTo>
                  <a:pt x="126" y="26"/>
                </a:lnTo>
                <a:lnTo>
                  <a:pt x="112" y="21"/>
                </a:lnTo>
                <a:lnTo>
                  <a:pt x="103" y="19"/>
                </a:lnTo>
                <a:lnTo>
                  <a:pt x="99" y="18"/>
                </a:lnTo>
                <a:lnTo>
                  <a:pt x="79" y="10"/>
                </a:lnTo>
                <a:lnTo>
                  <a:pt x="61" y="3"/>
                </a:lnTo>
                <a:lnTo>
                  <a:pt x="45" y="0"/>
                </a:lnTo>
                <a:lnTo>
                  <a:pt x="24" y="0"/>
                </a:lnTo>
                <a:lnTo>
                  <a:pt x="16" y="3"/>
                </a:lnTo>
                <a:lnTo>
                  <a:pt x="5" y="11"/>
                </a:lnTo>
                <a:lnTo>
                  <a:pt x="0" y="21"/>
                </a:lnTo>
                <a:lnTo>
                  <a:pt x="0" y="32"/>
                </a:lnTo>
                <a:lnTo>
                  <a:pt x="2" y="42"/>
                </a:lnTo>
                <a:lnTo>
                  <a:pt x="3" y="46"/>
                </a:lnTo>
                <a:lnTo>
                  <a:pt x="3" y="44"/>
                </a:lnTo>
                <a:lnTo>
                  <a:pt x="8" y="52"/>
                </a:lnTo>
                <a:lnTo>
                  <a:pt x="16" y="57"/>
                </a:lnTo>
                <a:lnTo>
                  <a:pt x="25" y="57"/>
                </a:lnTo>
                <a:lnTo>
                  <a:pt x="30" y="52"/>
                </a:lnTo>
                <a:lnTo>
                  <a:pt x="33" y="44"/>
                </a:lnTo>
                <a:lnTo>
                  <a:pt x="33" y="47"/>
                </a:lnTo>
                <a:close/>
              </a:path>
            </a:pathLst>
          </a:custGeom>
          <a:solidFill>
            <a:srgbClr val="2121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Freeform 67"/>
          <p:cNvSpPr>
            <a:spLocks/>
          </p:cNvSpPr>
          <p:nvPr/>
        </p:nvSpPr>
        <p:spPr bwMode="auto">
          <a:xfrm>
            <a:off x="4212167" y="3417888"/>
            <a:ext cx="294922" cy="119062"/>
          </a:xfrm>
          <a:custGeom>
            <a:avLst/>
            <a:gdLst>
              <a:gd name="T0" fmla="*/ 2147483647 w 186"/>
              <a:gd name="T1" fmla="*/ 2147483647 h 75"/>
              <a:gd name="T2" fmla="*/ 2147483647 w 186"/>
              <a:gd name="T3" fmla="*/ 2147483647 h 75"/>
              <a:gd name="T4" fmla="*/ 2147483647 w 186"/>
              <a:gd name="T5" fmla="*/ 2147483647 h 75"/>
              <a:gd name="T6" fmla="*/ 2147483647 w 186"/>
              <a:gd name="T7" fmla="*/ 2147483647 h 75"/>
              <a:gd name="T8" fmla="*/ 2147483647 w 186"/>
              <a:gd name="T9" fmla="*/ 2147483647 h 75"/>
              <a:gd name="T10" fmla="*/ 2147483647 w 186"/>
              <a:gd name="T11" fmla="*/ 2147483647 h 75"/>
              <a:gd name="T12" fmla="*/ 2147483647 w 186"/>
              <a:gd name="T13" fmla="*/ 2147483647 h 75"/>
              <a:gd name="T14" fmla="*/ 2147483647 w 186"/>
              <a:gd name="T15" fmla="*/ 2147483647 h 75"/>
              <a:gd name="T16" fmla="*/ 2147483647 w 186"/>
              <a:gd name="T17" fmla="*/ 2147483647 h 75"/>
              <a:gd name="T18" fmla="*/ 2147483647 w 186"/>
              <a:gd name="T19" fmla="*/ 2147483647 h 75"/>
              <a:gd name="T20" fmla="*/ 2147483647 w 186"/>
              <a:gd name="T21" fmla="*/ 2147483647 h 75"/>
              <a:gd name="T22" fmla="*/ 2147483647 w 186"/>
              <a:gd name="T23" fmla="*/ 2147483647 h 75"/>
              <a:gd name="T24" fmla="*/ 2147483647 w 186"/>
              <a:gd name="T25" fmla="*/ 2147483647 h 75"/>
              <a:gd name="T26" fmla="*/ 2147483647 w 186"/>
              <a:gd name="T27" fmla="*/ 2147483647 h 75"/>
              <a:gd name="T28" fmla="*/ 2147483647 w 186"/>
              <a:gd name="T29" fmla="*/ 0 h 75"/>
              <a:gd name="T30" fmla="*/ 2147483647 w 186"/>
              <a:gd name="T31" fmla="*/ 2147483647 h 75"/>
              <a:gd name="T32" fmla="*/ 0 w 186"/>
              <a:gd name="T33" fmla="*/ 2147483647 h 75"/>
              <a:gd name="T34" fmla="*/ 2147483647 w 186"/>
              <a:gd name="T35" fmla="*/ 2147483647 h 75"/>
              <a:gd name="T36" fmla="*/ 2147483647 w 186"/>
              <a:gd name="T37" fmla="*/ 2147483647 h 75"/>
              <a:gd name="T38" fmla="*/ 2147483647 w 186"/>
              <a:gd name="T39" fmla="*/ 2147483647 h 75"/>
              <a:gd name="T40" fmla="*/ 2147483647 w 186"/>
              <a:gd name="T41" fmla="*/ 2147483647 h 75"/>
              <a:gd name="T42" fmla="*/ 2147483647 w 186"/>
              <a:gd name="T43" fmla="*/ 2147483647 h 75"/>
              <a:gd name="T44" fmla="*/ 2147483647 w 186"/>
              <a:gd name="T45" fmla="*/ 2147483647 h 75"/>
              <a:gd name="T46" fmla="*/ 2147483647 w 186"/>
              <a:gd name="T47" fmla="*/ 2147483647 h 75"/>
              <a:gd name="T48" fmla="*/ 2147483647 w 186"/>
              <a:gd name="T49" fmla="*/ 2147483647 h 75"/>
              <a:gd name="T50" fmla="*/ 2147483647 w 186"/>
              <a:gd name="T51" fmla="*/ 2147483647 h 75"/>
              <a:gd name="T52" fmla="*/ 2147483647 w 186"/>
              <a:gd name="T53" fmla="*/ 2147483647 h 75"/>
              <a:gd name="T54" fmla="*/ 2147483647 w 186"/>
              <a:gd name="T55" fmla="*/ 2147483647 h 75"/>
              <a:gd name="T56" fmla="*/ 2147483647 w 186"/>
              <a:gd name="T57" fmla="*/ 2147483647 h 75"/>
              <a:gd name="T58" fmla="*/ 2147483647 w 186"/>
              <a:gd name="T59" fmla="*/ 2147483647 h 75"/>
              <a:gd name="T60" fmla="*/ 2147483647 w 186"/>
              <a:gd name="T61" fmla="*/ 2147483647 h 75"/>
              <a:gd name="T62" fmla="*/ 2147483647 w 186"/>
              <a:gd name="T63" fmla="*/ 2147483647 h 75"/>
              <a:gd name="T64" fmla="*/ 2147483647 w 186"/>
              <a:gd name="T65" fmla="*/ 2147483647 h 75"/>
              <a:gd name="T66" fmla="*/ 2147483647 w 186"/>
              <a:gd name="T67" fmla="*/ 2147483647 h 75"/>
              <a:gd name="T68" fmla="*/ 2147483647 w 186"/>
              <a:gd name="T69" fmla="*/ 2147483647 h 75"/>
              <a:gd name="T70" fmla="*/ 2147483647 w 186"/>
              <a:gd name="T71" fmla="*/ 2147483647 h 75"/>
              <a:gd name="T72" fmla="*/ 2147483647 w 186"/>
              <a:gd name="T73" fmla="*/ 2147483647 h 75"/>
              <a:gd name="T74" fmla="*/ 2147483647 w 186"/>
              <a:gd name="T75" fmla="*/ 2147483647 h 75"/>
              <a:gd name="T76" fmla="*/ 2147483647 w 186"/>
              <a:gd name="T77" fmla="*/ 2147483647 h 75"/>
              <a:gd name="T78" fmla="*/ 2147483647 w 186"/>
              <a:gd name="T79" fmla="*/ 2147483647 h 75"/>
              <a:gd name="T80" fmla="*/ 2147483647 w 186"/>
              <a:gd name="T81" fmla="*/ 2147483647 h 75"/>
              <a:gd name="T82" fmla="*/ 2147483647 w 186"/>
              <a:gd name="T83" fmla="*/ 2147483647 h 75"/>
              <a:gd name="T84" fmla="*/ 2147483647 w 186"/>
              <a:gd name="T85" fmla="*/ 2147483647 h 75"/>
              <a:gd name="T86" fmla="*/ 2147483647 w 186"/>
              <a:gd name="T87" fmla="*/ 2147483647 h 75"/>
              <a:gd name="T88" fmla="*/ 2147483647 w 186"/>
              <a:gd name="T89" fmla="*/ 2147483647 h 75"/>
              <a:gd name="T90" fmla="*/ 2147483647 w 186"/>
              <a:gd name="T91" fmla="*/ 2147483647 h 75"/>
              <a:gd name="T92" fmla="*/ 2147483647 w 186"/>
              <a:gd name="T93" fmla="*/ 2147483647 h 75"/>
              <a:gd name="T94" fmla="*/ 2147483647 w 186"/>
              <a:gd name="T95" fmla="*/ 2147483647 h 75"/>
              <a:gd name="T96" fmla="*/ 2147483647 w 186"/>
              <a:gd name="T97" fmla="*/ 2147483647 h 75"/>
              <a:gd name="T98" fmla="*/ 2147483647 w 186"/>
              <a:gd name="T99" fmla="*/ 2147483647 h 75"/>
              <a:gd name="T100" fmla="*/ 2147483647 w 186"/>
              <a:gd name="T101" fmla="*/ 2147483647 h 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86"/>
              <a:gd name="T154" fmla="*/ 0 h 75"/>
              <a:gd name="T155" fmla="*/ 186 w 186"/>
              <a:gd name="T156" fmla="*/ 75 h 7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86" h="75">
                <a:moveTo>
                  <a:pt x="32" y="52"/>
                </a:moveTo>
                <a:lnTo>
                  <a:pt x="32" y="55"/>
                </a:lnTo>
                <a:lnTo>
                  <a:pt x="34" y="55"/>
                </a:lnTo>
                <a:lnTo>
                  <a:pt x="35" y="57"/>
                </a:lnTo>
                <a:lnTo>
                  <a:pt x="40" y="57"/>
                </a:lnTo>
                <a:lnTo>
                  <a:pt x="40" y="55"/>
                </a:lnTo>
                <a:lnTo>
                  <a:pt x="41" y="55"/>
                </a:lnTo>
                <a:lnTo>
                  <a:pt x="41" y="54"/>
                </a:lnTo>
                <a:lnTo>
                  <a:pt x="45" y="47"/>
                </a:lnTo>
                <a:lnTo>
                  <a:pt x="43" y="49"/>
                </a:lnTo>
                <a:lnTo>
                  <a:pt x="48" y="44"/>
                </a:lnTo>
                <a:lnTo>
                  <a:pt x="46" y="46"/>
                </a:lnTo>
                <a:lnTo>
                  <a:pt x="52" y="44"/>
                </a:lnTo>
                <a:lnTo>
                  <a:pt x="51" y="44"/>
                </a:lnTo>
                <a:lnTo>
                  <a:pt x="60" y="44"/>
                </a:lnTo>
                <a:lnTo>
                  <a:pt x="59" y="44"/>
                </a:lnTo>
                <a:lnTo>
                  <a:pt x="79" y="49"/>
                </a:lnTo>
                <a:lnTo>
                  <a:pt x="103" y="57"/>
                </a:lnTo>
                <a:lnTo>
                  <a:pt x="150" y="73"/>
                </a:lnTo>
                <a:lnTo>
                  <a:pt x="152" y="73"/>
                </a:lnTo>
                <a:lnTo>
                  <a:pt x="170" y="75"/>
                </a:lnTo>
                <a:lnTo>
                  <a:pt x="172" y="75"/>
                </a:lnTo>
                <a:lnTo>
                  <a:pt x="178" y="73"/>
                </a:lnTo>
                <a:lnTo>
                  <a:pt x="179" y="72"/>
                </a:lnTo>
                <a:lnTo>
                  <a:pt x="184" y="67"/>
                </a:lnTo>
                <a:lnTo>
                  <a:pt x="186" y="67"/>
                </a:lnTo>
                <a:lnTo>
                  <a:pt x="186" y="62"/>
                </a:lnTo>
                <a:lnTo>
                  <a:pt x="183" y="59"/>
                </a:lnTo>
                <a:lnTo>
                  <a:pt x="184" y="62"/>
                </a:lnTo>
                <a:lnTo>
                  <a:pt x="184" y="54"/>
                </a:lnTo>
                <a:lnTo>
                  <a:pt x="183" y="52"/>
                </a:lnTo>
                <a:lnTo>
                  <a:pt x="176" y="46"/>
                </a:lnTo>
                <a:lnTo>
                  <a:pt x="176" y="44"/>
                </a:lnTo>
                <a:lnTo>
                  <a:pt x="175" y="44"/>
                </a:lnTo>
                <a:lnTo>
                  <a:pt x="162" y="37"/>
                </a:lnTo>
                <a:lnTo>
                  <a:pt x="147" y="31"/>
                </a:lnTo>
                <a:lnTo>
                  <a:pt x="131" y="26"/>
                </a:lnTo>
                <a:lnTo>
                  <a:pt x="117" y="21"/>
                </a:lnTo>
                <a:lnTo>
                  <a:pt x="116" y="21"/>
                </a:lnTo>
                <a:lnTo>
                  <a:pt x="107" y="19"/>
                </a:lnTo>
                <a:lnTo>
                  <a:pt x="108" y="19"/>
                </a:lnTo>
                <a:lnTo>
                  <a:pt x="105" y="18"/>
                </a:lnTo>
                <a:lnTo>
                  <a:pt x="85" y="10"/>
                </a:lnTo>
                <a:lnTo>
                  <a:pt x="66" y="3"/>
                </a:lnTo>
                <a:lnTo>
                  <a:pt x="51" y="0"/>
                </a:lnTo>
                <a:lnTo>
                  <a:pt x="26" y="0"/>
                </a:lnTo>
                <a:lnTo>
                  <a:pt x="18" y="3"/>
                </a:lnTo>
                <a:lnTo>
                  <a:pt x="17" y="5"/>
                </a:lnTo>
                <a:lnTo>
                  <a:pt x="6" y="13"/>
                </a:lnTo>
                <a:lnTo>
                  <a:pt x="4" y="15"/>
                </a:lnTo>
                <a:lnTo>
                  <a:pt x="0" y="24"/>
                </a:lnTo>
                <a:lnTo>
                  <a:pt x="0" y="37"/>
                </a:lnTo>
                <a:lnTo>
                  <a:pt x="1" y="47"/>
                </a:lnTo>
                <a:lnTo>
                  <a:pt x="1" y="49"/>
                </a:lnTo>
                <a:lnTo>
                  <a:pt x="3" y="52"/>
                </a:lnTo>
                <a:lnTo>
                  <a:pt x="4" y="54"/>
                </a:lnTo>
                <a:lnTo>
                  <a:pt x="4" y="55"/>
                </a:lnTo>
                <a:lnTo>
                  <a:pt x="9" y="55"/>
                </a:lnTo>
                <a:lnTo>
                  <a:pt x="10" y="54"/>
                </a:lnTo>
                <a:lnTo>
                  <a:pt x="12" y="54"/>
                </a:lnTo>
                <a:lnTo>
                  <a:pt x="12" y="49"/>
                </a:lnTo>
                <a:lnTo>
                  <a:pt x="3" y="52"/>
                </a:lnTo>
                <a:lnTo>
                  <a:pt x="7" y="60"/>
                </a:lnTo>
                <a:lnTo>
                  <a:pt x="9" y="60"/>
                </a:lnTo>
                <a:lnTo>
                  <a:pt x="9" y="62"/>
                </a:lnTo>
                <a:lnTo>
                  <a:pt x="17" y="67"/>
                </a:lnTo>
                <a:lnTo>
                  <a:pt x="32" y="67"/>
                </a:lnTo>
                <a:lnTo>
                  <a:pt x="32" y="65"/>
                </a:lnTo>
                <a:lnTo>
                  <a:pt x="37" y="60"/>
                </a:lnTo>
                <a:lnTo>
                  <a:pt x="38" y="60"/>
                </a:lnTo>
                <a:lnTo>
                  <a:pt x="38" y="59"/>
                </a:lnTo>
                <a:lnTo>
                  <a:pt x="41" y="51"/>
                </a:lnTo>
                <a:lnTo>
                  <a:pt x="32" y="49"/>
                </a:lnTo>
                <a:lnTo>
                  <a:pt x="32" y="52"/>
                </a:lnTo>
                <a:lnTo>
                  <a:pt x="41" y="52"/>
                </a:lnTo>
                <a:lnTo>
                  <a:pt x="41" y="49"/>
                </a:lnTo>
                <a:lnTo>
                  <a:pt x="41" y="47"/>
                </a:lnTo>
                <a:lnTo>
                  <a:pt x="40" y="46"/>
                </a:lnTo>
                <a:lnTo>
                  <a:pt x="38" y="44"/>
                </a:lnTo>
                <a:lnTo>
                  <a:pt x="37" y="44"/>
                </a:lnTo>
                <a:lnTo>
                  <a:pt x="35" y="44"/>
                </a:lnTo>
                <a:lnTo>
                  <a:pt x="34" y="46"/>
                </a:lnTo>
                <a:lnTo>
                  <a:pt x="32" y="47"/>
                </a:lnTo>
                <a:lnTo>
                  <a:pt x="29" y="55"/>
                </a:lnTo>
                <a:lnTo>
                  <a:pt x="31" y="54"/>
                </a:lnTo>
                <a:lnTo>
                  <a:pt x="26" y="59"/>
                </a:lnTo>
                <a:lnTo>
                  <a:pt x="29" y="57"/>
                </a:lnTo>
                <a:lnTo>
                  <a:pt x="20" y="57"/>
                </a:lnTo>
                <a:lnTo>
                  <a:pt x="23" y="57"/>
                </a:lnTo>
                <a:lnTo>
                  <a:pt x="15" y="52"/>
                </a:lnTo>
                <a:lnTo>
                  <a:pt x="17" y="54"/>
                </a:lnTo>
                <a:lnTo>
                  <a:pt x="12" y="46"/>
                </a:lnTo>
                <a:lnTo>
                  <a:pt x="10" y="46"/>
                </a:lnTo>
                <a:lnTo>
                  <a:pt x="10" y="44"/>
                </a:lnTo>
                <a:lnTo>
                  <a:pt x="9" y="44"/>
                </a:lnTo>
                <a:lnTo>
                  <a:pt x="7" y="44"/>
                </a:lnTo>
                <a:lnTo>
                  <a:pt x="6" y="44"/>
                </a:lnTo>
                <a:lnTo>
                  <a:pt x="4" y="46"/>
                </a:lnTo>
                <a:lnTo>
                  <a:pt x="3" y="47"/>
                </a:lnTo>
                <a:lnTo>
                  <a:pt x="3" y="49"/>
                </a:lnTo>
                <a:lnTo>
                  <a:pt x="3" y="51"/>
                </a:lnTo>
                <a:lnTo>
                  <a:pt x="12" y="49"/>
                </a:lnTo>
                <a:lnTo>
                  <a:pt x="10" y="46"/>
                </a:lnTo>
                <a:lnTo>
                  <a:pt x="10" y="47"/>
                </a:lnTo>
                <a:lnTo>
                  <a:pt x="9" y="37"/>
                </a:lnTo>
                <a:lnTo>
                  <a:pt x="9" y="26"/>
                </a:lnTo>
                <a:lnTo>
                  <a:pt x="9" y="28"/>
                </a:lnTo>
                <a:lnTo>
                  <a:pt x="14" y="18"/>
                </a:lnTo>
                <a:lnTo>
                  <a:pt x="12" y="19"/>
                </a:lnTo>
                <a:lnTo>
                  <a:pt x="23" y="11"/>
                </a:lnTo>
                <a:lnTo>
                  <a:pt x="21" y="13"/>
                </a:lnTo>
                <a:lnTo>
                  <a:pt x="29" y="10"/>
                </a:lnTo>
                <a:lnTo>
                  <a:pt x="28" y="10"/>
                </a:lnTo>
                <a:lnTo>
                  <a:pt x="49" y="10"/>
                </a:lnTo>
                <a:lnTo>
                  <a:pt x="48" y="10"/>
                </a:lnTo>
                <a:lnTo>
                  <a:pt x="63" y="13"/>
                </a:lnTo>
                <a:lnTo>
                  <a:pt x="82" y="19"/>
                </a:lnTo>
                <a:lnTo>
                  <a:pt x="102" y="28"/>
                </a:lnTo>
                <a:lnTo>
                  <a:pt x="105" y="29"/>
                </a:lnTo>
                <a:lnTo>
                  <a:pt x="107" y="29"/>
                </a:lnTo>
                <a:lnTo>
                  <a:pt x="116" y="31"/>
                </a:lnTo>
                <a:lnTo>
                  <a:pt x="114" y="31"/>
                </a:lnTo>
                <a:lnTo>
                  <a:pt x="128" y="36"/>
                </a:lnTo>
                <a:lnTo>
                  <a:pt x="144" y="41"/>
                </a:lnTo>
                <a:lnTo>
                  <a:pt x="159" y="47"/>
                </a:lnTo>
                <a:lnTo>
                  <a:pt x="172" y="54"/>
                </a:lnTo>
                <a:lnTo>
                  <a:pt x="170" y="52"/>
                </a:lnTo>
                <a:lnTo>
                  <a:pt x="176" y="59"/>
                </a:lnTo>
                <a:lnTo>
                  <a:pt x="175" y="55"/>
                </a:lnTo>
                <a:lnTo>
                  <a:pt x="175" y="62"/>
                </a:lnTo>
                <a:lnTo>
                  <a:pt x="175" y="64"/>
                </a:lnTo>
                <a:lnTo>
                  <a:pt x="175" y="65"/>
                </a:lnTo>
                <a:lnTo>
                  <a:pt x="176" y="65"/>
                </a:lnTo>
                <a:lnTo>
                  <a:pt x="178" y="67"/>
                </a:lnTo>
                <a:lnTo>
                  <a:pt x="178" y="60"/>
                </a:lnTo>
                <a:lnTo>
                  <a:pt x="173" y="65"/>
                </a:lnTo>
                <a:lnTo>
                  <a:pt x="175" y="64"/>
                </a:lnTo>
                <a:lnTo>
                  <a:pt x="169" y="65"/>
                </a:lnTo>
                <a:lnTo>
                  <a:pt x="170" y="65"/>
                </a:lnTo>
                <a:lnTo>
                  <a:pt x="152" y="64"/>
                </a:lnTo>
                <a:lnTo>
                  <a:pt x="153" y="64"/>
                </a:lnTo>
                <a:lnTo>
                  <a:pt x="107" y="47"/>
                </a:lnTo>
                <a:lnTo>
                  <a:pt x="82" y="39"/>
                </a:lnTo>
                <a:lnTo>
                  <a:pt x="62" y="34"/>
                </a:lnTo>
                <a:lnTo>
                  <a:pt x="60" y="34"/>
                </a:lnTo>
                <a:lnTo>
                  <a:pt x="51" y="34"/>
                </a:lnTo>
                <a:lnTo>
                  <a:pt x="49" y="34"/>
                </a:lnTo>
                <a:lnTo>
                  <a:pt x="43" y="36"/>
                </a:lnTo>
                <a:lnTo>
                  <a:pt x="41" y="37"/>
                </a:lnTo>
                <a:lnTo>
                  <a:pt x="37" y="42"/>
                </a:lnTo>
                <a:lnTo>
                  <a:pt x="35" y="44"/>
                </a:lnTo>
                <a:lnTo>
                  <a:pt x="32" y="51"/>
                </a:lnTo>
                <a:lnTo>
                  <a:pt x="41" y="52"/>
                </a:lnTo>
                <a:lnTo>
                  <a:pt x="32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Freeform 68"/>
          <p:cNvSpPr>
            <a:spLocks noEditPoints="1"/>
          </p:cNvSpPr>
          <p:nvPr/>
        </p:nvSpPr>
        <p:spPr bwMode="auto">
          <a:xfrm>
            <a:off x="4302478" y="3540125"/>
            <a:ext cx="320322" cy="266700"/>
          </a:xfrm>
          <a:custGeom>
            <a:avLst/>
            <a:gdLst>
              <a:gd name="T0" fmla="*/ 2147483647 w 202"/>
              <a:gd name="T1" fmla="*/ 2147483647 h 168"/>
              <a:gd name="T2" fmla="*/ 2147483647 w 202"/>
              <a:gd name="T3" fmla="*/ 2147483647 h 168"/>
              <a:gd name="T4" fmla="*/ 2147483647 w 202"/>
              <a:gd name="T5" fmla="*/ 2147483647 h 168"/>
              <a:gd name="T6" fmla="*/ 2147483647 w 202"/>
              <a:gd name="T7" fmla="*/ 2147483647 h 168"/>
              <a:gd name="T8" fmla="*/ 2147483647 w 202"/>
              <a:gd name="T9" fmla="*/ 2147483647 h 168"/>
              <a:gd name="T10" fmla="*/ 2147483647 w 202"/>
              <a:gd name="T11" fmla="*/ 2147483647 h 168"/>
              <a:gd name="T12" fmla="*/ 2147483647 w 202"/>
              <a:gd name="T13" fmla="*/ 2147483647 h 168"/>
              <a:gd name="T14" fmla="*/ 2147483647 w 202"/>
              <a:gd name="T15" fmla="*/ 2147483647 h 168"/>
              <a:gd name="T16" fmla="*/ 2147483647 w 202"/>
              <a:gd name="T17" fmla="*/ 2147483647 h 168"/>
              <a:gd name="T18" fmla="*/ 2147483647 w 202"/>
              <a:gd name="T19" fmla="*/ 2147483647 h 168"/>
              <a:gd name="T20" fmla="*/ 2147483647 w 202"/>
              <a:gd name="T21" fmla="*/ 2147483647 h 168"/>
              <a:gd name="T22" fmla="*/ 2147483647 w 202"/>
              <a:gd name="T23" fmla="*/ 2147483647 h 168"/>
              <a:gd name="T24" fmla="*/ 2147483647 w 202"/>
              <a:gd name="T25" fmla="*/ 2147483647 h 168"/>
              <a:gd name="T26" fmla="*/ 2147483647 w 202"/>
              <a:gd name="T27" fmla="*/ 2147483647 h 168"/>
              <a:gd name="T28" fmla="*/ 2147483647 w 202"/>
              <a:gd name="T29" fmla="*/ 2147483647 h 168"/>
              <a:gd name="T30" fmla="*/ 2147483647 w 202"/>
              <a:gd name="T31" fmla="*/ 2147483647 h 168"/>
              <a:gd name="T32" fmla="*/ 2147483647 w 202"/>
              <a:gd name="T33" fmla="*/ 2147483647 h 168"/>
              <a:gd name="T34" fmla="*/ 2147483647 w 202"/>
              <a:gd name="T35" fmla="*/ 2147483647 h 168"/>
              <a:gd name="T36" fmla="*/ 2147483647 w 202"/>
              <a:gd name="T37" fmla="*/ 2147483647 h 168"/>
              <a:gd name="T38" fmla="*/ 2147483647 w 202"/>
              <a:gd name="T39" fmla="*/ 2147483647 h 168"/>
              <a:gd name="T40" fmla="*/ 2147483647 w 202"/>
              <a:gd name="T41" fmla="*/ 2147483647 h 168"/>
              <a:gd name="T42" fmla="*/ 2147483647 w 202"/>
              <a:gd name="T43" fmla="*/ 2147483647 h 168"/>
              <a:gd name="T44" fmla="*/ 2147483647 w 202"/>
              <a:gd name="T45" fmla="*/ 2147483647 h 168"/>
              <a:gd name="T46" fmla="*/ 2147483647 w 202"/>
              <a:gd name="T47" fmla="*/ 2147483647 h 168"/>
              <a:gd name="T48" fmla="*/ 2147483647 w 202"/>
              <a:gd name="T49" fmla="*/ 2147483647 h 168"/>
              <a:gd name="T50" fmla="*/ 2147483647 w 202"/>
              <a:gd name="T51" fmla="*/ 2147483647 h 168"/>
              <a:gd name="T52" fmla="*/ 2147483647 w 202"/>
              <a:gd name="T53" fmla="*/ 2147483647 h 168"/>
              <a:gd name="T54" fmla="*/ 2147483647 w 202"/>
              <a:gd name="T55" fmla="*/ 2147483647 h 168"/>
              <a:gd name="T56" fmla="*/ 2147483647 w 202"/>
              <a:gd name="T57" fmla="*/ 2147483647 h 168"/>
              <a:gd name="T58" fmla="*/ 2147483647 w 202"/>
              <a:gd name="T59" fmla="*/ 2147483647 h 168"/>
              <a:gd name="T60" fmla="*/ 2147483647 w 202"/>
              <a:gd name="T61" fmla="*/ 2147483647 h 168"/>
              <a:gd name="T62" fmla="*/ 2147483647 w 202"/>
              <a:gd name="T63" fmla="*/ 2147483647 h 168"/>
              <a:gd name="T64" fmla="*/ 2147483647 w 202"/>
              <a:gd name="T65" fmla="*/ 2147483647 h 168"/>
              <a:gd name="T66" fmla="*/ 2147483647 w 202"/>
              <a:gd name="T67" fmla="*/ 2147483647 h 168"/>
              <a:gd name="T68" fmla="*/ 2147483647 w 202"/>
              <a:gd name="T69" fmla="*/ 2147483647 h 168"/>
              <a:gd name="T70" fmla="*/ 2147483647 w 202"/>
              <a:gd name="T71" fmla="*/ 2147483647 h 168"/>
              <a:gd name="T72" fmla="*/ 2147483647 w 202"/>
              <a:gd name="T73" fmla="*/ 2147483647 h 168"/>
              <a:gd name="T74" fmla="*/ 2147483647 w 202"/>
              <a:gd name="T75" fmla="*/ 2147483647 h 168"/>
              <a:gd name="T76" fmla="*/ 2147483647 w 202"/>
              <a:gd name="T77" fmla="*/ 2147483647 h 168"/>
              <a:gd name="T78" fmla="*/ 2147483647 w 202"/>
              <a:gd name="T79" fmla="*/ 2147483647 h 168"/>
              <a:gd name="T80" fmla="*/ 2147483647 w 202"/>
              <a:gd name="T81" fmla="*/ 2147483647 h 168"/>
              <a:gd name="T82" fmla="*/ 2147483647 w 202"/>
              <a:gd name="T83" fmla="*/ 2147483647 h 168"/>
              <a:gd name="T84" fmla="*/ 2147483647 w 202"/>
              <a:gd name="T85" fmla="*/ 2147483647 h 168"/>
              <a:gd name="T86" fmla="*/ 2147483647 w 202"/>
              <a:gd name="T87" fmla="*/ 2147483647 h 168"/>
              <a:gd name="T88" fmla="*/ 2147483647 w 202"/>
              <a:gd name="T89" fmla="*/ 2147483647 h 16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02"/>
              <a:gd name="T136" fmla="*/ 0 h 168"/>
              <a:gd name="T137" fmla="*/ 202 w 202"/>
              <a:gd name="T138" fmla="*/ 168 h 16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02" h="168">
                <a:moveTo>
                  <a:pt x="31" y="70"/>
                </a:moveTo>
                <a:lnTo>
                  <a:pt x="17" y="68"/>
                </a:lnTo>
                <a:lnTo>
                  <a:pt x="8" y="67"/>
                </a:lnTo>
                <a:lnTo>
                  <a:pt x="2" y="64"/>
                </a:lnTo>
                <a:lnTo>
                  <a:pt x="0" y="60"/>
                </a:lnTo>
                <a:lnTo>
                  <a:pt x="3" y="55"/>
                </a:lnTo>
                <a:lnTo>
                  <a:pt x="9" y="52"/>
                </a:lnTo>
                <a:lnTo>
                  <a:pt x="19" y="50"/>
                </a:lnTo>
                <a:lnTo>
                  <a:pt x="29" y="49"/>
                </a:lnTo>
                <a:lnTo>
                  <a:pt x="43" y="49"/>
                </a:lnTo>
                <a:lnTo>
                  <a:pt x="65" y="50"/>
                </a:lnTo>
                <a:lnTo>
                  <a:pt x="74" y="47"/>
                </a:lnTo>
                <a:lnTo>
                  <a:pt x="85" y="44"/>
                </a:lnTo>
                <a:lnTo>
                  <a:pt x="91" y="37"/>
                </a:lnTo>
                <a:lnTo>
                  <a:pt x="96" y="26"/>
                </a:lnTo>
                <a:lnTo>
                  <a:pt x="96" y="14"/>
                </a:lnTo>
                <a:lnTo>
                  <a:pt x="99" y="6"/>
                </a:lnTo>
                <a:lnTo>
                  <a:pt x="104" y="1"/>
                </a:lnTo>
                <a:lnTo>
                  <a:pt x="109" y="0"/>
                </a:lnTo>
                <a:lnTo>
                  <a:pt x="113" y="1"/>
                </a:lnTo>
                <a:lnTo>
                  <a:pt x="118" y="8"/>
                </a:lnTo>
                <a:lnTo>
                  <a:pt x="121" y="18"/>
                </a:lnTo>
                <a:lnTo>
                  <a:pt x="122" y="31"/>
                </a:lnTo>
                <a:lnTo>
                  <a:pt x="121" y="31"/>
                </a:lnTo>
                <a:lnTo>
                  <a:pt x="121" y="36"/>
                </a:lnTo>
                <a:lnTo>
                  <a:pt x="124" y="41"/>
                </a:lnTo>
                <a:lnTo>
                  <a:pt x="132" y="41"/>
                </a:lnTo>
                <a:lnTo>
                  <a:pt x="146" y="39"/>
                </a:lnTo>
                <a:lnTo>
                  <a:pt x="147" y="37"/>
                </a:lnTo>
                <a:lnTo>
                  <a:pt x="160" y="31"/>
                </a:lnTo>
                <a:lnTo>
                  <a:pt x="171" y="28"/>
                </a:lnTo>
                <a:lnTo>
                  <a:pt x="180" y="29"/>
                </a:lnTo>
                <a:lnTo>
                  <a:pt x="188" y="31"/>
                </a:lnTo>
                <a:lnTo>
                  <a:pt x="198" y="42"/>
                </a:lnTo>
                <a:lnTo>
                  <a:pt x="202" y="59"/>
                </a:lnTo>
                <a:lnTo>
                  <a:pt x="198" y="75"/>
                </a:lnTo>
                <a:lnTo>
                  <a:pt x="189" y="88"/>
                </a:lnTo>
                <a:lnTo>
                  <a:pt x="181" y="93"/>
                </a:lnTo>
                <a:lnTo>
                  <a:pt x="172" y="95"/>
                </a:lnTo>
                <a:lnTo>
                  <a:pt x="161" y="93"/>
                </a:lnTo>
                <a:lnTo>
                  <a:pt x="149" y="90"/>
                </a:lnTo>
                <a:lnTo>
                  <a:pt x="150" y="91"/>
                </a:lnTo>
                <a:lnTo>
                  <a:pt x="144" y="88"/>
                </a:lnTo>
                <a:lnTo>
                  <a:pt x="140" y="86"/>
                </a:lnTo>
                <a:lnTo>
                  <a:pt x="132" y="90"/>
                </a:lnTo>
                <a:lnTo>
                  <a:pt x="129" y="100"/>
                </a:lnTo>
                <a:lnTo>
                  <a:pt x="129" y="111"/>
                </a:lnTo>
                <a:lnTo>
                  <a:pt x="130" y="122"/>
                </a:lnTo>
                <a:lnTo>
                  <a:pt x="136" y="134"/>
                </a:lnTo>
                <a:lnTo>
                  <a:pt x="144" y="140"/>
                </a:lnTo>
                <a:lnTo>
                  <a:pt x="153" y="142"/>
                </a:lnTo>
                <a:lnTo>
                  <a:pt x="152" y="142"/>
                </a:lnTo>
                <a:lnTo>
                  <a:pt x="167" y="144"/>
                </a:lnTo>
                <a:lnTo>
                  <a:pt x="177" y="145"/>
                </a:lnTo>
                <a:lnTo>
                  <a:pt x="183" y="149"/>
                </a:lnTo>
                <a:lnTo>
                  <a:pt x="184" y="154"/>
                </a:lnTo>
                <a:lnTo>
                  <a:pt x="181" y="157"/>
                </a:lnTo>
                <a:lnTo>
                  <a:pt x="175" y="160"/>
                </a:lnTo>
                <a:lnTo>
                  <a:pt x="166" y="162"/>
                </a:lnTo>
                <a:lnTo>
                  <a:pt x="153" y="163"/>
                </a:lnTo>
                <a:lnTo>
                  <a:pt x="133" y="162"/>
                </a:lnTo>
                <a:lnTo>
                  <a:pt x="118" y="158"/>
                </a:lnTo>
                <a:lnTo>
                  <a:pt x="105" y="154"/>
                </a:lnTo>
                <a:lnTo>
                  <a:pt x="98" y="149"/>
                </a:lnTo>
                <a:lnTo>
                  <a:pt x="91" y="142"/>
                </a:lnTo>
                <a:lnTo>
                  <a:pt x="88" y="136"/>
                </a:lnTo>
                <a:lnTo>
                  <a:pt x="87" y="119"/>
                </a:lnTo>
                <a:lnTo>
                  <a:pt x="85" y="104"/>
                </a:lnTo>
                <a:lnTo>
                  <a:pt x="78" y="90"/>
                </a:lnTo>
                <a:lnTo>
                  <a:pt x="71" y="83"/>
                </a:lnTo>
                <a:lnTo>
                  <a:pt x="60" y="78"/>
                </a:lnTo>
                <a:lnTo>
                  <a:pt x="46" y="73"/>
                </a:lnTo>
                <a:lnTo>
                  <a:pt x="28" y="70"/>
                </a:lnTo>
                <a:lnTo>
                  <a:pt x="31" y="70"/>
                </a:lnTo>
                <a:close/>
                <a:moveTo>
                  <a:pt x="46" y="111"/>
                </a:moveTo>
                <a:lnTo>
                  <a:pt x="40" y="116"/>
                </a:lnTo>
                <a:lnTo>
                  <a:pt x="37" y="126"/>
                </a:lnTo>
                <a:lnTo>
                  <a:pt x="37" y="137"/>
                </a:lnTo>
                <a:lnTo>
                  <a:pt x="40" y="149"/>
                </a:lnTo>
                <a:lnTo>
                  <a:pt x="46" y="158"/>
                </a:lnTo>
                <a:lnTo>
                  <a:pt x="54" y="165"/>
                </a:lnTo>
                <a:lnTo>
                  <a:pt x="62" y="168"/>
                </a:lnTo>
                <a:lnTo>
                  <a:pt x="70" y="168"/>
                </a:lnTo>
                <a:lnTo>
                  <a:pt x="76" y="162"/>
                </a:lnTo>
                <a:lnTo>
                  <a:pt x="79" y="154"/>
                </a:lnTo>
                <a:lnTo>
                  <a:pt x="79" y="142"/>
                </a:lnTo>
                <a:lnTo>
                  <a:pt x="76" y="131"/>
                </a:lnTo>
                <a:lnTo>
                  <a:pt x="71" y="121"/>
                </a:lnTo>
                <a:lnTo>
                  <a:pt x="64" y="114"/>
                </a:lnTo>
                <a:lnTo>
                  <a:pt x="54" y="111"/>
                </a:lnTo>
                <a:lnTo>
                  <a:pt x="46" y="111"/>
                </a:lnTo>
                <a:close/>
              </a:path>
            </a:pathLst>
          </a:custGeom>
          <a:solidFill>
            <a:srgbClr val="FFC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Freeform 69"/>
          <p:cNvSpPr>
            <a:spLocks/>
          </p:cNvSpPr>
          <p:nvPr/>
        </p:nvSpPr>
        <p:spPr bwMode="auto">
          <a:xfrm>
            <a:off x="4294012" y="3532189"/>
            <a:ext cx="335844" cy="274637"/>
          </a:xfrm>
          <a:custGeom>
            <a:avLst/>
            <a:gdLst>
              <a:gd name="T0" fmla="*/ 2147483647 w 211"/>
              <a:gd name="T1" fmla="*/ 2147483647 h 173"/>
              <a:gd name="T2" fmla="*/ 2147483647 w 211"/>
              <a:gd name="T3" fmla="*/ 2147483647 h 173"/>
              <a:gd name="T4" fmla="*/ 2147483647 w 211"/>
              <a:gd name="T5" fmla="*/ 2147483647 h 173"/>
              <a:gd name="T6" fmla="*/ 2147483647 w 211"/>
              <a:gd name="T7" fmla="*/ 2147483647 h 173"/>
              <a:gd name="T8" fmla="*/ 2147483647 w 211"/>
              <a:gd name="T9" fmla="*/ 2147483647 h 173"/>
              <a:gd name="T10" fmla="*/ 2147483647 w 211"/>
              <a:gd name="T11" fmla="*/ 2147483647 h 173"/>
              <a:gd name="T12" fmla="*/ 2147483647 w 211"/>
              <a:gd name="T13" fmla="*/ 2147483647 h 173"/>
              <a:gd name="T14" fmla="*/ 2147483647 w 211"/>
              <a:gd name="T15" fmla="*/ 2147483647 h 173"/>
              <a:gd name="T16" fmla="*/ 2147483647 w 211"/>
              <a:gd name="T17" fmla="*/ 2147483647 h 173"/>
              <a:gd name="T18" fmla="*/ 2147483647 w 211"/>
              <a:gd name="T19" fmla="*/ 2147483647 h 173"/>
              <a:gd name="T20" fmla="*/ 2147483647 w 211"/>
              <a:gd name="T21" fmla="*/ 2147483647 h 173"/>
              <a:gd name="T22" fmla="*/ 2147483647 w 211"/>
              <a:gd name="T23" fmla="*/ 2147483647 h 173"/>
              <a:gd name="T24" fmla="*/ 2147483647 w 211"/>
              <a:gd name="T25" fmla="*/ 2147483647 h 173"/>
              <a:gd name="T26" fmla="*/ 2147483647 w 211"/>
              <a:gd name="T27" fmla="*/ 2147483647 h 173"/>
              <a:gd name="T28" fmla="*/ 2147483647 w 211"/>
              <a:gd name="T29" fmla="*/ 2147483647 h 173"/>
              <a:gd name="T30" fmla="*/ 2147483647 w 211"/>
              <a:gd name="T31" fmla="*/ 2147483647 h 173"/>
              <a:gd name="T32" fmla="*/ 2147483647 w 211"/>
              <a:gd name="T33" fmla="*/ 2147483647 h 173"/>
              <a:gd name="T34" fmla="*/ 2147483647 w 211"/>
              <a:gd name="T35" fmla="*/ 2147483647 h 173"/>
              <a:gd name="T36" fmla="*/ 2147483647 w 211"/>
              <a:gd name="T37" fmla="*/ 2147483647 h 173"/>
              <a:gd name="T38" fmla="*/ 2147483647 w 211"/>
              <a:gd name="T39" fmla="*/ 2147483647 h 173"/>
              <a:gd name="T40" fmla="*/ 2147483647 w 211"/>
              <a:gd name="T41" fmla="*/ 2147483647 h 173"/>
              <a:gd name="T42" fmla="*/ 2147483647 w 211"/>
              <a:gd name="T43" fmla="*/ 2147483647 h 173"/>
              <a:gd name="T44" fmla="*/ 2147483647 w 211"/>
              <a:gd name="T45" fmla="*/ 2147483647 h 173"/>
              <a:gd name="T46" fmla="*/ 2147483647 w 211"/>
              <a:gd name="T47" fmla="*/ 2147483647 h 173"/>
              <a:gd name="T48" fmla="*/ 2147483647 w 211"/>
              <a:gd name="T49" fmla="*/ 2147483647 h 173"/>
              <a:gd name="T50" fmla="*/ 2147483647 w 211"/>
              <a:gd name="T51" fmla="*/ 2147483647 h 173"/>
              <a:gd name="T52" fmla="*/ 2147483647 w 211"/>
              <a:gd name="T53" fmla="*/ 2147483647 h 173"/>
              <a:gd name="T54" fmla="*/ 2147483647 w 211"/>
              <a:gd name="T55" fmla="*/ 2147483647 h 173"/>
              <a:gd name="T56" fmla="*/ 2147483647 w 211"/>
              <a:gd name="T57" fmla="*/ 2147483647 h 173"/>
              <a:gd name="T58" fmla="*/ 2147483647 w 211"/>
              <a:gd name="T59" fmla="*/ 2147483647 h 173"/>
              <a:gd name="T60" fmla="*/ 2147483647 w 211"/>
              <a:gd name="T61" fmla="*/ 2147483647 h 173"/>
              <a:gd name="T62" fmla="*/ 2147483647 w 211"/>
              <a:gd name="T63" fmla="*/ 2147483647 h 173"/>
              <a:gd name="T64" fmla="*/ 2147483647 w 211"/>
              <a:gd name="T65" fmla="*/ 2147483647 h 173"/>
              <a:gd name="T66" fmla="*/ 2147483647 w 211"/>
              <a:gd name="T67" fmla="*/ 2147483647 h 173"/>
              <a:gd name="T68" fmla="*/ 2147483647 w 211"/>
              <a:gd name="T69" fmla="*/ 2147483647 h 173"/>
              <a:gd name="T70" fmla="*/ 2147483647 w 211"/>
              <a:gd name="T71" fmla="*/ 2147483647 h 173"/>
              <a:gd name="T72" fmla="*/ 2147483647 w 211"/>
              <a:gd name="T73" fmla="*/ 2147483647 h 173"/>
              <a:gd name="T74" fmla="*/ 2147483647 w 211"/>
              <a:gd name="T75" fmla="*/ 2147483647 h 173"/>
              <a:gd name="T76" fmla="*/ 2147483647 w 211"/>
              <a:gd name="T77" fmla="*/ 2147483647 h 173"/>
              <a:gd name="T78" fmla="*/ 2147483647 w 211"/>
              <a:gd name="T79" fmla="*/ 2147483647 h 173"/>
              <a:gd name="T80" fmla="*/ 2147483647 w 211"/>
              <a:gd name="T81" fmla="*/ 2147483647 h 173"/>
              <a:gd name="T82" fmla="*/ 2147483647 w 211"/>
              <a:gd name="T83" fmla="*/ 2147483647 h 173"/>
              <a:gd name="T84" fmla="*/ 2147483647 w 211"/>
              <a:gd name="T85" fmla="*/ 2147483647 h 173"/>
              <a:gd name="T86" fmla="*/ 2147483647 w 211"/>
              <a:gd name="T87" fmla="*/ 2147483647 h 173"/>
              <a:gd name="T88" fmla="*/ 2147483647 w 211"/>
              <a:gd name="T89" fmla="*/ 2147483647 h 173"/>
              <a:gd name="T90" fmla="*/ 2147483647 w 211"/>
              <a:gd name="T91" fmla="*/ 2147483647 h 173"/>
              <a:gd name="T92" fmla="*/ 2147483647 w 211"/>
              <a:gd name="T93" fmla="*/ 2147483647 h 173"/>
              <a:gd name="T94" fmla="*/ 2147483647 w 211"/>
              <a:gd name="T95" fmla="*/ 2147483647 h 173"/>
              <a:gd name="T96" fmla="*/ 2147483647 w 211"/>
              <a:gd name="T97" fmla="*/ 2147483647 h 173"/>
              <a:gd name="T98" fmla="*/ 2147483647 w 211"/>
              <a:gd name="T99" fmla="*/ 2147483647 h 173"/>
              <a:gd name="T100" fmla="*/ 2147483647 w 211"/>
              <a:gd name="T101" fmla="*/ 2147483647 h 173"/>
              <a:gd name="T102" fmla="*/ 2147483647 w 211"/>
              <a:gd name="T103" fmla="*/ 2147483647 h 173"/>
              <a:gd name="T104" fmla="*/ 2147483647 w 211"/>
              <a:gd name="T105" fmla="*/ 2147483647 h 173"/>
              <a:gd name="T106" fmla="*/ 2147483647 w 211"/>
              <a:gd name="T107" fmla="*/ 2147483647 h 173"/>
              <a:gd name="T108" fmla="*/ 2147483647 w 211"/>
              <a:gd name="T109" fmla="*/ 2147483647 h 173"/>
              <a:gd name="T110" fmla="*/ 2147483647 w 211"/>
              <a:gd name="T111" fmla="*/ 0 h 173"/>
              <a:gd name="T112" fmla="*/ 2147483647 w 211"/>
              <a:gd name="T113" fmla="*/ 2147483647 h 173"/>
              <a:gd name="T114" fmla="*/ 2147483647 w 211"/>
              <a:gd name="T115" fmla="*/ 2147483647 h 173"/>
              <a:gd name="T116" fmla="*/ 2147483647 w 211"/>
              <a:gd name="T117" fmla="*/ 2147483647 h 173"/>
              <a:gd name="T118" fmla="*/ 2147483647 w 211"/>
              <a:gd name="T119" fmla="*/ 2147483647 h 173"/>
              <a:gd name="T120" fmla="*/ 0 w 211"/>
              <a:gd name="T121" fmla="*/ 2147483647 h 173"/>
              <a:gd name="T122" fmla="*/ 2147483647 w 211"/>
              <a:gd name="T123" fmla="*/ 2147483647 h 173"/>
              <a:gd name="T124" fmla="*/ 2147483647 w 211"/>
              <a:gd name="T125" fmla="*/ 2147483647 h 17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11"/>
              <a:gd name="T190" fmla="*/ 0 h 173"/>
              <a:gd name="T191" fmla="*/ 211 w 211"/>
              <a:gd name="T192" fmla="*/ 173 h 17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11" h="173">
                <a:moveTo>
                  <a:pt x="36" y="80"/>
                </a:moveTo>
                <a:lnTo>
                  <a:pt x="39" y="80"/>
                </a:lnTo>
                <a:lnTo>
                  <a:pt x="39" y="78"/>
                </a:lnTo>
                <a:lnTo>
                  <a:pt x="41" y="78"/>
                </a:lnTo>
                <a:lnTo>
                  <a:pt x="41" y="73"/>
                </a:lnTo>
                <a:lnTo>
                  <a:pt x="39" y="72"/>
                </a:lnTo>
                <a:lnTo>
                  <a:pt x="39" y="70"/>
                </a:lnTo>
                <a:lnTo>
                  <a:pt x="36" y="70"/>
                </a:lnTo>
                <a:lnTo>
                  <a:pt x="22" y="69"/>
                </a:lnTo>
                <a:lnTo>
                  <a:pt x="13" y="67"/>
                </a:lnTo>
                <a:lnTo>
                  <a:pt x="14" y="67"/>
                </a:lnTo>
                <a:lnTo>
                  <a:pt x="8" y="64"/>
                </a:lnTo>
                <a:lnTo>
                  <a:pt x="11" y="67"/>
                </a:lnTo>
                <a:lnTo>
                  <a:pt x="10" y="64"/>
                </a:lnTo>
                <a:lnTo>
                  <a:pt x="8" y="69"/>
                </a:lnTo>
                <a:lnTo>
                  <a:pt x="11" y="64"/>
                </a:lnTo>
                <a:lnTo>
                  <a:pt x="10" y="65"/>
                </a:lnTo>
                <a:lnTo>
                  <a:pt x="16" y="62"/>
                </a:lnTo>
                <a:lnTo>
                  <a:pt x="14" y="62"/>
                </a:lnTo>
                <a:lnTo>
                  <a:pt x="24" y="60"/>
                </a:lnTo>
                <a:lnTo>
                  <a:pt x="34" y="59"/>
                </a:lnTo>
                <a:lnTo>
                  <a:pt x="48" y="59"/>
                </a:lnTo>
                <a:lnTo>
                  <a:pt x="70" y="60"/>
                </a:lnTo>
                <a:lnTo>
                  <a:pt x="72" y="60"/>
                </a:lnTo>
                <a:lnTo>
                  <a:pt x="81" y="57"/>
                </a:lnTo>
                <a:lnTo>
                  <a:pt x="92" y="54"/>
                </a:lnTo>
                <a:lnTo>
                  <a:pt x="93" y="54"/>
                </a:lnTo>
                <a:lnTo>
                  <a:pt x="93" y="52"/>
                </a:lnTo>
                <a:lnTo>
                  <a:pt x="100" y="46"/>
                </a:lnTo>
                <a:lnTo>
                  <a:pt x="101" y="46"/>
                </a:lnTo>
                <a:lnTo>
                  <a:pt x="101" y="44"/>
                </a:lnTo>
                <a:lnTo>
                  <a:pt x="106" y="33"/>
                </a:lnTo>
                <a:lnTo>
                  <a:pt x="106" y="19"/>
                </a:lnTo>
                <a:lnTo>
                  <a:pt x="106" y="21"/>
                </a:lnTo>
                <a:lnTo>
                  <a:pt x="109" y="13"/>
                </a:lnTo>
                <a:lnTo>
                  <a:pt x="107" y="15"/>
                </a:lnTo>
                <a:lnTo>
                  <a:pt x="112" y="10"/>
                </a:lnTo>
                <a:lnTo>
                  <a:pt x="110" y="11"/>
                </a:lnTo>
                <a:lnTo>
                  <a:pt x="115" y="10"/>
                </a:lnTo>
                <a:lnTo>
                  <a:pt x="112" y="10"/>
                </a:lnTo>
                <a:lnTo>
                  <a:pt x="117" y="11"/>
                </a:lnTo>
                <a:lnTo>
                  <a:pt x="115" y="10"/>
                </a:lnTo>
                <a:lnTo>
                  <a:pt x="120" y="16"/>
                </a:lnTo>
                <a:lnTo>
                  <a:pt x="118" y="15"/>
                </a:lnTo>
                <a:lnTo>
                  <a:pt x="121" y="24"/>
                </a:lnTo>
                <a:lnTo>
                  <a:pt x="121" y="23"/>
                </a:lnTo>
                <a:lnTo>
                  <a:pt x="123" y="36"/>
                </a:lnTo>
                <a:lnTo>
                  <a:pt x="127" y="31"/>
                </a:lnTo>
                <a:lnTo>
                  <a:pt x="124" y="31"/>
                </a:lnTo>
                <a:lnTo>
                  <a:pt x="121" y="34"/>
                </a:lnTo>
                <a:lnTo>
                  <a:pt x="121" y="44"/>
                </a:lnTo>
                <a:lnTo>
                  <a:pt x="123" y="44"/>
                </a:lnTo>
                <a:lnTo>
                  <a:pt x="126" y="49"/>
                </a:lnTo>
                <a:lnTo>
                  <a:pt x="127" y="51"/>
                </a:lnTo>
                <a:lnTo>
                  <a:pt x="137" y="51"/>
                </a:lnTo>
                <a:lnTo>
                  <a:pt x="151" y="49"/>
                </a:lnTo>
                <a:lnTo>
                  <a:pt x="152" y="49"/>
                </a:lnTo>
                <a:lnTo>
                  <a:pt x="155" y="46"/>
                </a:lnTo>
                <a:lnTo>
                  <a:pt x="154" y="47"/>
                </a:lnTo>
                <a:lnTo>
                  <a:pt x="166" y="41"/>
                </a:lnTo>
                <a:lnTo>
                  <a:pt x="177" y="37"/>
                </a:lnTo>
                <a:lnTo>
                  <a:pt x="176" y="37"/>
                </a:lnTo>
                <a:lnTo>
                  <a:pt x="185" y="39"/>
                </a:lnTo>
                <a:lnTo>
                  <a:pt x="183" y="39"/>
                </a:lnTo>
                <a:lnTo>
                  <a:pt x="191" y="41"/>
                </a:lnTo>
                <a:lnTo>
                  <a:pt x="189" y="39"/>
                </a:lnTo>
                <a:lnTo>
                  <a:pt x="200" y="51"/>
                </a:lnTo>
                <a:lnTo>
                  <a:pt x="199" y="49"/>
                </a:lnTo>
                <a:lnTo>
                  <a:pt x="202" y="65"/>
                </a:lnTo>
                <a:lnTo>
                  <a:pt x="202" y="62"/>
                </a:lnTo>
                <a:lnTo>
                  <a:pt x="199" y="78"/>
                </a:lnTo>
                <a:lnTo>
                  <a:pt x="200" y="77"/>
                </a:lnTo>
                <a:lnTo>
                  <a:pt x="191" y="90"/>
                </a:lnTo>
                <a:lnTo>
                  <a:pt x="191" y="88"/>
                </a:lnTo>
                <a:lnTo>
                  <a:pt x="183" y="93"/>
                </a:lnTo>
                <a:lnTo>
                  <a:pt x="186" y="93"/>
                </a:lnTo>
                <a:lnTo>
                  <a:pt x="177" y="95"/>
                </a:lnTo>
                <a:lnTo>
                  <a:pt x="166" y="93"/>
                </a:lnTo>
                <a:lnTo>
                  <a:pt x="168" y="93"/>
                </a:lnTo>
                <a:lnTo>
                  <a:pt x="155" y="90"/>
                </a:lnTo>
                <a:lnTo>
                  <a:pt x="151" y="90"/>
                </a:lnTo>
                <a:lnTo>
                  <a:pt x="151" y="91"/>
                </a:lnTo>
                <a:lnTo>
                  <a:pt x="149" y="93"/>
                </a:lnTo>
                <a:lnTo>
                  <a:pt x="149" y="98"/>
                </a:lnTo>
                <a:lnTo>
                  <a:pt x="151" y="98"/>
                </a:lnTo>
                <a:lnTo>
                  <a:pt x="152" y="100"/>
                </a:lnTo>
                <a:lnTo>
                  <a:pt x="157" y="91"/>
                </a:lnTo>
                <a:lnTo>
                  <a:pt x="151" y="88"/>
                </a:lnTo>
                <a:lnTo>
                  <a:pt x="146" y="87"/>
                </a:lnTo>
                <a:lnTo>
                  <a:pt x="143" y="87"/>
                </a:lnTo>
                <a:lnTo>
                  <a:pt x="135" y="90"/>
                </a:lnTo>
                <a:lnTo>
                  <a:pt x="132" y="93"/>
                </a:lnTo>
                <a:lnTo>
                  <a:pt x="129" y="103"/>
                </a:lnTo>
                <a:lnTo>
                  <a:pt x="129" y="116"/>
                </a:lnTo>
                <a:lnTo>
                  <a:pt x="131" y="127"/>
                </a:lnTo>
                <a:lnTo>
                  <a:pt x="131" y="129"/>
                </a:lnTo>
                <a:lnTo>
                  <a:pt x="137" y="141"/>
                </a:lnTo>
                <a:lnTo>
                  <a:pt x="138" y="142"/>
                </a:lnTo>
                <a:lnTo>
                  <a:pt x="146" y="149"/>
                </a:lnTo>
                <a:lnTo>
                  <a:pt x="148" y="150"/>
                </a:lnTo>
                <a:lnTo>
                  <a:pt x="149" y="150"/>
                </a:lnTo>
                <a:lnTo>
                  <a:pt x="158" y="152"/>
                </a:lnTo>
                <a:lnTo>
                  <a:pt x="158" y="142"/>
                </a:lnTo>
                <a:lnTo>
                  <a:pt x="155" y="142"/>
                </a:lnTo>
                <a:lnTo>
                  <a:pt x="152" y="145"/>
                </a:lnTo>
                <a:lnTo>
                  <a:pt x="152" y="150"/>
                </a:lnTo>
                <a:lnTo>
                  <a:pt x="154" y="150"/>
                </a:lnTo>
                <a:lnTo>
                  <a:pt x="155" y="152"/>
                </a:lnTo>
                <a:lnTo>
                  <a:pt x="157" y="152"/>
                </a:lnTo>
                <a:lnTo>
                  <a:pt x="172" y="154"/>
                </a:lnTo>
                <a:lnTo>
                  <a:pt x="182" y="155"/>
                </a:lnTo>
                <a:lnTo>
                  <a:pt x="180" y="155"/>
                </a:lnTo>
                <a:lnTo>
                  <a:pt x="186" y="159"/>
                </a:lnTo>
                <a:lnTo>
                  <a:pt x="183" y="155"/>
                </a:lnTo>
                <a:lnTo>
                  <a:pt x="185" y="160"/>
                </a:lnTo>
                <a:lnTo>
                  <a:pt x="186" y="155"/>
                </a:lnTo>
                <a:lnTo>
                  <a:pt x="183" y="159"/>
                </a:lnTo>
                <a:lnTo>
                  <a:pt x="185" y="157"/>
                </a:lnTo>
                <a:lnTo>
                  <a:pt x="179" y="160"/>
                </a:lnTo>
                <a:lnTo>
                  <a:pt x="180" y="160"/>
                </a:lnTo>
                <a:lnTo>
                  <a:pt x="171" y="162"/>
                </a:lnTo>
                <a:lnTo>
                  <a:pt x="158" y="163"/>
                </a:lnTo>
                <a:lnTo>
                  <a:pt x="138" y="162"/>
                </a:lnTo>
                <a:lnTo>
                  <a:pt x="140" y="162"/>
                </a:lnTo>
                <a:lnTo>
                  <a:pt x="124" y="159"/>
                </a:lnTo>
                <a:lnTo>
                  <a:pt x="112" y="154"/>
                </a:lnTo>
                <a:lnTo>
                  <a:pt x="114" y="154"/>
                </a:lnTo>
                <a:lnTo>
                  <a:pt x="106" y="149"/>
                </a:lnTo>
                <a:lnTo>
                  <a:pt x="106" y="150"/>
                </a:lnTo>
                <a:lnTo>
                  <a:pt x="100" y="144"/>
                </a:lnTo>
                <a:lnTo>
                  <a:pt x="101" y="145"/>
                </a:lnTo>
                <a:lnTo>
                  <a:pt x="98" y="139"/>
                </a:lnTo>
                <a:lnTo>
                  <a:pt x="98" y="141"/>
                </a:lnTo>
                <a:lnTo>
                  <a:pt x="96" y="124"/>
                </a:lnTo>
                <a:lnTo>
                  <a:pt x="95" y="109"/>
                </a:lnTo>
                <a:lnTo>
                  <a:pt x="95" y="108"/>
                </a:lnTo>
                <a:lnTo>
                  <a:pt x="87" y="93"/>
                </a:lnTo>
                <a:lnTo>
                  <a:pt x="86" y="91"/>
                </a:lnTo>
                <a:lnTo>
                  <a:pt x="79" y="85"/>
                </a:lnTo>
                <a:lnTo>
                  <a:pt x="79" y="83"/>
                </a:lnTo>
                <a:lnTo>
                  <a:pt x="78" y="83"/>
                </a:lnTo>
                <a:lnTo>
                  <a:pt x="67" y="78"/>
                </a:lnTo>
                <a:lnTo>
                  <a:pt x="53" y="73"/>
                </a:lnTo>
                <a:lnTo>
                  <a:pt x="51" y="73"/>
                </a:lnTo>
                <a:lnTo>
                  <a:pt x="33" y="70"/>
                </a:lnTo>
                <a:lnTo>
                  <a:pt x="33" y="80"/>
                </a:lnTo>
                <a:lnTo>
                  <a:pt x="36" y="80"/>
                </a:lnTo>
                <a:lnTo>
                  <a:pt x="36" y="70"/>
                </a:lnTo>
                <a:lnTo>
                  <a:pt x="33" y="70"/>
                </a:lnTo>
                <a:lnTo>
                  <a:pt x="31" y="70"/>
                </a:lnTo>
                <a:lnTo>
                  <a:pt x="30" y="72"/>
                </a:lnTo>
                <a:lnTo>
                  <a:pt x="28" y="73"/>
                </a:lnTo>
                <a:lnTo>
                  <a:pt x="28" y="75"/>
                </a:lnTo>
                <a:lnTo>
                  <a:pt x="28" y="77"/>
                </a:lnTo>
                <a:lnTo>
                  <a:pt x="30" y="78"/>
                </a:lnTo>
                <a:lnTo>
                  <a:pt x="31" y="80"/>
                </a:lnTo>
                <a:lnTo>
                  <a:pt x="33" y="80"/>
                </a:lnTo>
                <a:lnTo>
                  <a:pt x="51" y="83"/>
                </a:lnTo>
                <a:lnTo>
                  <a:pt x="50" y="83"/>
                </a:lnTo>
                <a:lnTo>
                  <a:pt x="64" y="88"/>
                </a:lnTo>
                <a:lnTo>
                  <a:pt x="75" y="93"/>
                </a:lnTo>
                <a:lnTo>
                  <a:pt x="73" y="91"/>
                </a:lnTo>
                <a:lnTo>
                  <a:pt x="79" y="98"/>
                </a:lnTo>
                <a:lnTo>
                  <a:pt x="78" y="96"/>
                </a:lnTo>
                <a:lnTo>
                  <a:pt x="86" y="111"/>
                </a:lnTo>
                <a:lnTo>
                  <a:pt x="86" y="109"/>
                </a:lnTo>
                <a:lnTo>
                  <a:pt x="87" y="124"/>
                </a:lnTo>
                <a:lnTo>
                  <a:pt x="89" y="141"/>
                </a:lnTo>
                <a:lnTo>
                  <a:pt x="89" y="142"/>
                </a:lnTo>
                <a:lnTo>
                  <a:pt x="92" y="149"/>
                </a:lnTo>
                <a:lnTo>
                  <a:pt x="92" y="150"/>
                </a:lnTo>
                <a:lnTo>
                  <a:pt x="93" y="150"/>
                </a:lnTo>
                <a:lnTo>
                  <a:pt x="100" y="157"/>
                </a:lnTo>
                <a:lnTo>
                  <a:pt x="100" y="159"/>
                </a:lnTo>
                <a:lnTo>
                  <a:pt x="107" y="163"/>
                </a:lnTo>
                <a:lnTo>
                  <a:pt x="109" y="163"/>
                </a:lnTo>
                <a:lnTo>
                  <a:pt x="121" y="168"/>
                </a:lnTo>
                <a:lnTo>
                  <a:pt x="137" y="172"/>
                </a:lnTo>
                <a:lnTo>
                  <a:pt x="138" y="172"/>
                </a:lnTo>
                <a:lnTo>
                  <a:pt x="158" y="173"/>
                </a:lnTo>
                <a:lnTo>
                  <a:pt x="171" y="172"/>
                </a:lnTo>
                <a:lnTo>
                  <a:pt x="180" y="170"/>
                </a:lnTo>
                <a:lnTo>
                  <a:pt x="182" y="170"/>
                </a:lnTo>
                <a:lnTo>
                  <a:pt x="188" y="167"/>
                </a:lnTo>
                <a:lnTo>
                  <a:pt x="189" y="167"/>
                </a:lnTo>
                <a:lnTo>
                  <a:pt x="189" y="165"/>
                </a:lnTo>
                <a:lnTo>
                  <a:pt x="193" y="162"/>
                </a:lnTo>
                <a:lnTo>
                  <a:pt x="194" y="160"/>
                </a:lnTo>
                <a:lnTo>
                  <a:pt x="194" y="159"/>
                </a:lnTo>
                <a:lnTo>
                  <a:pt x="194" y="157"/>
                </a:lnTo>
                <a:lnTo>
                  <a:pt x="193" y="152"/>
                </a:lnTo>
                <a:lnTo>
                  <a:pt x="193" y="150"/>
                </a:lnTo>
                <a:lnTo>
                  <a:pt x="191" y="150"/>
                </a:lnTo>
                <a:lnTo>
                  <a:pt x="189" y="149"/>
                </a:lnTo>
                <a:lnTo>
                  <a:pt x="183" y="145"/>
                </a:lnTo>
                <a:lnTo>
                  <a:pt x="182" y="145"/>
                </a:lnTo>
                <a:lnTo>
                  <a:pt x="172" y="144"/>
                </a:lnTo>
                <a:lnTo>
                  <a:pt x="157" y="142"/>
                </a:lnTo>
                <a:lnTo>
                  <a:pt x="157" y="152"/>
                </a:lnTo>
                <a:lnTo>
                  <a:pt x="158" y="152"/>
                </a:lnTo>
                <a:lnTo>
                  <a:pt x="160" y="152"/>
                </a:lnTo>
                <a:lnTo>
                  <a:pt x="162" y="150"/>
                </a:lnTo>
                <a:lnTo>
                  <a:pt x="163" y="149"/>
                </a:lnTo>
                <a:lnTo>
                  <a:pt x="163" y="147"/>
                </a:lnTo>
                <a:lnTo>
                  <a:pt x="163" y="145"/>
                </a:lnTo>
                <a:lnTo>
                  <a:pt x="162" y="144"/>
                </a:lnTo>
                <a:lnTo>
                  <a:pt x="160" y="142"/>
                </a:lnTo>
                <a:lnTo>
                  <a:pt x="158" y="142"/>
                </a:lnTo>
                <a:lnTo>
                  <a:pt x="149" y="141"/>
                </a:lnTo>
                <a:lnTo>
                  <a:pt x="152" y="142"/>
                </a:lnTo>
                <a:lnTo>
                  <a:pt x="145" y="136"/>
                </a:lnTo>
                <a:lnTo>
                  <a:pt x="146" y="137"/>
                </a:lnTo>
                <a:lnTo>
                  <a:pt x="140" y="126"/>
                </a:lnTo>
                <a:lnTo>
                  <a:pt x="140" y="127"/>
                </a:lnTo>
                <a:lnTo>
                  <a:pt x="138" y="116"/>
                </a:lnTo>
                <a:lnTo>
                  <a:pt x="138" y="105"/>
                </a:lnTo>
                <a:lnTo>
                  <a:pt x="138" y="106"/>
                </a:lnTo>
                <a:lnTo>
                  <a:pt x="141" y="96"/>
                </a:lnTo>
                <a:lnTo>
                  <a:pt x="138" y="100"/>
                </a:lnTo>
                <a:lnTo>
                  <a:pt x="146" y="96"/>
                </a:lnTo>
                <a:lnTo>
                  <a:pt x="143" y="96"/>
                </a:lnTo>
                <a:lnTo>
                  <a:pt x="148" y="98"/>
                </a:lnTo>
                <a:lnTo>
                  <a:pt x="154" y="101"/>
                </a:lnTo>
                <a:lnTo>
                  <a:pt x="157" y="101"/>
                </a:lnTo>
                <a:lnTo>
                  <a:pt x="158" y="101"/>
                </a:lnTo>
                <a:lnTo>
                  <a:pt x="158" y="100"/>
                </a:lnTo>
                <a:lnTo>
                  <a:pt x="160" y="100"/>
                </a:lnTo>
                <a:lnTo>
                  <a:pt x="160" y="98"/>
                </a:lnTo>
                <a:lnTo>
                  <a:pt x="160" y="96"/>
                </a:lnTo>
                <a:lnTo>
                  <a:pt x="160" y="95"/>
                </a:lnTo>
                <a:lnTo>
                  <a:pt x="158" y="93"/>
                </a:lnTo>
                <a:lnTo>
                  <a:pt x="157" y="91"/>
                </a:lnTo>
                <a:lnTo>
                  <a:pt x="152" y="100"/>
                </a:lnTo>
                <a:lnTo>
                  <a:pt x="165" y="103"/>
                </a:lnTo>
                <a:lnTo>
                  <a:pt x="166" y="103"/>
                </a:lnTo>
                <a:lnTo>
                  <a:pt x="177" y="105"/>
                </a:lnTo>
                <a:lnTo>
                  <a:pt x="186" y="103"/>
                </a:lnTo>
                <a:lnTo>
                  <a:pt x="188" y="103"/>
                </a:lnTo>
                <a:lnTo>
                  <a:pt x="189" y="103"/>
                </a:lnTo>
                <a:lnTo>
                  <a:pt x="197" y="98"/>
                </a:lnTo>
                <a:lnTo>
                  <a:pt x="197" y="96"/>
                </a:lnTo>
                <a:lnTo>
                  <a:pt x="207" y="83"/>
                </a:lnTo>
                <a:lnTo>
                  <a:pt x="208" y="82"/>
                </a:lnTo>
                <a:lnTo>
                  <a:pt x="211" y="65"/>
                </a:lnTo>
                <a:lnTo>
                  <a:pt x="211" y="64"/>
                </a:lnTo>
                <a:lnTo>
                  <a:pt x="211" y="62"/>
                </a:lnTo>
                <a:lnTo>
                  <a:pt x="208" y="46"/>
                </a:lnTo>
                <a:lnTo>
                  <a:pt x="207" y="44"/>
                </a:lnTo>
                <a:lnTo>
                  <a:pt x="196" y="33"/>
                </a:lnTo>
                <a:lnTo>
                  <a:pt x="194" y="31"/>
                </a:lnTo>
                <a:lnTo>
                  <a:pt x="186" y="29"/>
                </a:lnTo>
                <a:lnTo>
                  <a:pt x="185" y="29"/>
                </a:lnTo>
                <a:lnTo>
                  <a:pt x="176" y="28"/>
                </a:lnTo>
                <a:lnTo>
                  <a:pt x="174" y="28"/>
                </a:lnTo>
                <a:lnTo>
                  <a:pt x="163" y="31"/>
                </a:lnTo>
                <a:lnTo>
                  <a:pt x="151" y="37"/>
                </a:lnTo>
                <a:lnTo>
                  <a:pt x="149" y="39"/>
                </a:lnTo>
                <a:lnTo>
                  <a:pt x="148" y="41"/>
                </a:lnTo>
                <a:lnTo>
                  <a:pt x="151" y="39"/>
                </a:lnTo>
                <a:lnTo>
                  <a:pt x="137" y="41"/>
                </a:lnTo>
                <a:lnTo>
                  <a:pt x="129" y="41"/>
                </a:lnTo>
                <a:lnTo>
                  <a:pt x="132" y="42"/>
                </a:lnTo>
                <a:lnTo>
                  <a:pt x="129" y="37"/>
                </a:lnTo>
                <a:lnTo>
                  <a:pt x="131" y="41"/>
                </a:lnTo>
                <a:lnTo>
                  <a:pt x="131" y="36"/>
                </a:lnTo>
                <a:lnTo>
                  <a:pt x="126" y="41"/>
                </a:lnTo>
                <a:lnTo>
                  <a:pt x="127" y="41"/>
                </a:lnTo>
                <a:lnTo>
                  <a:pt x="129" y="41"/>
                </a:lnTo>
                <a:lnTo>
                  <a:pt x="131" y="39"/>
                </a:lnTo>
                <a:lnTo>
                  <a:pt x="132" y="37"/>
                </a:lnTo>
                <a:lnTo>
                  <a:pt x="132" y="36"/>
                </a:lnTo>
                <a:lnTo>
                  <a:pt x="131" y="23"/>
                </a:lnTo>
                <a:lnTo>
                  <a:pt x="131" y="21"/>
                </a:lnTo>
                <a:lnTo>
                  <a:pt x="127" y="11"/>
                </a:lnTo>
                <a:lnTo>
                  <a:pt x="126" y="10"/>
                </a:lnTo>
                <a:lnTo>
                  <a:pt x="121" y="3"/>
                </a:lnTo>
                <a:lnTo>
                  <a:pt x="121" y="1"/>
                </a:lnTo>
                <a:lnTo>
                  <a:pt x="120" y="1"/>
                </a:lnTo>
                <a:lnTo>
                  <a:pt x="115" y="0"/>
                </a:lnTo>
                <a:lnTo>
                  <a:pt x="114" y="0"/>
                </a:lnTo>
                <a:lnTo>
                  <a:pt x="112" y="0"/>
                </a:lnTo>
                <a:lnTo>
                  <a:pt x="107" y="1"/>
                </a:lnTo>
                <a:lnTo>
                  <a:pt x="106" y="3"/>
                </a:lnTo>
                <a:lnTo>
                  <a:pt x="101" y="8"/>
                </a:lnTo>
                <a:lnTo>
                  <a:pt x="100" y="10"/>
                </a:lnTo>
                <a:lnTo>
                  <a:pt x="96" y="18"/>
                </a:lnTo>
                <a:lnTo>
                  <a:pt x="96" y="19"/>
                </a:lnTo>
                <a:lnTo>
                  <a:pt x="96" y="31"/>
                </a:lnTo>
                <a:lnTo>
                  <a:pt x="96" y="29"/>
                </a:lnTo>
                <a:lnTo>
                  <a:pt x="92" y="41"/>
                </a:lnTo>
                <a:lnTo>
                  <a:pt x="93" y="39"/>
                </a:lnTo>
                <a:lnTo>
                  <a:pt x="87" y="46"/>
                </a:lnTo>
                <a:lnTo>
                  <a:pt x="89" y="44"/>
                </a:lnTo>
                <a:lnTo>
                  <a:pt x="78" y="47"/>
                </a:lnTo>
                <a:lnTo>
                  <a:pt x="69" y="51"/>
                </a:lnTo>
                <a:lnTo>
                  <a:pt x="70" y="51"/>
                </a:lnTo>
                <a:lnTo>
                  <a:pt x="48" y="49"/>
                </a:lnTo>
                <a:lnTo>
                  <a:pt x="34" y="49"/>
                </a:lnTo>
                <a:lnTo>
                  <a:pt x="24" y="51"/>
                </a:lnTo>
                <a:lnTo>
                  <a:pt x="14" y="52"/>
                </a:lnTo>
                <a:lnTo>
                  <a:pt x="13" y="52"/>
                </a:lnTo>
                <a:lnTo>
                  <a:pt x="7" y="55"/>
                </a:lnTo>
                <a:lnTo>
                  <a:pt x="5" y="57"/>
                </a:lnTo>
                <a:lnTo>
                  <a:pt x="2" y="62"/>
                </a:lnTo>
                <a:lnTo>
                  <a:pt x="0" y="62"/>
                </a:lnTo>
                <a:lnTo>
                  <a:pt x="0" y="64"/>
                </a:lnTo>
                <a:lnTo>
                  <a:pt x="0" y="65"/>
                </a:lnTo>
                <a:lnTo>
                  <a:pt x="0" y="67"/>
                </a:lnTo>
                <a:lnTo>
                  <a:pt x="2" y="70"/>
                </a:lnTo>
                <a:lnTo>
                  <a:pt x="2" y="72"/>
                </a:lnTo>
                <a:lnTo>
                  <a:pt x="3" y="72"/>
                </a:lnTo>
                <a:lnTo>
                  <a:pt x="5" y="73"/>
                </a:lnTo>
                <a:lnTo>
                  <a:pt x="11" y="77"/>
                </a:lnTo>
                <a:lnTo>
                  <a:pt x="13" y="77"/>
                </a:lnTo>
                <a:lnTo>
                  <a:pt x="22" y="78"/>
                </a:lnTo>
                <a:lnTo>
                  <a:pt x="36" y="80"/>
                </a:lnTo>
                <a:lnTo>
                  <a:pt x="36" y="70"/>
                </a:lnTo>
                <a:lnTo>
                  <a:pt x="36" y="8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Freeform 70"/>
          <p:cNvSpPr>
            <a:spLocks/>
          </p:cNvSpPr>
          <p:nvPr/>
        </p:nvSpPr>
        <p:spPr bwMode="auto">
          <a:xfrm>
            <a:off x="4354689" y="3708401"/>
            <a:ext cx="80434" cy="106363"/>
          </a:xfrm>
          <a:custGeom>
            <a:avLst/>
            <a:gdLst>
              <a:gd name="T0" fmla="*/ 2147483647 w 51"/>
              <a:gd name="T1" fmla="*/ 0 h 67"/>
              <a:gd name="T2" fmla="*/ 2147483647 w 51"/>
              <a:gd name="T3" fmla="*/ 0 h 67"/>
              <a:gd name="T4" fmla="*/ 2147483647 w 51"/>
              <a:gd name="T5" fmla="*/ 2147483647 h 67"/>
              <a:gd name="T6" fmla="*/ 2147483647 w 51"/>
              <a:gd name="T7" fmla="*/ 2147483647 h 67"/>
              <a:gd name="T8" fmla="*/ 2147483647 w 51"/>
              <a:gd name="T9" fmla="*/ 2147483647 h 67"/>
              <a:gd name="T10" fmla="*/ 0 w 51"/>
              <a:gd name="T11" fmla="*/ 2147483647 h 67"/>
              <a:gd name="T12" fmla="*/ 0 w 51"/>
              <a:gd name="T13" fmla="*/ 2147483647 h 67"/>
              <a:gd name="T14" fmla="*/ 2147483647 w 51"/>
              <a:gd name="T15" fmla="*/ 2147483647 h 67"/>
              <a:gd name="T16" fmla="*/ 2147483647 w 51"/>
              <a:gd name="T17" fmla="*/ 2147483647 h 67"/>
              <a:gd name="T18" fmla="*/ 2147483647 w 51"/>
              <a:gd name="T19" fmla="*/ 2147483647 h 67"/>
              <a:gd name="T20" fmla="*/ 2147483647 w 51"/>
              <a:gd name="T21" fmla="*/ 2147483647 h 67"/>
              <a:gd name="T22" fmla="*/ 2147483647 w 51"/>
              <a:gd name="T23" fmla="*/ 2147483647 h 67"/>
              <a:gd name="T24" fmla="*/ 2147483647 w 51"/>
              <a:gd name="T25" fmla="*/ 2147483647 h 67"/>
              <a:gd name="T26" fmla="*/ 2147483647 w 51"/>
              <a:gd name="T27" fmla="*/ 2147483647 h 67"/>
              <a:gd name="T28" fmla="*/ 2147483647 w 51"/>
              <a:gd name="T29" fmla="*/ 2147483647 h 67"/>
              <a:gd name="T30" fmla="*/ 2147483647 w 51"/>
              <a:gd name="T31" fmla="*/ 2147483647 h 67"/>
              <a:gd name="T32" fmla="*/ 2147483647 w 51"/>
              <a:gd name="T33" fmla="*/ 2147483647 h 67"/>
              <a:gd name="T34" fmla="*/ 2147483647 w 51"/>
              <a:gd name="T35" fmla="*/ 2147483647 h 67"/>
              <a:gd name="T36" fmla="*/ 2147483647 w 51"/>
              <a:gd name="T37" fmla="*/ 2147483647 h 67"/>
              <a:gd name="T38" fmla="*/ 2147483647 w 51"/>
              <a:gd name="T39" fmla="*/ 2147483647 h 67"/>
              <a:gd name="T40" fmla="*/ 2147483647 w 51"/>
              <a:gd name="T41" fmla="*/ 2147483647 h 67"/>
              <a:gd name="T42" fmla="*/ 2147483647 w 51"/>
              <a:gd name="T43" fmla="*/ 2147483647 h 67"/>
              <a:gd name="T44" fmla="*/ 2147483647 w 51"/>
              <a:gd name="T45" fmla="*/ 2147483647 h 67"/>
              <a:gd name="T46" fmla="*/ 2147483647 w 51"/>
              <a:gd name="T47" fmla="*/ 2147483647 h 67"/>
              <a:gd name="T48" fmla="*/ 2147483647 w 51"/>
              <a:gd name="T49" fmla="*/ 2147483647 h 67"/>
              <a:gd name="T50" fmla="*/ 2147483647 w 51"/>
              <a:gd name="T51" fmla="*/ 2147483647 h 67"/>
              <a:gd name="T52" fmla="*/ 2147483647 w 51"/>
              <a:gd name="T53" fmla="*/ 0 h 67"/>
              <a:gd name="T54" fmla="*/ 2147483647 w 51"/>
              <a:gd name="T55" fmla="*/ 0 h 67"/>
              <a:gd name="T56" fmla="*/ 2147483647 w 51"/>
              <a:gd name="T57" fmla="*/ 0 h 67"/>
              <a:gd name="T58" fmla="*/ 2147483647 w 51"/>
              <a:gd name="T59" fmla="*/ 2147483647 h 67"/>
              <a:gd name="T60" fmla="*/ 2147483647 w 51"/>
              <a:gd name="T61" fmla="*/ 2147483647 h 67"/>
              <a:gd name="T62" fmla="*/ 2147483647 w 51"/>
              <a:gd name="T63" fmla="*/ 2147483647 h 67"/>
              <a:gd name="T64" fmla="*/ 2147483647 w 51"/>
              <a:gd name="T65" fmla="*/ 2147483647 h 67"/>
              <a:gd name="T66" fmla="*/ 2147483647 w 51"/>
              <a:gd name="T67" fmla="*/ 2147483647 h 67"/>
              <a:gd name="T68" fmla="*/ 2147483647 w 51"/>
              <a:gd name="T69" fmla="*/ 2147483647 h 67"/>
              <a:gd name="T70" fmla="*/ 2147483647 w 51"/>
              <a:gd name="T71" fmla="*/ 2147483647 h 67"/>
              <a:gd name="T72" fmla="*/ 2147483647 w 51"/>
              <a:gd name="T73" fmla="*/ 2147483647 h 67"/>
              <a:gd name="T74" fmla="*/ 2147483647 w 51"/>
              <a:gd name="T75" fmla="*/ 2147483647 h 67"/>
              <a:gd name="T76" fmla="*/ 2147483647 w 51"/>
              <a:gd name="T77" fmla="*/ 2147483647 h 67"/>
              <a:gd name="T78" fmla="*/ 2147483647 w 51"/>
              <a:gd name="T79" fmla="*/ 2147483647 h 67"/>
              <a:gd name="T80" fmla="*/ 2147483647 w 51"/>
              <a:gd name="T81" fmla="*/ 2147483647 h 67"/>
              <a:gd name="T82" fmla="*/ 2147483647 w 51"/>
              <a:gd name="T83" fmla="*/ 2147483647 h 67"/>
              <a:gd name="T84" fmla="*/ 2147483647 w 51"/>
              <a:gd name="T85" fmla="*/ 2147483647 h 67"/>
              <a:gd name="T86" fmla="*/ 2147483647 w 51"/>
              <a:gd name="T87" fmla="*/ 2147483647 h 67"/>
              <a:gd name="T88" fmla="*/ 2147483647 w 51"/>
              <a:gd name="T89" fmla="*/ 2147483647 h 67"/>
              <a:gd name="T90" fmla="*/ 2147483647 w 51"/>
              <a:gd name="T91" fmla="*/ 2147483647 h 67"/>
              <a:gd name="T92" fmla="*/ 2147483647 w 51"/>
              <a:gd name="T93" fmla="*/ 2147483647 h 67"/>
              <a:gd name="T94" fmla="*/ 2147483647 w 51"/>
              <a:gd name="T95" fmla="*/ 2147483647 h 67"/>
              <a:gd name="T96" fmla="*/ 2147483647 w 51"/>
              <a:gd name="T97" fmla="*/ 2147483647 h 67"/>
              <a:gd name="T98" fmla="*/ 2147483647 w 51"/>
              <a:gd name="T99" fmla="*/ 2147483647 h 67"/>
              <a:gd name="T100" fmla="*/ 2147483647 w 51"/>
              <a:gd name="T101" fmla="*/ 2147483647 h 67"/>
              <a:gd name="T102" fmla="*/ 2147483647 w 51"/>
              <a:gd name="T103" fmla="*/ 2147483647 h 67"/>
              <a:gd name="T104" fmla="*/ 2147483647 w 51"/>
              <a:gd name="T105" fmla="*/ 2147483647 h 67"/>
              <a:gd name="T106" fmla="*/ 2147483647 w 51"/>
              <a:gd name="T107" fmla="*/ 2147483647 h 67"/>
              <a:gd name="T108" fmla="*/ 2147483647 w 51"/>
              <a:gd name="T109" fmla="*/ 2147483647 h 67"/>
              <a:gd name="T110" fmla="*/ 2147483647 w 51"/>
              <a:gd name="T111" fmla="*/ 2147483647 h 67"/>
              <a:gd name="T112" fmla="*/ 2147483647 w 51"/>
              <a:gd name="T113" fmla="*/ 2147483647 h 67"/>
              <a:gd name="T114" fmla="*/ 2147483647 w 51"/>
              <a:gd name="T115" fmla="*/ 2147483647 h 67"/>
              <a:gd name="T116" fmla="*/ 2147483647 w 51"/>
              <a:gd name="T117" fmla="*/ 2147483647 h 67"/>
              <a:gd name="T118" fmla="*/ 2147483647 w 51"/>
              <a:gd name="T119" fmla="*/ 2147483647 h 67"/>
              <a:gd name="T120" fmla="*/ 2147483647 w 51"/>
              <a:gd name="T121" fmla="*/ 0 h 6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"/>
              <a:gd name="T184" fmla="*/ 0 h 67"/>
              <a:gd name="T185" fmla="*/ 51 w 51"/>
              <a:gd name="T186" fmla="*/ 67 h 6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" h="67">
                <a:moveTo>
                  <a:pt x="13" y="0"/>
                </a:moveTo>
                <a:lnTo>
                  <a:pt x="12" y="0"/>
                </a:lnTo>
                <a:lnTo>
                  <a:pt x="10" y="2"/>
                </a:lnTo>
                <a:lnTo>
                  <a:pt x="4" y="7"/>
                </a:lnTo>
                <a:lnTo>
                  <a:pt x="3" y="8"/>
                </a:lnTo>
                <a:lnTo>
                  <a:pt x="0" y="18"/>
                </a:lnTo>
                <a:lnTo>
                  <a:pt x="0" y="33"/>
                </a:lnTo>
                <a:lnTo>
                  <a:pt x="3" y="44"/>
                </a:lnTo>
                <a:lnTo>
                  <a:pt x="3" y="46"/>
                </a:lnTo>
                <a:lnTo>
                  <a:pt x="4" y="46"/>
                </a:lnTo>
                <a:lnTo>
                  <a:pt x="10" y="56"/>
                </a:lnTo>
                <a:lnTo>
                  <a:pt x="18" y="62"/>
                </a:lnTo>
                <a:lnTo>
                  <a:pt x="20" y="64"/>
                </a:lnTo>
                <a:lnTo>
                  <a:pt x="27" y="67"/>
                </a:lnTo>
                <a:lnTo>
                  <a:pt x="40" y="67"/>
                </a:lnTo>
                <a:lnTo>
                  <a:pt x="40" y="66"/>
                </a:lnTo>
                <a:lnTo>
                  <a:pt x="46" y="59"/>
                </a:lnTo>
                <a:lnTo>
                  <a:pt x="48" y="59"/>
                </a:lnTo>
                <a:lnTo>
                  <a:pt x="48" y="57"/>
                </a:lnTo>
                <a:lnTo>
                  <a:pt x="51" y="49"/>
                </a:lnTo>
                <a:lnTo>
                  <a:pt x="51" y="34"/>
                </a:lnTo>
                <a:lnTo>
                  <a:pt x="48" y="23"/>
                </a:lnTo>
                <a:lnTo>
                  <a:pt x="43" y="13"/>
                </a:lnTo>
                <a:lnTo>
                  <a:pt x="41" y="12"/>
                </a:lnTo>
                <a:lnTo>
                  <a:pt x="34" y="5"/>
                </a:lnTo>
                <a:lnTo>
                  <a:pt x="32" y="3"/>
                </a:lnTo>
                <a:lnTo>
                  <a:pt x="23" y="0"/>
                </a:lnTo>
                <a:lnTo>
                  <a:pt x="21" y="0"/>
                </a:lnTo>
                <a:lnTo>
                  <a:pt x="13" y="0"/>
                </a:lnTo>
                <a:lnTo>
                  <a:pt x="13" y="10"/>
                </a:lnTo>
                <a:lnTo>
                  <a:pt x="21" y="10"/>
                </a:lnTo>
                <a:lnTo>
                  <a:pt x="20" y="10"/>
                </a:lnTo>
                <a:lnTo>
                  <a:pt x="29" y="13"/>
                </a:lnTo>
                <a:lnTo>
                  <a:pt x="27" y="12"/>
                </a:lnTo>
                <a:lnTo>
                  <a:pt x="35" y="18"/>
                </a:lnTo>
                <a:lnTo>
                  <a:pt x="34" y="16"/>
                </a:lnTo>
                <a:lnTo>
                  <a:pt x="38" y="26"/>
                </a:lnTo>
                <a:lnTo>
                  <a:pt x="41" y="38"/>
                </a:lnTo>
                <a:lnTo>
                  <a:pt x="41" y="36"/>
                </a:lnTo>
                <a:lnTo>
                  <a:pt x="41" y="48"/>
                </a:lnTo>
                <a:lnTo>
                  <a:pt x="41" y="46"/>
                </a:lnTo>
                <a:lnTo>
                  <a:pt x="38" y="54"/>
                </a:lnTo>
                <a:lnTo>
                  <a:pt x="40" y="52"/>
                </a:lnTo>
                <a:lnTo>
                  <a:pt x="34" y="59"/>
                </a:lnTo>
                <a:lnTo>
                  <a:pt x="37" y="57"/>
                </a:lnTo>
                <a:lnTo>
                  <a:pt x="29" y="57"/>
                </a:lnTo>
                <a:lnTo>
                  <a:pt x="31" y="57"/>
                </a:lnTo>
                <a:lnTo>
                  <a:pt x="23" y="54"/>
                </a:lnTo>
                <a:lnTo>
                  <a:pt x="24" y="56"/>
                </a:lnTo>
                <a:lnTo>
                  <a:pt x="17" y="49"/>
                </a:lnTo>
                <a:lnTo>
                  <a:pt x="10" y="39"/>
                </a:lnTo>
                <a:lnTo>
                  <a:pt x="12" y="41"/>
                </a:lnTo>
                <a:lnTo>
                  <a:pt x="9" y="30"/>
                </a:lnTo>
                <a:lnTo>
                  <a:pt x="9" y="31"/>
                </a:lnTo>
                <a:lnTo>
                  <a:pt x="9" y="20"/>
                </a:lnTo>
                <a:lnTo>
                  <a:pt x="9" y="21"/>
                </a:lnTo>
                <a:lnTo>
                  <a:pt x="12" y="12"/>
                </a:lnTo>
                <a:lnTo>
                  <a:pt x="10" y="13"/>
                </a:lnTo>
                <a:lnTo>
                  <a:pt x="17" y="8"/>
                </a:lnTo>
                <a:lnTo>
                  <a:pt x="13" y="1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uppieren 254"/>
          <p:cNvGrpSpPr>
            <a:grpSpLocks/>
          </p:cNvGrpSpPr>
          <p:nvPr/>
        </p:nvGrpSpPr>
        <p:grpSpPr bwMode="auto">
          <a:xfrm>
            <a:off x="3020535" y="2166939"/>
            <a:ext cx="883255" cy="566737"/>
            <a:chOff x="3398100" y="2166938"/>
            <a:chExt cx="993662" cy="566737"/>
          </a:xfrm>
        </p:grpSpPr>
        <p:sp>
          <p:nvSpPr>
            <p:cNvPr id="29891" name="Freeform 5"/>
            <p:cNvSpPr>
              <a:spLocks/>
            </p:cNvSpPr>
            <p:nvPr/>
          </p:nvSpPr>
          <p:spPr bwMode="auto">
            <a:xfrm>
              <a:off x="3562350" y="2525713"/>
              <a:ext cx="131763" cy="120650"/>
            </a:xfrm>
            <a:custGeom>
              <a:avLst/>
              <a:gdLst>
                <a:gd name="T0" fmla="*/ 2147483647 w 73"/>
                <a:gd name="T1" fmla="*/ 2147483647 h 76"/>
                <a:gd name="T2" fmla="*/ 2147483647 w 73"/>
                <a:gd name="T3" fmla="*/ 2147483647 h 76"/>
                <a:gd name="T4" fmla="*/ 2147483647 w 73"/>
                <a:gd name="T5" fmla="*/ 2147483647 h 76"/>
                <a:gd name="T6" fmla="*/ 2147483647 w 73"/>
                <a:gd name="T7" fmla="*/ 2147483647 h 76"/>
                <a:gd name="T8" fmla="*/ 2147483647 w 73"/>
                <a:gd name="T9" fmla="*/ 2147483647 h 76"/>
                <a:gd name="T10" fmla="*/ 2147483647 w 73"/>
                <a:gd name="T11" fmla="*/ 2147483647 h 76"/>
                <a:gd name="T12" fmla="*/ 2147483647 w 73"/>
                <a:gd name="T13" fmla="*/ 2147483647 h 76"/>
                <a:gd name="T14" fmla="*/ 2147483647 w 73"/>
                <a:gd name="T15" fmla="*/ 2147483647 h 76"/>
                <a:gd name="T16" fmla="*/ 2147483647 w 73"/>
                <a:gd name="T17" fmla="*/ 0 h 76"/>
                <a:gd name="T18" fmla="*/ 2147483647 w 73"/>
                <a:gd name="T19" fmla="*/ 2147483647 h 76"/>
                <a:gd name="T20" fmla="*/ 2147483647 w 73"/>
                <a:gd name="T21" fmla="*/ 2147483647 h 76"/>
                <a:gd name="T22" fmla="*/ 2147483647 w 73"/>
                <a:gd name="T23" fmla="*/ 2147483647 h 76"/>
                <a:gd name="T24" fmla="*/ 0 w 73"/>
                <a:gd name="T25" fmla="*/ 2147483647 h 76"/>
                <a:gd name="T26" fmla="*/ 2147483647 w 73"/>
                <a:gd name="T27" fmla="*/ 2147483647 h 76"/>
                <a:gd name="T28" fmla="*/ 2147483647 w 73"/>
                <a:gd name="T29" fmla="*/ 2147483647 h 76"/>
                <a:gd name="T30" fmla="*/ 2147483647 w 73"/>
                <a:gd name="T31" fmla="*/ 2147483647 h 76"/>
                <a:gd name="T32" fmla="*/ 2147483647 w 73"/>
                <a:gd name="T33" fmla="*/ 2147483647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6"/>
                <a:gd name="T53" fmla="*/ 73 w 73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6">
                  <a:moveTo>
                    <a:pt x="36" y="76"/>
                  </a:moveTo>
                  <a:lnTo>
                    <a:pt x="50" y="72"/>
                  </a:lnTo>
                  <a:lnTo>
                    <a:pt x="62" y="64"/>
                  </a:lnTo>
                  <a:lnTo>
                    <a:pt x="70" y="53"/>
                  </a:lnTo>
                  <a:lnTo>
                    <a:pt x="73" y="38"/>
                  </a:lnTo>
                  <a:lnTo>
                    <a:pt x="70" y="23"/>
                  </a:lnTo>
                  <a:lnTo>
                    <a:pt x="62" y="12"/>
                  </a:lnTo>
                  <a:lnTo>
                    <a:pt x="50" y="4"/>
                  </a:lnTo>
                  <a:lnTo>
                    <a:pt x="36" y="0"/>
                  </a:lnTo>
                  <a:lnTo>
                    <a:pt x="22" y="4"/>
                  </a:lnTo>
                  <a:lnTo>
                    <a:pt x="11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1" y="64"/>
                  </a:lnTo>
                  <a:lnTo>
                    <a:pt x="22" y="72"/>
                  </a:lnTo>
                  <a:lnTo>
                    <a:pt x="36" y="76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2" name="Freeform 6"/>
            <p:cNvSpPr>
              <a:spLocks/>
            </p:cNvSpPr>
            <p:nvPr/>
          </p:nvSpPr>
          <p:spPr bwMode="auto">
            <a:xfrm>
              <a:off x="3556000" y="2517775"/>
              <a:ext cx="146050" cy="136525"/>
            </a:xfrm>
            <a:custGeom>
              <a:avLst/>
              <a:gdLst>
                <a:gd name="T0" fmla="*/ 2147483647 w 82"/>
                <a:gd name="T1" fmla="*/ 2147483647 h 86"/>
                <a:gd name="T2" fmla="*/ 2147483647 w 82"/>
                <a:gd name="T3" fmla="*/ 2147483647 h 86"/>
                <a:gd name="T4" fmla="*/ 2147483647 w 82"/>
                <a:gd name="T5" fmla="*/ 2147483647 h 86"/>
                <a:gd name="T6" fmla="*/ 2147483647 w 82"/>
                <a:gd name="T7" fmla="*/ 2147483647 h 86"/>
                <a:gd name="T8" fmla="*/ 2147483647 w 82"/>
                <a:gd name="T9" fmla="*/ 2147483647 h 86"/>
                <a:gd name="T10" fmla="*/ 2147483647 w 82"/>
                <a:gd name="T11" fmla="*/ 2147483647 h 86"/>
                <a:gd name="T12" fmla="*/ 2147483647 w 82"/>
                <a:gd name="T13" fmla="*/ 2147483647 h 86"/>
                <a:gd name="T14" fmla="*/ 2147483647 w 82"/>
                <a:gd name="T15" fmla="*/ 2147483647 h 86"/>
                <a:gd name="T16" fmla="*/ 2147483647 w 82"/>
                <a:gd name="T17" fmla="*/ 2147483647 h 86"/>
                <a:gd name="T18" fmla="*/ 2147483647 w 82"/>
                <a:gd name="T19" fmla="*/ 2147483647 h 86"/>
                <a:gd name="T20" fmla="*/ 2147483647 w 82"/>
                <a:gd name="T21" fmla="*/ 2147483647 h 86"/>
                <a:gd name="T22" fmla="*/ 2147483647 w 82"/>
                <a:gd name="T23" fmla="*/ 0 h 86"/>
                <a:gd name="T24" fmla="*/ 2147483647 w 82"/>
                <a:gd name="T25" fmla="*/ 2147483647 h 86"/>
                <a:gd name="T26" fmla="*/ 2147483647 w 82"/>
                <a:gd name="T27" fmla="*/ 2147483647 h 86"/>
                <a:gd name="T28" fmla="*/ 2147483647 w 82"/>
                <a:gd name="T29" fmla="*/ 2147483647 h 86"/>
                <a:gd name="T30" fmla="*/ 2147483647 w 82"/>
                <a:gd name="T31" fmla="*/ 2147483647 h 86"/>
                <a:gd name="T32" fmla="*/ 2147483647 w 82"/>
                <a:gd name="T33" fmla="*/ 2147483647 h 86"/>
                <a:gd name="T34" fmla="*/ 2147483647 w 82"/>
                <a:gd name="T35" fmla="*/ 2147483647 h 86"/>
                <a:gd name="T36" fmla="*/ 2147483647 w 82"/>
                <a:gd name="T37" fmla="*/ 2147483647 h 86"/>
                <a:gd name="T38" fmla="*/ 2147483647 w 82"/>
                <a:gd name="T39" fmla="*/ 2147483647 h 86"/>
                <a:gd name="T40" fmla="*/ 2147483647 w 82"/>
                <a:gd name="T41" fmla="*/ 2147483647 h 86"/>
                <a:gd name="T42" fmla="*/ 2147483647 w 82"/>
                <a:gd name="T43" fmla="*/ 2147483647 h 86"/>
                <a:gd name="T44" fmla="*/ 2147483647 w 82"/>
                <a:gd name="T45" fmla="*/ 2147483647 h 86"/>
                <a:gd name="T46" fmla="*/ 2147483647 w 82"/>
                <a:gd name="T47" fmla="*/ 2147483647 h 86"/>
                <a:gd name="T48" fmla="*/ 2147483647 w 82"/>
                <a:gd name="T49" fmla="*/ 2147483647 h 86"/>
                <a:gd name="T50" fmla="*/ 2147483647 w 82"/>
                <a:gd name="T51" fmla="*/ 2147483647 h 86"/>
                <a:gd name="T52" fmla="*/ 2147483647 w 82"/>
                <a:gd name="T53" fmla="*/ 2147483647 h 86"/>
                <a:gd name="T54" fmla="*/ 2147483647 w 82"/>
                <a:gd name="T55" fmla="*/ 2147483647 h 86"/>
                <a:gd name="T56" fmla="*/ 2147483647 w 82"/>
                <a:gd name="T57" fmla="*/ 2147483647 h 86"/>
                <a:gd name="T58" fmla="*/ 2147483647 w 82"/>
                <a:gd name="T59" fmla="*/ 2147483647 h 86"/>
                <a:gd name="T60" fmla="*/ 2147483647 w 82"/>
                <a:gd name="T61" fmla="*/ 2147483647 h 86"/>
                <a:gd name="T62" fmla="*/ 2147483647 w 82"/>
                <a:gd name="T63" fmla="*/ 2147483647 h 86"/>
                <a:gd name="T64" fmla="*/ 2147483647 w 82"/>
                <a:gd name="T65" fmla="*/ 2147483647 h 86"/>
                <a:gd name="T66" fmla="*/ 2147483647 w 82"/>
                <a:gd name="T67" fmla="*/ 2147483647 h 86"/>
                <a:gd name="T68" fmla="*/ 2147483647 w 82"/>
                <a:gd name="T69" fmla="*/ 2147483647 h 86"/>
                <a:gd name="T70" fmla="*/ 2147483647 w 82"/>
                <a:gd name="T71" fmla="*/ 2147483647 h 86"/>
                <a:gd name="T72" fmla="*/ 2147483647 w 82"/>
                <a:gd name="T73" fmla="*/ 2147483647 h 86"/>
                <a:gd name="T74" fmla="*/ 2147483647 w 82"/>
                <a:gd name="T75" fmla="*/ 2147483647 h 86"/>
                <a:gd name="T76" fmla="*/ 2147483647 w 82"/>
                <a:gd name="T77" fmla="*/ 2147483647 h 86"/>
                <a:gd name="T78" fmla="*/ 2147483647 w 82"/>
                <a:gd name="T79" fmla="*/ 2147483647 h 86"/>
                <a:gd name="T80" fmla="*/ 2147483647 w 82"/>
                <a:gd name="T81" fmla="*/ 2147483647 h 86"/>
                <a:gd name="T82" fmla="*/ 2147483647 w 82"/>
                <a:gd name="T83" fmla="*/ 2147483647 h 86"/>
                <a:gd name="T84" fmla="*/ 2147483647 w 82"/>
                <a:gd name="T85" fmla="*/ 2147483647 h 86"/>
                <a:gd name="T86" fmla="*/ 2147483647 w 82"/>
                <a:gd name="T87" fmla="*/ 2147483647 h 86"/>
                <a:gd name="T88" fmla="*/ 2147483647 w 82"/>
                <a:gd name="T89" fmla="*/ 2147483647 h 86"/>
                <a:gd name="T90" fmla="*/ 2147483647 w 82"/>
                <a:gd name="T91" fmla="*/ 2147483647 h 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"/>
                <a:gd name="T139" fmla="*/ 0 h 86"/>
                <a:gd name="T140" fmla="*/ 82 w 82"/>
                <a:gd name="T141" fmla="*/ 86 h 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" h="86">
                  <a:moveTo>
                    <a:pt x="43" y="84"/>
                  </a:moveTo>
                  <a:lnTo>
                    <a:pt x="49" y="84"/>
                  </a:lnTo>
                  <a:lnTo>
                    <a:pt x="52" y="82"/>
                  </a:lnTo>
                  <a:lnTo>
                    <a:pt x="55" y="82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62" y="77"/>
                  </a:lnTo>
                  <a:lnTo>
                    <a:pt x="63" y="77"/>
                  </a:lnTo>
                  <a:lnTo>
                    <a:pt x="74" y="66"/>
                  </a:lnTo>
                  <a:lnTo>
                    <a:pt x="74" y="64"/>
                  </a:lnTo>
                  <a:lnTo>
                    <a:pt x="77" y="61"/>
                  </a:lnTo>
                  <a:lnTo>
                    <a:pt x="77" y="59"/>
                  </a:lnTo>
                  <a:lnTo>
                    <a:pt x="79" y="58"/>
                  </a:lnTo>
                  <a:lnTo>
                    <a:pt x="79" y="54"/>
                  </a:lnTo>
                  <a:lnTo>
                    <a:pt x="80" y="53"/>
                  </a:lnTo>
                  <a:lnTo>
                    <a:pt x="80" y="46"/>
                  </a:lnTo>
                  <a:lnTo>
                    <a:pt x="82" y="41"/>
                  </a:lnTo>
                  <a:lnTo>
                    <a:pt x="80" y="38"/>
                  </a:lnTo>
                  <a:lnTo>
                    <a:pt x="80" y="31"/>
                  </a:lnTo>
                  <a:lnTo>
                    <a:pt x="79" y="30"/>
                  </a:lnTo>
                  <a:lnTo>
                    <a:pt x="79" y="27"/>
                  </a:lnTo>
                  <a:lnTo>
                    <a:pt x="77" y="25"/>
                  </a:lnTo>
                  <a:lnTo>
                    <a:pt x="77" y="23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63" y="7"/>
                  </a:lnTo>
                  <a:lnTo>
                    <a:pt x="62" y="7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29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0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1" y="58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6" y="64"/>
                  </a:lnTo>
                  <a:lnTo>
                    <a:pt x="6" y="66"/>
                  </a:lnTo>
                  <a:lnTo>
                    <a:pt x="17" y="77"/>
                  </a:lnTo>
                  <a:lnTo>
                    <a:pt x="18" y="77"/>
                  </a:lnTo>
                  <a:lnTo>
                    <a:pt x="21" y="81"/>
                  </a:lnTo>
                  <a:lnTo>
                    <a:pt x="23" y="81"/>
                  </a:lnTo>
                  <a:lnTo>
                    <a:pt x="24" y="82"/>
                  </a:lnTo>
                  <a:lnTo>
                    <a:pt x="28" y="82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38" y="86"/>
                  </a:lnTo>
                  <a:lnTo>
                    <a:pt x="43" y="84"/>
                  </a:lnTo>
                  <a:lnTo>
                    <a:pt x="37" y="77"/>
                  </a:lnTo>
                  <a:lnTo>
                    <a:pt x="41" y="76"/>
                  </a:lnTo>
                  <a:lnTo>
                    <a:pt x="38" y="74"/>
                  </a:lnTo>
                  <a:lnTo>
                    <a:pt x="32" y="74"/>
                  </a:lnTo>
                  <a:lnTo>
                    <a:pt x="31" y="72"/>
                  </a:lnTo>
                  <a:lnTo>
                    <a:pt x="28" y="72"/>
                  </a:lnTo>
                  <a:lnTo>
                    <a:pt x="26" y="71"/>
                  </a:lnTo>
                  <a:lnTo>
                    <a:pt x="24" y="71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0" y="54"/>
                  </a:lnTo>
                  <a:lnTo>
                    <a:pt x="10" y="51"/>
                  </a:lnTo>
                  <a:lnTo>
                    <a:pt x="9" y="49"/>
                  </a:lnTo>
                  <a:lnTo>
                    <a:pt x="9" y="43"/>
                  </a:lnTo>
                  <a:lnTo>
                    <a:pt x="9" y="35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4" y="13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31" y="12"/>
                  </a:lnTo>
                  <a:lnTo>
                    <a:pt x="32" y="10"/>
                  </a:lnTo>
                  <a:lnTo>
                    <a:pt x="40" y="10"/>
                  </a:lnTo>
                  <a:lnTo>
                    <a:pt x="46" y="10"/>
                  </a:lnTo>
                  <a:lnTo>
                    <a:pt x="49" y="12"/>
                  </a:lnTo>
                  <a:lnTo>
                    <a:pt x="52" y="12"/>
                  </a:lnTo>
                  <a:lnTo>
                    <a:pt x="54" y="13"/>
                  </a:lnTo>
                  <a:lnTo>
                    <a:pt x="55" y="13"/>
                  </a:lnTo>
                  <a:lnTo>
                    <a:pt x="59" y="17"/>
                  </a:lnTo>
                  <a:lnTo>
                    <a:pt x="60" y="17"/>
                  </a:lnTo>
                  <a:lnTo>
                    <a:pt x="62" y="20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8" y="27"/>
                  </a:lnTo>
                  <a:lnTo>
                    <a:pt x="68" y="28"/>
                  </a:lnTo>
                  <a:lnTo>
                    <a:pt x="69" y="30"/>
                  </a:lnTo>
                  <a:lnTo>
                    <a:pt x="69" y="33"/>
                  </a:lnTo>
                  <a:lnTo>
                    <a:pt x="71" y="35"/>
                  </a:lnTo>
                  <a:lnTo>
                    <a:pt x="71" y="41"/>
                  </a:lnTo>
                  <a:lnTo>
                    <a:pt x="72" y="45"/>
                  </a:lnTo>
                  <a:lnTo>
                    <a:pt x="74" y="40"/>
                  </a:lnTo>
                  <a:lnTo>
                    <a:pt x="71" y="43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9" y="54"/>
                  </a:lnTo>
                  <a:lnTo>
                    <a:pt x="68" y="56"/>
                  </a:lnTo>
                  <a:lnTo>
                    <a:pt x="68" y="58"/>
                  </a:lnTo>
                  <a:lnTo>
                    <a:pt x="65" y="61"/>
                  </a:lnTo>
                  <a:lnTo>
                    <a:pt x="65" y="63"/>
                  </a:lnTo>
                  <a:lnTo>
                    <a:pt x="60" y="67"/>
                  </a:lnTo>
                  <a:lnTo>
                    <a:pt x="59" y="67"/>
                  </a:lnTo>
                  <a:lnTo>
                    <a:pt x="55" y="71"/>
                  </a:lnTo>
                  <a:lnTo>
                    <a:pt x="54" y="71"/>
                  </a:lnTo>
                  <a:lnTo>
                    <a:pt x="52" y="72"/>
                  </a:lnTo>
                  <a:lnTo>
                    <a:pt x="49" y="72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7" y="77"/>
                  </a:lnTo>
                  <a:lnTo>
                    <a:pt x="43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3" name="Freeform 7"/>
            <p:cNvSpPr>
              <a:spLocks/>
            </p:cNvSpPr>
            <p:nvPr/>
          </p:nvSpPr>
          <p:spPr bwMode="auto">
            <a:xfrm>
              <a:off x="3576638" y="2463800"/>
              <a:ext cx="131762" cy="117475"/>
            </a:xfrm>
            <a:custGeom>
              <a:avLst/>
              <a:gdLst>
                <a:gd name="T0" fmla="*/ 2147483647 w 73"/>
                <a:gd name="T1" fmla="*/ 2147483647 h 74"/>
                <a:gd name="T2" fmla="*/ 2147483647 w 73"/>
                <a:gd name="T3" fmla="*/ 2147483647 h 74"/>
                <a:gd name="T4" fmla="*/ 2147483647 w 73"/>
                <a:gd name="T5" fmla="*/ 2147483647 h 74"/>
                <a:gd name="T6" fmla="*/ 2147483647 w 73"/>
                <a:gd name="T7" fmla="*/ 2147483647 h 74"/>
                <a:gd name="T8" fmla="*/ 2147483647 w 73"/>
                <a:gd name="T9" fmla="*/ 2147483647 h 74"/>
                <a:gd name="T10" fmla="*/ 2147483647 w 73"/>
                <a:gd name="T11" fmla="*/ 2147483647 h 74"/>
                <a:gd name="T12" fmla="*/ 2147483647 w 73"/>
                <a:gd name="T13" fmla="*/ 2147483647 h 74"/>
                <a:gd name="T14" fmla="*/ 2147483647 w 73"/>
                <a:gd name="T15" fmla="*/ 2147483647 h 74"/>
                <a:gd name="T16" fmla="*/ 2147483647 w 73"/>
                <a:gd name="T17" fmla="*/ 0 h 74"/>
                <a:gd name="T18" fmla="*/ 2147483647 w 73"/>
                <a:gd name="T19" fmla="*/ 2147483647 h 74"/>
                <a:gd name="T20" fmla="*/ 2147483647 w 73"/>
                <a:gd name="T21" fmla="*/ 2147483647 h 74"/>
                <a:gd name="T22" fmla="*/ 2147483647 w 73"/>
                <a:gd name="T23" fmla="*/ 2147483647 h 74"/>
                <a:gd name="T24" fmla="*/ 0 w 73"/>
                <a:gd name="T25" fmla="*/ 2147483647 h 74"/>
                <a:gd name="T26" fmla="*/ 2147483647 w 73"/>
                <a:gd name="T27" fmla="*/ 2147483647 h 74"/>
                <a:gd name="T28" fmla="*/ 2147483647 w 73"/>
                <a:gd name="T29" fmla="*/ 2147483647 h 74"/>
                <a:gd name="T30" fmla="*/ 2147483647 w 73"/>
                <a:gd name="T31" fmla="*/ 2147483647 h 74"/>
                <a:gd name="T32" fmla="*/ 2147483647 w 73"/>
                <a:gd name="T33" fmla="*/ 2147483647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4"/>
                <a:gd name="T53" fmla="*/ 73 w 73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4">
                  <a:moveTo>
                    <a:pt x="36" y="74"/>
                  </a:moveTo>
                  <a:lnTo>
                    <a:pt x="50" y="70"/>
                  </a:lnTo>
                  <a:lnTo>
                    <a:pt x="62" y="62"/>
                  </a:lnTo>
                  <a:lnTo>
                    <a:pt x="70" y="51"/>
                  </a:lnTo>
                  <a:lnTo>
                    <a:pt x="73" y="36"/>
                  </a:lnTo>
                  <a:lnTo>
                    <a:pt x="70" y="23"/>
                  </a:lnTo>
                  <a:lnTo>
                    <a:pt x="62" y="11"/>
                  </a:lnTo>
                  <a:lnTo>
                    <a:pt x="50" y="3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11" y="11"/>
                  </a:lnTo>
                  <a:lnTo>
                    <a:pt x="3" y="23"/>
                  </a:lnTo>
                  <a:lnTo>
                    <a:pt x="0" y="36"/>
                  </a:lnTo>
                  <a:lnTo>
                    <a:pt x="3" y="51"/>
                  </a:lnTo>
                  <a:lnTo>
                    <a:pt x="11" y="62"/>
                  </a:lnTo>
                  <a:lnTo>
                    <a:pt x="22" y="70"/>
                  </a:lnTo>
                  <a:lnTo>
                    <a:pt x="36" y="74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4" name="Freeform 8"/>
            <p:cNvSpPr>
              <a:spLocks/>
            </p:cNvSpPr>
            <p:nvPr/>
          </p:nvSpPr>
          <p:spPr bwMode="auto">
            <a:xfrm>
              <a:off x="3568700" y="2455863"/>
              <a:ext cx="147638" cy="133350"/>
            </a:xfrm>
            <a:custGeom>
              <a:avLst/>
              <a:gdLst>
                <a:gd name="T0" fmla="*/ 2147483647 w 83"/>
                <a:gd name="T1" fmla="*/ 2147483647 h 84"/>
                <a:gd name="T2" fmla="*/ 2147483647 w 83"/>
                <a:gd name="T3" fmla="*/ 2147483647 h 84"/>
                <a:gd name="T4" fmla="*/ 2147483647 w 83"/>
                <a:gd name="T5" fmla="*/ 2147483647 h 84"/>
                <a:gd name="T6" fmla="*/ 2147483647 w 83"/>
                <a:gd name="T7" fmla="*/ 2147483647 h 84"/>
                <a:gd name="T8" fmla="*/ 2147483647 w 83"/>
                <a:gd name="T9" fmla="*/ 2147483647 h 84"/>
                <a:gd name="T10" fmla="*/ 2147483647 w 83"/>
                <a:gd name="T11" fmla="*/ 2147483647 h 84"/>
                <a:gd name="T12" fmla="*/ 2147483647 w 83"/>
                <a:gd name="T13" fmla="*/ 2147483647 h 84"/>
                <a:gd name="T14" fmla="*/ 2147483647 w 83"/>
                <a:gd name="T15" fmla="*/ 2147483647 h 84"/>
                <a:gd name="T16" fmla="*/ 2147483647 w 83"/>
                <a:gd name="T17" fmla="*/ 2147483647 h 84"/>
                <a:gd name="T18" fmla="*/ 2147483647 w 83"/>
                <a:gd name="T19" fmla="*/ 2147483647 h 84"/>
                <a:gd name="T20" fmla="*/ 2147483647 w 83"/>
                <a:gd name="T21" fmla="*/ 2147483647 h 84"/>
                <a:gd name="T22" fmla="*/ 2147483647 w 83"/>
                <a:gd name="T23" fmla="*/ 2147483647 h 84"/>
                <a:gd name="T24" fmla="*/ 2147483647 w 83"/>
                <a:gd name="T25" fmla="*/ 2147483647 h 84"/>
                <a:gd name="T26" fmla="*/ 2147483647 w 83"/>
                <a:gd name="T27" fmla="*/ 2147483647 h 84"/>
                <a:gd name="T28" fmla="*/ 2147483647 w 83"/>
                <a:gd name="T29" fmla="*/ 0 h 84"/>
                <a:gd name="T30" fmla="*/ 2147483647 w 83"/>
                <a:gd name="T31" fmla="*/ 2147483647 h 84"/>
                <a:gd name="T32" fmla="*/ 2147483647 w 83"/>
                <a:gd name="T33" fmla="*/ 2147483647 h 84"/>
                <a:gd name="T34" fmla="*/ 2147483647 w 83"/>
                <a:gd name="T35" fmla="*/ 2147483647 h 84"/>
                <a:gd name="T36" fmla="*/ 2147483647 w 83"/>
                <a:gd name="T37" fmla="*/ 2147483647 h 84"/>
                <a:gd name="T38" fmla="*/ 2147483647 w 83"/>
                <a:gd name="T39" fmla="*/ 2147483647 h 84"/>
                <a:gd name="T40" fmla="*/ 0 w 83"/>
                <a:gd name="T41" fmla="*/ 2147483647 h 84"/>
                <a:gd name="T42" fmla="*/ 2147483647 w 83"/>
                <a:gd name="T43" fmla="*/ 2147483647 h 84"/>
                <a:gd name="T44" fmla="*/ 2147483647 w 83"/>
                <a:gd name="T45" fmla="*/ 2147483647 h 84"/>
                <a:gd name="T46" fmla="*/ 2147483647 w 83"/>
                <a:gd name="T47" fmla="*/ 2147483647 h 84"/>
                <a:gd name="T48" fmla="*/ 2147483647 w 83"/>
                <a:gd name="T49" fmla="*/ 2147483647 h 84"/>
                <a:gd name="T50" fmla="*/ 2147483647 w 83"/>
                <a:gd name="T51" fmla="*/ 2147483647 h 84"/>
                <a:gd name="T52" fmla="*/ 2147483647 w 83"/>
                <a:gd name="T53" fmla="*/ 2147483647 h 84"/>
                <a:gd name="T54" fmla="*/ 2147483647 w 83"/>
                <a:gd name="T55" fmla="*/ 2147483647 h 84"/>
                <a:gd name="T56" fmla="*/ 2147483647 w 83"/>
                <a:gd name="T57" fmla="*/ 2147483647 h 84"/>
                <a:gd name="T58" fmla="*/ 2147483647 w 83"/>
                <a:gd name="T59" fmla="*/ 2147483647 h 84"/>
                <a:gd name="T60" fmla="*/ 2147483647 w 83"/>
                <a:gd name="T61" fmla="*/ 2147483647 h 84"/>
                <a:gd name="T62" fmla="*/ 2147483647 w 83"/>
                <a:gd name="T63" fmla="*/ 2147483647 h 84"/>
                <a:gd name="T64" fmla="*/ 2147483647 w 83"/>
                <a:gd name="T65" fmla="*/ 2147483647 h 84"/>
                <a:gd name="T66" fmla="*/ 2147483647 w 83"/>
                <a:gd name="T67" fmla="*/ 2147483647 h 84"/>
                <a:gd name="T68" fmla="*/ 2147483647 w 83"/>
                <a:gd name="T69" fmla="*/ 2147483647 h 84"/>
                <a:gd name="T70" fmla="*/ 2147483647 w 83"/>
                <a:gd name="T71" fmla="*/ 2147483647 h 84"/>
                <a:gd name="T72" fmla="*/ 2147483647 w 83"/>
                <a:gd name="T73" fmla="*/ 2147483647 h 84"/>
                <a:gd name="T74" fmla="*/ 2147483647 w 83"/>
                <a:gd name="T75" fmla="*/ 2147483647 h 84"/>
                <a:gd name="T76" fmla="*/ 2147483647 w 83"/>
                <a:gd name="T77" fmla="*/ 2147483647 h 84"/>
                <a:gd name="T78" fmla="*/ 2147483647 w 83"/>
                <a:gd name="T79" fmla="*/ 2147483647 h 84"/>
                <a:gd name="T80" fmla="*/ 2147483647 w 83"/>
                <a:gd name="T81" fmla="*/ 2147483647 h 84"/>
                <a:gd name="T82" fmla="*/ 2147483647 w 83"/>
                <a:gd name="T83" fmla="*/ 2147483647 h 84"/>
                <a:gd name="T84" fmla="*/ 2147483647 w 83"/>
                <a:gd name="T85" fmla="*/ 2147483647 h 84"/>
                <a:gd name="T86" fmla="*/ 2147483647 w 83"/>
                <a:gd name="T87" fmla="*/ 2147483647 h 84"/>
                <a:gd name="T88" fmla="*/ 2147483647 w 83"/>
                <a:gd name="T89" fmla="*/ 2147483647 h 84"/>
                <a:gd name="T90" fmla="*/ 2147483647 w 83"/>
                <a:gd name="T91" fmla="*/ 2147483647 h 84"/>
                <a:gd name="T92" fmla="*/ 2147483647 w 83"/>
                <a:gd name="T93" fmla="*/ 2147483647 h 84"/>
                <a:gd name="T94" fmla="*/ 2147483647 w 83"/>
                <a:gd name="T95" fmla="*/ 2147483647 h 84"/>
                <a:gd name="T96" fmla="*/ 2147483647 w 83"/>
                <a:gd name="T97" fmla="*/ 2147483647 h 84"/>
                <a:gd name="T98" fmla="*/ 2147483647 w 83"/>
                <a:gd name="T99" fmla="*/ 2147483647 h 84"/>
                <a:gd name="T100" fmla="*/ 2147483647 w 83"/>
                <a:gd name="T101" fmla="*/ 2147483647 h 84"/>
                <a:gd name="T102" fmla="*/ 2147483647 w 83"/>
                <a:gd name="T103" fmla="*/ 2147483647 h 84"/>
                <a:gd name="T104" fmla="*/ 2147483647 w 83"/>
                <a:gd name="T105" fmla="*/ 2147483647 h 84"/>
                <a:gd name="T106" fmla="*/ 2147483647 w 83"/>
                <a:gd name="T107" fmla="*/ 2147483647 h 84"/>
                <a:gd name="T108" fmla="*/ 2147483647 w 83"/>
                <a:gd name="T109" fmla="*/ 2147483647 h 84"/>
                <a:gd name="T110" fmla="*/ 2147483647 w 83"/>
                <a:gd name="T111" fmla="*/ 2147483647 h 84"/>
                <a:gd name="T112" fmla="*/ 2147483647 w 83"/>
                <a:gd name="T113" fmla="*/ 2147483647 h 84"/>
                <a:gd name="T114" fmla="*/ 2147483647 w 83"/>
                <a:gd name="T115" fmla="*/ 2147483647 h 84"/>
                <a:gd name="T116" fmla="*/ 2147483647 w 83"/>
                <a:gd name="T117" fmla="*/ 2147483647 h 84"/>
                <a:gd name="T118" fmla="*/ 2147483647 w 83"/>
                <a:gd name="T119" fmla="*/ 2147483647 h 84"/>
                <a:gd name="T120" fmla="*/ 2147483647 w 83"/>
                <a:gd name="T121" fmla="*/ 2147483647 h 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3"/>
                <a:gd name="T184" fmla="*/ 0 h 84"/>
                <a:gd name="T185" fmla="*/ 83 w 83"/>
                <a:gd name="T186" fmla="*/ 84 h 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3" h="84">
                  <a:moveTo>
                    <a:pt x="44" y="82"/>
                  </a:moveTo>
                  <a:lnTo>
                    <a:pt x="50" y="82"/>
                  </a:lnTo>
                  <a:lnTo>
                    <a:pt x="53" y="80"/>
                  </a:lnTo>
                  <a:lnTo>
                    <a:pt x="56" y="80"/>
                  </a:lnTo>
                  <a:lnTo>
                    <a:pt x="58" y="79"/>
                  </a:lnTo>
                  <a:lnTo>
                    <a:pt x="59" y="79"/>
                  </a:lnTo>
                  <a:lnTo>
                    <a:pt x="62" y="75"/>
                  </a:lnTo>
                  <a:lnTo>
                    <a:pt x="64" y="75"/>
                  </a:lnTo>
                  <a:lnTo>
                    <a:pt x="75" y="64"/>
                  </a:lnTo>
                  <a:lnTo>
                    <a:pt x="75" y="62"/>
                  </a:lnTo>
                  <a:lnTo>
                    <a:pt x="78" y="59"/>
                  </a:lnTo>
                  <a:lnTo>
                    <a:pt x="78" y="57"/>
                  </a:lnTo>
                  <a:lnTo>
                    <a:pt x="79" y="56"/>
                  </a:lnTo>
                  <a:lnTo>
                    <a:pt x="79" y="52"/>
                  </a:lnTo>
                  <a:lnTo>
                    <a:pt x="81" y="51"/>
                  </a:lnTo>
                  <a:lnTo>
                    <a:pt x="81" y="44"/>
                  </a:lnTo>
                  <a:lnTo>
                    <a:pt x="83" y="39"/>
                  </a:lnTo>
                  <a:lnTo>
                    <a:pt x="81" y="36"/>
                  </a:lnTo>
                  <a:lnTo>
                    <a:pt x="81" y="30"/>
                  </a:lnTo>
                  <a:lnTo>
                    <a:pt x="79" y="28"/>
                  </a:lnTo>
                  <a:lnTo>
                    <a:pt x="79" y="25"/>
                  </a:lnTo>
                  <a:lnTo>
                    <a:pt x="75" y="20"/>
                  </a:lnTo>
                  <a:lnTo>
                    <a:pt x="75" y="18"/>
                  </a:lnTo>
                  <a:lnTo>
                    <a:pt x="64" y="7"/>
                  </a:lnTo>
                  <a:lnTo>
                    <a:pt x="62" y="7"/>
                  </a:lnTo>
                  <a:lnTo>
                    <a:pt x="59" y="3"/>
                  </a:lnTo>
                  <a:lnTo>
                    <a:pt x="58" y="3"/>
                  </a:lnTo>
                  <a:lnTo>
                    <a:pt x="56" y="2"/>
                  </a:lnTo>
                  <a:lnTo>
                    <a:pt x="53" y="2"/>
                  </a:lnTo>
                  <a:lnTo>
                    <a:pt x="50" y="0"/>
                  </a:lnTo>
                  <a:lnTo>
                    <a:pt x="30" y="0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7" y="18"/>
                  </a:lnTo>
                  <a:lnTo>
                    <a:pt x="7" y="20"/>
                  </a:lnTo>
                  <a:lnTo>
                    <a:pt x="2" y="25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51"/>
                  </a:lnTo>
                  <a:lnTo>
                    <a:pt x="2" y="52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7" y="62"/>
                  </a:lnTo>
                  <a:lnTo>
                    <a:pt x="7" y="64"/>
                  </a:lnTo>
                  <a:lnTo>
                    <a:pt x="17" y="75"/>
                  </a:lnTo>
                  <a:lnTo>
                    <a:pt x="19" y="75"/>
                  </a:lnTo>
                  <a:lnTo>
                    <a:pt x="22" y="79"/>
                  </a:lnTo>
                  <a:lnTo>
                    <a:pt x="24" y="79"/>
                  </a:lnTo>
                  <a:lnTo>
                    <a:pt x="25" y="80"/>
                  </a:lnTo>
                  <a:lnTo>
                    <a:pt x="28" y="80"/>
                  </a:lnTo>
                  <a:lnTo>
                    <a:pt x="30" y="82"/>
                  </a:lnTo>
                  <a:lnTo>
                    <a:pt x="36" y="82"/>
                  </a:lnTo>
                  <a:lnTo>
                    <a:pt x="39" y="84"/>
                  </a:lnTo>
                  <a:lnTo>
                    <a:pt x="44" y="82"/>
                  </a:lnTo>
                  <a:lnTo>
                    <a:pt x="38" y="75"/>
                  </a:lnTo>
                  <a:lnTo>
                    <a:pt x="42" y="74"/>
                  </a:lnTo>
                  <a:lnTo>
                    <a:pt x="39" y="72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28" y="70"/>
                  </a:lnTo>
                  <a:lnTo>
                    <a:pt x="27" y="69"/>
                  </a:lnTo>
                  <a:lnTo>
                    <a:pt x="25" y="69"/>
                  </a:lnTo>
                  <a:lnTo>
                    <a:pt x="22" y="66"/>
                  </a:lnTo>
                  <a:lnTo>
                    <a:pt x="21" y="66"/>
                  </a:lnTo>
                  <a:lnTo>
                    <a:pt x="16" y="61"/>
                  </a:lnTo>
                  <a:lnTo>
                    <a:pt x="16" y="59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0" y="41"/>
                  </a:lnTo>
                  <a:lnTo>
                    <a:pt x="10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31" y="12"/>
                  </a:lnTo>
                  <a:lnTo>
                    <a:pt x="33" y="10"/>
                  </a:lnTo>
                  <a:lnTo>
                    <a:pt x="41" y="10"/>
                  </a:lnTo>
                  <a:lnTo>
                    <a:pt x="47" y="10"/>
                  </a:lnTo>
                  <a:lnTo>
                    <a:pt x="50" y="12"/>
                  </a:lnTo>
                  <a:lnTo>
                    <a:pt x="53" y="12"/>
                  </a:lnTo>
                  <a:lnTo>
                    <a:pt x="55" y="13"/>
                  </a:lnTo>
                  <a:lnTo>
                    <a:pt x="56" y="13"/>
                  </a:lnTo>
                  <a:lnTo>
                    <a:pt x="59" y="16"/>
                  </a:lnTo>
                  <a:lnTo>
                    <a:pt x="61" y="16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70" y="28"/>
                  </a:lnTo>
                  <a:lnTo>
                    <a:pt x="70" y="31"/>
                  </a:lnTo>
                  <a:lnTo>
                    <a:pt x="72" y="33"/>
                  </a:lnTo>
                  <a:lnTo>
                    <a:pt x="72" y="39"/>
                  </a:lnTo>
                  <a:lnTo>
                    <a:pt x="73" y="43"/>
                  </a:lnTo>
                  <a:lnTo>
                    <a:pt x="75" y="38"/>
                  </a:lnTo>
                  <a:lnTo>
                    <a:pt x="72" y="41"/>
                  </a:lnTo>
                  <a:lnTo>
                    <a:pt x="72" y="48"/>
                  </a:lnTo>
                  <a:lnTo>
                    <a:pt x="70" y="49"/>
                  </a:lnTo>
                  <a:lnTo>
                    <a:pt x="70" y="52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5" y="59"/>
                  </a:lnTo>
                  <a:lnTo>
                    <a:pt x="65" y="61"/>
                  </a:lnTo>
                  <a:lnTo>
                    <a:pt x="61" y="66"/>
                  </a:lnTo>
                  <a:lnTo>
                    <a:pt x="59" y="66"/>
                  </a:lnTo>
                  <a:lnTo>
                    <a:pt x="56" y="69"/>
                  </a:lnTo>
                  <a:lnTo>
                    <a:pt x="55" y="69"/>
                  </a:lnTo>
                  <a:lnTo>
                    <a:pt x="53" y="70"/>
                  </a:lnTo>
                  <a:lnTo>
                    <a:pt x="50" y="70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8" y="75"/>
                  </a:lnTo>
                  <a:lnTo>
                    <a:pt x="44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5" name="Freeform 9"/>
            <p:cNvSpPr>
              <a:spLocks/>
            </p:cNvSpPr>
            <p:nvPr/>
          </p:nvSpPr>
          <p:spPr bwMode="auto">
            <a:xfrm>
              <a:off x="3586163" y="2601913"/>
              <a:ext cx="127000" cy="119062"/>
            </a:xfrm>
            <a:custGeom>
              <a:avLst/>
              <a:gdLst>
                <a:gd name="T0" fmla="*/ 2147483647 w 71"/>
                <a:gd name="T1" fmla="*/ 2147483647 h 75"/>
                <a:gd name="T2" fmla="*/ 2147483647 w 71"/>
                <a:gd name="T3" fmla="*/ 2147483647 h 75"/>
                <a:gd name="T4" fmla="*/ 2147483647 w 71"/>
                <a:gd name="T5" fmla="*/ 2147483647 h 75"/>
                <a:gd name="T6" fmla="*/ 2147483647 w 71"/>
                <a:gd name="T7" fmla="*/ 2147483647 h 75"/>
                <a:gd name="T8" fmla="*/ 2147483647 w 71"/>
                <a:gd name="T9" fmla="*/ 2147483647 h 75"/>
                <a:gd name="T10" fmla="*/ 2147483647 w 71"/>
                <a:gd name="T11" fmla="*/ 2147483647 h 75"/>
                <a:gd name="T12" fmla="*/ 2147483647 w 71"/>
                <a:gd name="T13" fmla="*/ 2147483647 h 75"/>
                <a:gd name="T14" fmla="*/ 2147483647 w 71"/>
                <a:gd name="T15" fmla="*/ 2147483647 h 75"/>
                <a:gd name="T16" fmla="*/ 2147483647 w 71"/>
                <a:gd name="T17" fmla="*/ 0 h 75"/>
                <a:gd name="T18" fmla="*/ 2147483647 w 71"/>
                <a:gd name="T19" fmla="*/ 2147483647 h 75"/>
                <a:gd name="T20" fmla="*/ 2147483647 w 71"/>
                <a:gd name="T21" fmla="*/ 2147483647 h 75"/>
                <a:gd name="T22" fmla="*/ 2147483647 w 71"/>
                <a:gd name="T23" fmla="*/ 2147483647 h 75"/>
                <a:gd name="T24" fmla="*/ 0 w 71"/>
                <a:gd name="T25" fmla="*/ 2147483647 h 75"/>
                <a:gd name="T26" fmla="*/ 2147483647 w 71"/>
                <a:gd name="T27" fmla="*/ 2147483647 h 75"/>
                <a:gd name="T28" fmla="*/ 2147483647 w 71"/>
                <a:gd name="T29" fmla="*/ 2147483647 h 75"/>
                <a:gd name="T30" fmla="*/ 2147483647 w 71"/>
                <a:gd name="T31" fmla="*/ 2147483647 h 75"/>
                <a:gd name="T32" fmla="*/ 2147483647 w 71"/>
                <a:gd name="T33" fmla="*/ 2147483647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5"/>
                <a:gd name="T53" fmla="*/ 71 w 71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5">
                  <a:moveTo>
                    <a:pt x="35" y="75"/>
                  </a:moveTo>
                  <a:lnTo>
                    <a:pt x="49" y="72"/>
                  </a:lnTo>
                  <a:lnTo>
                    <a:pt x="60" y="64"/>
                  </a:lnTo>
                  <a:lnTo>
                    <a:pt x="68" y="52"/>
                  </a:lnTo>
                  <a:lnTo>
                    <a:pt x="71" y="37"/>
                  </a:lnTo>
                  <a:lnTo>
                    <a:pt x="68" y="23"/>
                  </a:lnTo>
                  <a:lnTo>
                    <a:pt x="60" y="11"/>
                  </a:lnTo>
                  <a:lnTo>
                    <a:pt x="49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11" y="11"/>
                  </a:lnTo>
                  <a:lnTo>
                    <a:pt x="3" y="23"/>
                  </a:lnTo>
                  <a:lnTo>
                    <a:pt x="0" y="37"/>
                  </a:lnTo>
                  <a:lnTo>
                    <a:pt x="3" y="52"/>
                  </a:lnTo>
                  <a:lnTo>
                    <a:pt x="11" y="64"/>
                  </a:lnTo>
                  <a:lnTo>
                    <a:pt x="21" y="72"/>
                  </a:lnTo>
                  <a:lnTo>
                    <a:pt x="35" y="75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6" name="Freeform 10"/>
            <p:cNvSpPr>
              <a:spLocks/>
            </p:cNvSpPr>
            <p:nvPr/>
          </p:nvSpPr>
          <p:spPr bwMode="auto">
            <a:xfrm>
              <a:off x="3576638" y="2593975"/>
              <a:ext cx="146050" cy="134938"/>
            </a:xfrm>
            <a:custGeom>
              <a:avLst/>
              <a:gdLst>
                <a:gd name="T0" fmla="*/ 2147483647 w 81"/>
                <a:gd name="T1" fmla="*/ 2147483647 h 85"/>
                <a:gd name="T2" fmla="*/ 2147483647 w 81"/>
                <a:gd name="T3" fmla="*/ 2147483647 h 85"/>
                <a:gd name="T4" fmla="*/ 2147483647 w 81"/>
                <a:gd name="T5" fmla="*/ 2147483647 h 85"/>
                <a:gd name="T6" fmla="*/ 2147483647 w 81"/>
                <a:gd name="T7" fmla="*/ 2147483647 h 85"/>
                <a:gd name="T8" fmla="*/ 2147483647 w 81"/>
                <a:gd name="T9" fmla="*/ 2147483647 h 85"/>
                <a:gd name="T10" fmla="*/ 2147483647 w 81"/>
                <a:gd name="T11" fmla="*/ 2147483647 h 85"/>
                <a:gd name="T12" fmla="*/ 2147483647 w 81"/>
                <a:gd name="T13" fmla="*/ 2147483647 h 85"/>
                <a:gd name="T14" fmla="*/ 2147483647 w 81"/>
                <a:gd name="T15" fmla="*/ 2147483647 h 85"/>
                <a:gd name="T16" fmla="*/ 2147483647 w 81"/>
                <a:gd name="T17" fmla="*/ 2147483647 h 85"/>
                <a:gd name="T18" fmla="*/ 2147483647 w 81"/>
                <a:gd name="T19" fmla="*/ 2147483647 h 85"/>
                <a:gd name="T20" fmla="*/ 2147483647 w 81"/>
                <a:gd name="T21" fmla="*/ 2147483647 h 85"/>
                <a:gd name="T22" fmla="*/ 2147483647 w 81"/>
                <a:gd name="T23" fmla="*/ 0 h 85"/>
                <a:gd name="T24" fmla="*/ 2147483647 w 81"/>
                <a:gd name="T25" fmla="*/ 2147483647 h 85"/>
                <a:gd name="T26" fmla="*/ 2147483647 w 81"/>
                <a:gd name="T27" fmla="*/ 2147483647 h 85"/>
                <a:gd name="T28" fmla="*/ 2147483647 w 81"/>
                <a:gd name="T29" fmla="*/ 2147483647 h 85"/>
                <a:gd name="T30" fmla="*/ 2147483647 w 81"/>
                <a:gd name="T31" fmla="*/ 2147483647 h 85"/>
                <a:gd name="T32" fmla="*/ 2147483647 w 81"/>
                <a:gd name="T33" fmla="*/ 2147483647 h 85"/>
                <a:gd name="T34" fmla="*/ 2147483647 w 81"/>
                <a:gd name="T35" fmla="*/ 2147483647 h 85"/>
                <a:gd name="T36" fmla="*/ 2147483647 w 81"/>
                <a:gd name="T37" fmla="*/ 2147483647 h 85"/>
                <a:gd name="T38" fmla="*/ 2147483647 w 81"/>
                <a:gd name="T39" fmla="*/ 2147483647 h 85"/>
                <a:gd name="T40" fmla="*/ 2147483647 w 81"/>
                <a:gd name="T41" fmla="*/ 2147483647 h 85"/>
                <a:gd name="T42" fmla="*/ 2147483647 w 81"/>
                <a:gd name="T43" fmla="*/ 2147483647 h 85"/>
                <a:gd name="T44" fmla="*/ 2147483647 w 81"/>
                <a:gd name="T45" fmla="*/ 2147483647 h 85"/>
                <a:gd name="T46" fmla="*/ 2147483647 w 81"/>
                <a:gd name="T47" fmla="*/ 2147483647 h 85"/>
                <a:gd name="T48" fmla="*/ 2147483647 w 81"/>
                <a:gd name="T49" fmla="*/ 2147483647 h 85"/>
                <a:gd name="T50" fmla="*/ 2147483647 w 81"/>
                <a:gd name="T51" fmla="*/ 2147483647 h 85"/>
                <a:gd name="T52" fmla="*/ 2147483647 w 81"/>
                <a:gd name="T53" fmla="*/ 2147483647 h 85"/>
                <a:gd name="T54" fmla="*/ 2147483647 w 81"/>
                <a:gd name="T55" fmla="*/ 2147483647 h 85"/>
                <a:gd name="T56" fmla="*/ 2147483647 w 81"/>
                <a:gd name="T57" fmla="*/ 2147483647 h 85"/>
                <a:gd name="T58" fmla="*/ 2147483647 w 81"/>
                <a:gd name="T59" fmla="*/ 2147483647 h 85"/>
                <a:gd name="T60" fmla="*/ 2147483647 w 81"/>
                <a:gd name="T61" fmla="*/ 2147483647 h 85"/>
                <a:gd name="T62" fmla="*/ 2147483647 w 81"/>
                <a:gd name="T63" fmla="*/ 2147483647 h 85"/>
                <a:gd name="T64" fmla="*/ 2147483647 w 81"/>
                <a:gd name="T65" fmla="*/ 2147483647 h 85"/>
                <a:gd name="T66" fmla="*/ 2147483647 w 81"/>
                <a:gd name="T67" fmla="*/ 2147483647 h 85"/>
                <a:gd name="T68" fmla="*/ 2147483647 w 81"/>
                <a:gd name="T69" fmla="*/ 2147483647 h 85"/>
                <a:gd name="T70" fmla="*/ 2147483647 w 81"/>
                <a:gd name="T71" fmla="*/ 2147483647 h 85"/>
                <a:gd name="T72" fmla="*/ 2147483647 w 81"/>
                <a:gd name="T73" fmla="*/ 2147483647 h 85"/>
                <a:gd name="T74" fmla="*/ 2147483647 w 81"/>
                <a:gd name="T75" fmla="*/ 2147483647 h 85"/>
                <a:gd name="T76" fmla="*/ 2147483647 w 81"/>
                <a:gd name="T77" fmla="*/ 2147483647 h 85"/>
                <a:gd name="T78" fmla="*/ 2147483647 w 81"/>
                <a:gd name="T79" fmla="*/ 2147483647 h 85"/>
                <a:gd name="T80" fmla="*/ 2147483647 w 81"/>
                <a:gd name="T81" fmla="*/ 2147483647 h 85"/>
                <a:gd name="T82" fmla="*/ 2147483647 w 81"/>
                <a:gd name="T83" fmla="*/ 2147483647 h 85"/>
                <a:gd name="T84" fmla="*/ 2147483647 w 81"/>
                <a:gd name="T85" fmla="*/ 2147483647 h 85"/>
                <a:gd name="T86" fmla="*/ 2147483647 w 81"/>
                <a:gd name="T87" fmla="*/ 2147483647 h 85"/>
                <a:gd name="T88" fmla="*/ 2147483647 w 81"/>
                <a:gd name="T89" fmla="*/ 2147483647 h 85"/>
                <a:gd name="T90" fmla="*/ 2147483647 w 81"/>
                <a:gd name="T91" fmla="*/ 2147483647 h 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"/>
                <a:gd name="T139" fmla="*/ 0 h 85"/>
                <a:gd name="T140" fmla="*/ 81 w 81"/>
                <a:gd name="T141" fmla="*/ 85 h 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" h="85">
                  <a:moveTo>
                    <a:pt x="43" y="83"/>
                  </a:moveTo>
                  <a:lnTo>
                    <a:pt x="50" y="83"/>
                  </a:lnTo>
                  <a:lnTo>
                    <a:pt x="51" y="82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57" y="80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5" y="74"/>
                  </a:lnTo>
                  <a:lnTo>
                    <a:pt x="68" y="72"/>
                  </a:lnTo>
                  <a:lnTo>
                    <a:pt x="70" y="69"/>
                  </a:lnTo>
                  <a:lnTo>
                    <a:pt x="73" y="65"/>
                  </a:lnTo>
                  <a:lnTo>
                    <a:pt x="73" y="64"/>
                  </a:lnTo>
                  <a:lnTo>
                    <a:pt x="76" y="60"/>
                  </a:lnTo>
                  <a:lnTo>
                    <a:pt x="76" y="59"/>
                  </a:lnTo>
                  <a:lnTo>
                    <a:pt x="78" y="57"/>
                  </a:lnTo>
                  <a:lnTo>
                    <a:pt x="78" y="54"/>
                  </a:lnTo>
                  <a:lnTo>
                    <a:pt x="79" y="52"/>
                  </a:lnTo>
                  <a:lnTo>
                    <a:pt x="79" y="46"/>
                  </a:lnTo>
                  <a:lnTo>
                    <a:pt x="81" y="41"/>
                  </a:lnTo>
                  <a:lnTo>
                    <a:pt x="79" y="38"/>
                  </a:lnTo>
                  <a:lnTo>
                    <a:pt x="79" y="31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3" y="19"/>
                  </a:lnTo>
                  <a:lnTo>
                    <a:pt x="73" y="18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4" y="1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3" y="59"/>
                  </a:lnTo>
                  <a:lnTo>
                    <a:pt x="3" y="60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17" y="77"/>
                  </a:lnTo>
                  <a:lnTo>
                    <a:pt x="19" y="77"/>
                  </a:lnTo>
                  <a:lnTo>
                    <a:pt x="22" y="80"/>
                  </a:lnTo>
                  <a:lnTo>
                    <a:pt x="23" y="80"/>
                  </a:lnTo>
                  <a:lnTo>
                    <a:pt x="25" y="82"/>
                  </a:lnTo>
                  <a:lnTo>
                    <a:pt x="28" y="82"/>
                  </a:lnTo>
                  <a:lnTo>
                    <a:pt x="29" y="83"/>
                  </a:lnTo>
                  <a:lnTo>
                    <a:pt x="36" y="83"/>
                  </a:lnTo>
                  <a:lnTo>
                    <a:pt x="39" y="85"/>
                  </a:lnTo>
                  <a:lnTo>
                    <a:pt x="43" y="83"/>
                  </a:lnTo>
                  <a:lnTo>
                    <a:pt x="37" y="77"/>
                  </a:lnTo>
                  <a:lnTo>
                    <a:pt x="42" y="75"/>
                  </a:lnTo>
                  <a:lnTo>
                    <a:pt x="39" y="74"/>
                  </a:lnTo>
                  <a:lnTo>
                    <a:pt x="33" y="74"/>
                  </a:lnTo>
                  <a:lnTo>
                    <a:pt x="31" y="72"/>
                  </a:lnTo>
                  <a:lnTo>
                    <a:pt x="28" y="72"/>
                  </a:lnTo>
                  <a:lnTo>
                    <a:pt x="26" y="70"/>
                  </a:lnTo>
                  <a:lnTo>
                    <a:pt x="25" y="70"/>
                  </a:lnTo>
                  <a:lnTo>
                    <a:pt x="22" y="67"/>
                  </a:lnTo>
                  <a:lnTo>
                    <a:pt x="20" y="67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9" y="49"/>
                  </a:lnTo>
                  <a:lnTo>
                    <a:pt x="9" y="42"/>
                  </a:lnTo>
                  <a:lnTo>
                    <a:pt x="9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40" y="10"/>
                  </a:lnTo>
                  <a:lnTo>
                    <a:pt x="47" y="10"/>
                  </a:lnTo>
                  <a:lnTo>
                    <a:pt x="48" y="11"/>
                  </a:lnTo>
                  <a:lnTo>
                    <a:pt x="51" y="11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4" y="21"/>
                  </a:lnTo>
                  <a:lnTo>
                    <a:pt x="64" y="23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8" y="29"/>
                  </a:lnTo>
                  <a:lnTo>
                    <a:pt x="68" y="33"/>
                  </a:lnTo>
                  <a:lnTo>
                    <a:pt x="70" y="34"/>
                  </a:lnTo>
                  <a:lnTo>
                    <a:pt x="70" y="41"/>
                  </a:lnTo>
                  <a:lnTo>
                    <a:pt x="71" y="44"/>
                  </a:lnTo>
                  <a:lnTo>
                    <a:pt x="73" y="39"/>
                  </a:lnTo>
                  <a:lnTo>
                    <a:pt x="70" y="42"/>
                  </a:lnTo>
                  <a:lnTo>
                    <a:pt x="70" y="49"/>
                  </a:lnTo>
                  <a:lnTo>
                    <a:pt x="68" y="51"/>
                  </a:lnTo>
                  <a:lnTo>
                    <a:pt x="68" y="54"/>
                  </a:lnTo>
                  <a:lnTo>
                    <a:pt x="67" y="56"/>
                  </a:lnTo>
                  <a:lnTo>
                    <a:pt x="64" y="62"/>
                  </a:lnTo>
                  <a:lnTo>
                    <a:pt x="60" y="65"/>
                  </a:lnTo>
                  <a:lnTo>
                    <a:pt x="62" y="65"/>
                  </a:lnTo>
                  <a:lnTo>
                    <a:pt x="62" y="64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4" y="70"/>
                  </a:lnTo>
                  <a:lnTo>
                    <a:pt x="53" y="70"/>
                  </a:lnTo>
                  <a:lnTo>
                    <a:pt x="51" y="72"/>
                  </a:lnTo>
                  <a:lnTo>
                    <a:pt x="48" y="72"/>
                  </a:lnTo>
                  <a:lnTo>
                    <a:pt x="47" y="74"/>
                  </a:lnTo>
                  <a:lnTo>
                    <a:pt x="40" y="74"/>
                  </a:lnTo>
                  <a:lnTo>
                    <a:pt x="37" y="77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7" name="Freeform 11"/>
            <p:cNvSpPr>
              <a:spLocks/>
            </p:cNvSpPr>
            <p:nvPr/>
          </p:nvSpPr>
          <p:spPr bwMode="auto">
            <a:xfrm>
              <a:off x="3883025" y="2451100"/>
              <a:ext cx="122238" cy="115888"/>
            </a:xfrm>
            <a:custGeom>
              <a:avLst/>
              <a:gdLst>
                <a:gd name="T0" fmla="*/ 2147483647 w 69"/>
                <a:gd name="T1" fmla="*/ 2147483647 h 73"/>
                <a:gd name="T2" fmla="*/ 2147483647 w 69"/>
                <a:gd name="T3" fmla="*/ 2147483647 h 73"/>
                <a:gd name="T4" fmla="*/ 2147483647 w 69"/>
                <a:gd name="T5" fmla="*/ 2147483647 h 73"/>
                <a:gd name="T6" fmla="*/ 2147483647 w 69"/>
                <a:gd name="T7" fmla="*/ 2147483647 h 73"/>
                <a:gd name="T8" fmla="*/ 2147483647 w 69"/>
                <a:gd name="T9" fmla="*/ 2147483647 h 73"/>
                <a:gd name="T10" fmla="*/ 2147483647 w 69"/>
                <a:gd name="T11" fmla="*/ 2147483647 h 73"/>
                <a:gd name="T12" fmla="*/ 2147483647 w 69"/>
                <a:gd name="T13" fmla="*/ 2147483647 h 73"/>
                <a:gd name="T14" fmla="*/ 2147483647 w 69"/>
                <a:gd name="T15" fmla="*/ 2147483647 h 73"/>
                <a:gd name="T16" fmla="*/ 2147483647 w 69"/>
                <a:gd name="T17" fmla="*/ 0 h 73"/>
                <a:gd name="T18" fmla="*/ 2147483647 w 69"/>
                <a:gd name="T19" fmla="*/ 2147483647 h 73"/>
                <a:gd name="T20" fmla="*/ 2147483647 w 69"/>
                <a:gd name="T21" fmla="*/ 2147483647 h 73"/>
                <a:gd name="T22" fmla="*/ 2147483647 w 69"/>
                <a:gd name="T23" fmla="*/ 2147483647 h 73"/>
                <a:gd name="T24" fmla="*/ 0 w 69"/>
                <a:gd name="T25" fmla="*/ 2147483647 h 73"/>
                <a:gd name="T26" fmla="*/ 2147483647 w 69"/>
                <a:gd name="T27" fmla="*/ 2147483647 h 73"/>
                <a:gd name="T28" fmla="*/ 2147483647 w 69"/>
                <a:gd name="T29" fmla="*/ 2147483647 h 73"/>
                <a:gd name="T30" fmla="*/ 2147483647 w 69"/>
                <a:gd name="T31" fmla="*/ 2147483647 h 73"/>
                <a:gd name="T32" fmla="*/ 2147483647 w 69"/>
                <a:gd name="T33" fmla="*/ 2147483647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3"/>
                <a:gd name="T53" fmla="*/ 69 w 69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3">
                  <a:moveTo>
                    <a:pt x="35" y="73"/>
                  </a:moveTo>
                  <a:lnTo>
                    <a:pt x="49" y="70"/>
                  </a:lnTo>
                  <a:lnTo>
                    <a:pt x="60" y="62"/>
                  </a:lnTo>
                  <a:lnTo>
                    <a:pt x="66" y="51"/>
                  </a:lnTo>
                  <a:lnTo>
                    <a:pt x="69" y="36"/>
                  </a:lnTo>
                  <a:lnTo>
                    <a:pt x="66" y="23"/>
                  </a:lnTo>
                  <a:lnTo>
                    <a:pt x="60" y="11"/>
                  </a:lnTo>
                  <a:lnTo>
                    <a:pt x="49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10" y="11"/>
                  </a:lnTo>
                  <a:lnTo>
                    <a:pt x="3" y="23"/>
                  </a:lnTo>
                  <a:lnTo>
                    <a:pt x="0" y="36"/>
                  </a:lnTo>
                  <a:lnTo>
                    <a:pt x="3" y="51"/>
                  </a:lnTo>
                  <a:lnTo>
                    <a:pt x="10" y="62"/>
                  </a:lnTo>
                  <a:lnTo>
                    <a:pt x="21" y="70"/>
                  </a:lnTo>
                  <a:lnTo>
                    <a:pt x="35" y="73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8" name="Freeform 12"/>
            <p:cNvSpPr>
              <a:spLocks/>
            </p:cNvSpPr>
            <p:nvPr/>
          </p:nvSpPr>
          <p:spPr bwMode="auto">
            <a:xfrm>
              <a:off x="3873500" y="2443163"/>
              <a:ext cx="141288" cy="131762"/>
            </a:xfrm>
            <a:custGeom>
              <a:avLst/>
              <a:gdLst>
                <a:gd name="T0" fmla="*/ 2147483647 w 79"/>
                <a:gd name="T1" fmla="*/ 2147483647 h 83"/>
                <a:gd name="T2" fmla="*/ 2147483647 w 79"/>
                <a:gd name="T3" fmla="*/ 2147483647 h 83"/>
                <a:gd name="T4" fmla="*/ 2147483647 w 79"/>
                <a:gd name="T5" fmla="*/ 2147483647 h 83"/>
                <a:gd name="T6" fmla="*/ 2147483647 w 79"/>
                <a:gd name="T7" fmla="*/ 2147483647 h 83"/>
                <a:gd name="T8" fmla="*/ 2147483647 w 79"/>
                <a:gd name="T9" fmla="*/ 2147483647 h 83"/>
                <a:gd name="T10" fmla="*/ 2147483647 w 79"/>
                <a:gd name="T11" fmla="*/ 2147483647 h 83"/>
                <a:gd name="T12" fmla="*/ 2147483647 w 79"/>
                <a:gd name="T13" fmla="*/ 2147483647 h 83"/>
                <a:gd name="T14" fmla="*/ 2147483647 w 79"/>
                <a:gd name="T15" fmla="*/ 2147483647 h 83"/>
                <a:gd name="T16" fmla="*/ 2147483647 w 79"/>
                <a:gd name="T17" fmla="*/ 2147483647 h 83"/>
                <a:gd name="T18" fmla="*/ 2147483647 w 79"/>
                <a:gd name="T19" fmla="*/ 2147483647 h 83"/>
                <a:gd name="T20" fmla="*/ 2147483647 w 79"/>
                <a:gd name="T21" fmla="*/ 2147483647 h 83"/>
                <a:gd name="T22" fmla="*/ 2147483647 w 79"/>
                <a:gd name="T23" fmla="*/ 2147483647 h 83"/>
                <a:gd name="T24" fmla="*/ 2147483647 w 79"/>
                <a:gd name="T25" fmla="*/ 2147483647 h 83"/>
                <a:gd name="T26" fmla="*/ 2147483647 w 79"/>
                <a:gd name="T27" fmla="*/ 2147483647 h 83"/>
                <a:gd name="T28" fmla="*/ 2147483647 w 79"/>
                <a:gd name="T29" fmla="*/ 2147483647 h 83"/>
                <a:gd name="T30" fmla="*/ 2147483647 w 79"/>
                <a:gd name="T31" fmla="*/ 2147483647 h 83"/>
                <a:gd name="T32" fmla="*/ 2147483647 w 79"/>
                <a:gd name="T33" fmla="*/ 2147483647 h 83"/>
                <a:gd name="T34" fmla="*/ 2147483647 w 79"/>
                <a:gd name="T35" fmla="*/ 2147483647 h 83"/>
                <a:gd name="T36" fmla="*/ 2147483647 w 79"/>
                <a:gd name="T37" fmla="*/ 2147483647 h 83"/>
                <a:gd name="T38" fmla="*/ 2147483647 w 79"/>
                <a:gd name="T39" fmla="*/ 2147483647 h 83"/>
                <a:gd name="T40" fmla="*/ 2147483647 w 79"/>
                <a:gd name="T41" fmla="*/ 2147483647 h 83"/>
                <a:gd name="T42" fmla="*/ 2147483647 w 79"/>
                <a:gd name="T43" fmla="*/ 2147483647 h 83"/>
                <a:gd name="T44" fmla="*/ 2147483647 w 79"/>
                <a:gd name="T45" fmla="*/ 2147483647 h 83"/>
                <a:gd name="T46" fmla="*/ 2147483647 w 79"/>
                <a:gd name="T47" fmla="*/ 2147483647 h 83"/>
                <a:gd name="T48" fmla="*/ 2147483647 w 79"/>
                <a:gd name="T49" fmla="*/ 2147483647 h 83"/>
                <a:gd name="T50" fmla="*/ 2147483647 w 79"/>
                <a:gd name="T51" fmla="*/ 2147483647 h 83"/>
                <a:gd name="T52" fmla="*/ 2147483647 w 79"/>
                <a:gd name="T53" fmla="*/ 2147483647 h 83"/>
                <a:gd name="T54" fmla="*/ 2147483647 w 79"/>
                <a:gd name="T55" fmla="*/ 2147483647 h 83"/>
                <a:gd name="T56" fmla="*/ 2147483647 w 79"/>
                <a:gd name="T57" fmla="*/ 2147483647 h 83"/>
                <a:gd name="T58" fmla="*/ 2147483647 w 79"/>
                <a:gd name="T59" fmla="*/ 2147483647 h 83"/>
                <a:gd name="T60" fmla="*/ 2147483647 w 79"/>
                <a:gd name="T61" fmla="*/ 2147483647 h 83"/>
                <a:gd name="T62" fmla="*/ 2147483647 w 79"/>
                <a:gd name="T63" fmla="*/ 2147483647 h 83"/>
                <a:gd name="T64" fmla="*/ 2147483647 w 79"/>
                <a:gd name="T65" fmla="*/ 2147483647 h 83"/>
                <a:gd name="T66" fmla="*/ 2147483647 w 79"/>
                <a:gd name="T67" fmla="*/ 2147483647 h 83"/>
                <a:gd name="T68" fmla="*/ 2147483647 w 79"/>
                <a:gd name="T69" fmla="*/ 2147483647 h 83"/>
                <a:gd name="T70" fmla="*/ 2147483647 w 79"/>
                <a:gd name="T71" fmla="*/ 2147483647 h 83"/>
                <a:gd name="T72" fmla="*/ 2147483647 w 79"/>
                <a:gd name="T73" fmla="*/ 2147483647 h 83"/>
                <a:gd name="T74" fmla="*/ 2147483647 w 79"/>
                <a:gd name="T75" fmla="*/ 2147483647 h 83"/>
                <a:gd name="T76" fmla="*/ 2147483647 w 79"/>
                <a:gd name="T77" fmla="*/ 2147483647 h 83"/>
                <a:gd name="T78" fmla="*/ 2147483647 w 79"/>
                <a:gd name="T79" fmla="*/ 2147483647 h 83"/>
                <a:gd name="T80" fmla="*/ 2147483647 w 79"/>
                <a:gd name="T81" fmla="*/ 2147483647 h 83"/>
                <a:gd name="T82" fmla="*/ 2147483647 w 79"/>
                <a:gd name="T83" fmla="*/ 2147483647 h 83"/>
                <a:gd name="T84" fmla="*/ 2147483647 w 79"/>
                <a:gd name="T85" fmla="*/ 2147483647 h 83"/>
                <a:gd name="T86" fmla="*/ 2147483647 w 79"/>
                <a:gd name="T87" fmla="*/ 2147483647 h 83"/>
                <a:gd name="T88" fmla="*/ 2147483647 w 79"/>
                <a:gd name="T89" fmla="*/ 2147483647 h 83"/>
                <a:gd name="T90" fmla="*/ 2147483647 w 79"/>
                <a:gd name="T91" fmla="*/ 2147483647 h 83"/>
                <a:gd name="T92" fmla="*/ 2147483647 w 79"/>
                <a:gd name="T93" fmla="*/ 2147483647 h 8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9"/>
                <a:gd name="T142" fmla="*/ 0 h 83"/>
                <a:gd name="T143" fmla="*/ 79 w 79"/>
                <a:gd name="T144" fmla="*/ 83 h 8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9" h="83">
                  <a:moveTo>
                    <a:pt x="43" y="82"/>
                  </a:moveTo>
                  <a:lnTo>
                    <a:pt x="50" y="82"/>
                  </a:lnTo>
                  <a:lnTo>
                    <a:pt x="51" y="80"/>
                  </a:lnTo>
                  <a:lnTo>
                    <a:pt x="54" y="80"/>
                  </a:lnTo>
                  <a:lnTo>
                    <a:pt x="56" y="78"/>
                  </a:lnTo>
                  <a:lnTo>
                    <a:pt x="57" y="78"/>
                  </a:lnTo>
                  <a:lnTo>
                    <a:pt x="60" y="75"/>
                  </a:lnTo>
                  <a:lnTo>
                    <a:pt x="63" y="74"/>
                  </a:lnTo>
                  <a:lnTo>
                    <a:pt x="65" y="70"/>
                  </a:lnTo>
                  <a:lnTo>
                    <a:pt x="63" y="72"/>
                  </a:lnTo>
                  <a:lnTo>
                    <a:pt x="65" y="72"/>
                  </a:lnTo>
                  <a:lnTo>
                    <a:pt x="70" y="67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7" y="51"/>
                  </a:lnTo>
                  <a:lnTo>
                    <a:pt x="77" y="44"/>
                  </a:lnTo>
                  <a:lnTo>
                    <a:pt x="79" y="39"/>
                  </a:lnTo>
                  <a:lnTo>
                    <a:pt x="77" y="36"/>
                  </a:lnTo>
                  <a:lnTo>
                    <a:pt x="77" y="29"/>
                  </a:lnTo>
                  <a:lnTo>
                    <a:pt x="76" y="28"/>
                  </a:lnTo>
                  <a:lnTo>
                    <a:pt x="76" y="24"/>
                  </a:lnTo>
                  <a:lnTo>
                    <a:pt x="73" y="21"/>
                  </a:lnTo>
                  <a:lnTo>
                    <a:pt x="73" y="20"/>
                  </a:lnTo>
                  <a:lnTo>
                    <a:pt x="70" y="16"/>
                  </a:lnTo>
                  <a:lnTo>
                    <a:pt x="70" y="15"/>
                  </a:lnTo>
                  <a:lnTo>
                    <a:pt x="65" y="10"/>
                  </a:lnTo>
                  <a:lnTo>
                    <a:pt x="63" y="10"/>
                  </a:lnTo>
                  <a:lnTo>
                    <a:pt x="65" y="11"/>
                  </a:lnTo>
                  <a:lnTo>
                    <a:pt x="63" y="8"/>
                  </a:lnTo>
                  <a:lnTo>
                    <a:pt x="60" y="6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1" y="24"/>
                  </a:lnTo>
                  <a:lnTo>
                    <a:pt x="1" y="28"/>
                  </a:lnTo>
                  <a:lnTo>
                    <a:pt x="0" y="29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1" y="56"/>
                  </a:lnTo>
                  <a:lnTo>
                    <a:pt x="3" y="57"/>
                  </a:lnTo>
                  <a:lnTo>
                    <a:pt x="3" y="59"/>
                  </a:lnTo>
                  <a:lnTo>
                    <a:pt x="6" y="62"/>
                  </a:lnTo>
                  <a:lnTo>
                    <a:pt x="6" y="64"/>
                  </a:lnTo>
                  <a:lnTo>
                    <a:pt x="17" y="75"/>
                  </a:lnTo>
                  <a:lnTo>
                    <a:pt x="19" y="75"/>
                  </a:lnTo>
                  <a:lnTo>
                    <a:pt x="22" y="78"/>
                  </a:lnTo>
                  <a:lnTo>
                    <a:pt x="23" y="78"/>
                  </a:lnTo>
                  <a:lnTo>
                    <a:pt x="25" y="80"/>
                  </a:lnTo>
                  <a:lnTo>
                    <a:pt x="28" y="80"/>
                  </a:lnTo>
                  <a:lnTo>
                    <a:pt x="29" y="82"/>
                  </a:lnTo>
                  <a:lnTo>
                    <a:pt x="36" y="82"/>
                  </a:lnTo>
                  <a:lnTo>
                    <a:pt x="39" y="83"/>
                  </a:lnTo>
                  <a:lnTo>
                    <a:pt x="43" y="82"/>
                  </a:lnTo>
                  <a:lnTo>
                    <a:pt x="37" y="75"/>
                  </a:lnTo>
                  <a:lnTo>
                    <a:pt x="42" y="74"/>
                  </a:lnTo>
                  <a:lnTo>
                    <a:pt x="39" y="72"/>
                  </a:lnTo>
                  <a:lnTo>
                    <a:pt x="32" y="72"/>
                  </a:lnTo>
                  <a:lnTo>
                    <a:pt x="31" y="70"/>
                  </a:lnTo>
                  <a:lnTo>
                    <a:pt x="28" y="70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2" y="65"/>
                  </a:lnTo>
                  <a:lnTo>
                    <a:pt x="20" y="65"/>
                  </a:lnTo>
                  <a:lnTo>
                    <a:pt x="15" y="60"/>
                  </a:lnTo>
                  <a:lnTo>
                    <a:pt x="15" y="59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11" y="49"/>
                  </a:lnTo>
                  <a:lnTo>
                    <a:pt x="9" y="47"/>
                  </a:lnTo>
                  <a:lnTo>
                    <a:pt x="9" y="41"/>
                  </a:lnTo>
                  <a:lnTo>
                    <a:pt x="9" y="33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40" y="10"/>
                  </a:lnTo>
                  <a:lnTo>
                    <a:pt x="46" y="10"/>
                  </a:lnTo>
                  <a:lnTo>
                    <a:pt x="48" y="11"/>
                  </a:lnTo>
                  <a:lnTo>
                    <a:pt x="51" y="11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7" y="16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0" y="18"/>
                  </a:lnTo>
                  <a:lnTo>
                    <a:pt x="60" y="20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7" y="28"/>
                  </a:lnTo>
                  <a:lnTo>
                    <a:pt x="67" y="31"/>
                  </a:lnTo>
                  <a:lnTo>
                    <a:pt x="68" y="33"/>
                  </a:lnTo>
                  <a:lnTo>
                    <a:pt x="68" y="39"/>
                  </a:lnTo>
                  <a:lnTo>
                    <a:pt x="70" y="42"/>
                  </a:lnTo>
                  <a:lnTo>
                    <a:pt x="71" y="38"/>
                  </a:lnTo>
                  <a:lnTo>
                    <a:pt x="68" y="41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7" y="52"/>
                  </a:lnTo>
                  <a:lnTo>
                    <a:pt x="65" y="54"/>
                  </a:lnTo>
                  <a:lnTo>
                    <a:pt x="65" y="56"/>
                  </a:lnTo>
                  <a:lnTo>
                    <a:pt x="63" y="57"/>
                  </a:lnTo>
                  <a:lnTo>
                    <a:pt x="63" y="59"/>
                  </a:lnTo>
                  <a:lnTo>
                    <a:pt x="60" y="62"/>
                  </a:lnTo>
                  <a:lnTo>
                    <a:pt x="60" y="64"/>
                  </a:lnTo>
                  <a:lnTo>
                    <a:pt x="62" y="62"/>
                  </a:lnTo>
                  <a:lnTo>
                    <a:pt x="60" y="62"/>
                  </a:lnTo>
                  <a:lnTo>
                    <a:pt x="56" y="67"/>
                  </a:lnTo>
                  <a:lnTo>
                    <a:pt x="57" y="67"/>
                  </a:lnTo>
                  <a:lnTo>
                    <a:pt x="57" y="65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70"/>
                  </a:lnTo>
                  <a:lnTo>
                    <a:pt x="48" y="70"/>
                  </a:lnTo>
                  <a:lnTo>
                    <a:pt x="46" y="72"/>
                  </a:lnTo>
                  <a:lnTo>
                    <a:pt x="40" y="72"/>
                  </a:lnTo>
                  <a:lnTo>
                    <a:pt x="37" y="75"/>
                  </a:lnTo>
                  <a:lnTo>
                    <a:pt x="43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99" name="Freeform 13"/>
            <p:cNvSpPr>
              <a:spLocks/>
            </p:cNvSpPr>
            <p:nvPr/>
          </p:nvSpPr>
          <p:spPr bwMode="auto">
            <a:xfrm>
              <a:off x="3887788" y="2590800"/>
              <a:ext cx="127000" cy="125413"/>
            </a:xfrm>
            <a:custGeom>
              <a:avLst/>
              <a:gdLst>
                <a:gd name="T0" fmla="*/ 2147483647 w 71"/>
                <a:gd name="T1" fmla="*/ 2147483647 h 79"/>
                <a:gd name="T2" fmla="*/ 2147483647 w 71"/>
                <a:gd name="T3" fmla="*/ 2147483647 h 79"/>
                <a:gd name="T4" fmla="*/ 2147483647 w 71"/>
                <a:gd name="T5" fmla="*/ 2147483647 h 79"/>
                <a:gd name="T6" fmla="*/ 2147483647 w 71"/>
                <a:gd name="T7" fmla="*/ 2147483647 h 79"/>
                <a:gd name="T8" fmla="*/ 2147483647 w 71"/>
                <a:gd name="T9" fmla="*/ 2147483647 h 79"/>
                <a:gd name="T10" fmla="*/ 2147483647 w 71"/>
                <a:gd name="T11" fmla="*/ 2147483647 h 79"/>
                <a:gd name="T12" fmla="*/ 2147483647 w 71"/>
                <a:gd name="T13" fmla="*/ 2147483647 h 79"/>
                <a:gd name="T14" fmla="*/ 2147483647 w 71"/>
                <a:gd name="T15" fmla="*/ 2147483647 h 79"/>
                <a:gd name="T16" fmla="*/ 2147483647 w 71"/>
                <a:gd name="T17" fmla="*/ 0 h 79"/>
                <a:gd name="T18" fmla="*/ 2147483647 w 71"/>
                <a:gd name="T19" fmla="*/ 2147483647 h 79"/>
                <a:gd name="T20" fmla="*/ 2147483647 w 71"/>
                <a:gd name="T21" fmla="*/ 2147483647 h 79"/>
                <a:gd name="T22" fmla="*/ 2147483647 w 71"/>
                <a:gd name="T23" fmla="*/ 2147483647 h 79"/>
                <a:gd name="T24" fmla="*/ 0 w 71"/>
                <a:gd name="T25" fmla="*/ 2147483647 h 79"/>
                <a:gd name="T26" fmla="*/ 2147483647 w 71"/>
                <a:gd name="T27" fmla="*/ 2147483647 h 79"/>
                <a:gd name="T28" fmla="*/ 2147483647 w 71"/>
                <a:gd name="T29" fmla="*/ 2147483647 h 79"/>
                <a:gd name="T30" fmla="*/ 2147483647 w 71"/>
                <a:gd name="T31" fmla="*/ 2147483647 h 79"/>
                <a:gd name="T32" fmla="*/ 2147483647 w 71"/>
                <a:gd name="T33" fmla="*/ 2147483647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9"/>
                <a:gd name="T53" fmla="*/ 71 w 71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9">
                  <a:moveTo>
                    <a:pt x="35" y="79"/>
                  </a:moveTo>
                  <a:lnTo>
                    <a:pt x="49" y="76"/>
                  </a:lnTo>
                  <a:lnTo>
                    <a:pt x="60" y="67"/>
                  </a:lnTo>
                  <a:lnTo>
                    <a:pt x="68" y="54"/>
                  </a:lnTo>
                  <a:lnTo>
                    <a:pt x="71" y="40"/>
                  </a:lnTo>
                  <a:lnTo>
                    <a:pt x="68" y="25"/>
                  </a:lnTo>
                  <a:lnTo>
                    <a:pt x="60" y="13"/>
                  </a:lnTo>
                  <a:lnTo>
                    <a:pt x="49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11" y="13"/>
                  </a:lnTo>
                  <a:lnTo>
                    <a:pt x="3" y="25"/>
                  </a:lnTo>
                  <a:lnTo>
                    <a:pt x="0" y="40"/>
                  </a:lnTo>
                  <a:lnTo>
                    <a:pt x="3" y="54"/>
                  </a:lnTo>
                  <a:lnTo>
                    <a:pt x="11" y="67"/>
                  </a:lnTo>
                  <a:lnTo>
                    <a:pt x="21" y="76"/>
                  </a:lnTo>
                  <a:lnTo>
                    <a:pt x="35" y="79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0" name="Freeform 14"/>
            <p:cNvSpPr>
              <a:spLocks/>
            </p:cNvSpPr>
            <p:nvPr/>
          </p:nvSpPr>
          <p:spPr bwMode="auto">
            <a:xfrm>
              <a:off x="3879850" y="2582863"/>
              <a:ext cx="144463" cy="141287"/>
            </a:xfrm>
            <a:custGeom>
              <a:avLst/>
              <a:gdLst>
                <a:gd name="T0" fmla="*/ 2147483647 w 81"/>
                <a:gd name="T1" fmla="*/ 2147483647 h 89"/>
                <a:gd name="T2" fmla="*/ 2147483647 w 81"/>
                <a:gd name="T3" fmla="*/ 2147483647 h 89"/>
                <a:gd name="T4" fmla="*/ 2147483647 w 81"/>
                <a:gd name="T5" fmla="*/ 2147483647 h 89"/>
                <a:gd name="T6" fmla="*/ 2147483647 w 81"/>
                <a:gd name="T7" fmla="*/ 2147483647 h 89"/>
                <a:gd name="T8" fmla="*/ 2147483647 w 81"/>
                <a:gd name="T9" fmla="*/ 2147483647 h 89"/>
                <a:gd name="T10" fmla="*/ 2147483647 w 81"/>
                <a:gd name="T11" fmla="*/ 2147483647 h 89"/>
                <a:gd name="T12" fmla="*/ 2147483647 w 81"/>
                <a:gd name="T13" fmla="*/ 2147483647 h 89"/>
                <a:gd name="T14" fmla="*/ 2147483647 w 81"/>
                <a:gd name="T15" fmla="*/ 2147483647 h 89"/>
                <a:gd name="T16" fmla="*/ 2147483647 w 81"/>
                <a:gd name="T17" fmla="*/ 2147483647 h 89"/>
                <a:gd name="T18" fmla="*/ 2147483647 w 81"/>
                <a:gd name="T19" fmla="*/ 2147483647 h 89"/>
                <a:gd name="T20" fmla="*/ 2147483647 w 81"/>
                <a:gd name="T21" fmla="*/ 2147483647 h 89"/>
                <a:gd name="T22" fmla="*/ 2147483647 w 81"/>
                <a:gd name="T23" fmla="*/ 2147483647 h 89"/>
                <a:gd name="T24" fmla="*/ 2147483647 w 81"/>
                <a:gd name="T25" fmla="*/ 2147483647 h 89"/>
                <a:gd name="T26" fmla="*/ 2147483647 w 81"/>
                <a:gd name="T27" fmla="*/ 2147483647 h 89"/>
                <a:gd name="T28" fmla="*/ 2147483647 w 81"/>
                <a:gd name="T29" fmla="*/ 2147483647 h 89"/>
                <a:gd name="T30" fmla="*/ 2147483647 w 81"/>
                <a:gd name="T31" fmla="*/ 2147483647 h 89"/>
                <a:gd name="T32" fmla="*/ 2147483647 w 81"/>
                <a:gd name="T33" fmla="*/ 2147483647 h 89"/>
                <a:gd name="T34" fmla="*/ 2147483647 w 81"/>
                <a:gd name="T35" fmla="*/ 2147483647 h 89"/>
                <a:gd name="T36" fmla="*/ 2147483647 w 81"/>
                <a:gd name="T37" fmla="*/ 2147483647 h 89"/>
                <a:gd name="T38" fmla="*/ 2147483647 w 81"/>
                <a:gd name="T39" fmla="*/ 2147483647 h 89"/>
                <a:gd name="T40" fmla="*/ 2147483647 w 81"/>
                <a:gd name="T41" fmla="*/ 2147483647 h 89"/>
                <a:gd name="T42" fmla="*/ 2147483647 w 81"/>
                <a:gd name="T43" fmla="*/ 2147483647 h 89"/>
                <a:gd name="T44" fmla="*/ 2147483647 w 81"/>
                <a:gd name="T45" fmla="*/ 2147483647 h 89"/>
                <a:gd name="T46" fmla="*/ 2147483647 w 81"/>
                <a:gd name="T47" fmla="*/ 2147483647 h 89"/>
                <a:gd name="T48" fmla="*/ 2147483647 w 81"/>
                <a:gd name="T49" fmla="*/ 2147483647 h 89"/>
                <a:gd name="T50" fmla="*/ 2147483647 w 81"/>
                <a:gd name="T51" fmla="*/ 2147483647 h 89"/>
                <a:gd name="T52" fmla="*/ 2147483647 w 81"/>
                <a:gd name="T53" fmla="*/ 2147483647 h 89"/>
                <a:gd name="T54" fmla="*/ 2147483647 w 81"/>
                <a:gd name="T55" fmla="*/ 2147483647 h 89"/>
                <a:gd name="T56" fmla="*/ 2147483647 w 81"/>
                <a:gd name="T57" fmla="*/ 2147483647 h 89"/>
                <a:gd name="T58" fmla="*/ 2147483647 w 81"/>
                <a:gd name="T59" fmla="*/ 2147483647 h 89"/>
                <a:gd name="T60" fmla="*/ 2147483647 w 81"/>
                <a:gd name="T61" fmla="*/ 2147483647 h 89"/>
                <a:gd name="T62" fmla="*/ 2147483647 w 81"/>
                <a:gd name="T63" fmla="*/ 2147483647 h 89"/>
                <a:gd name="T64" fmla="*/ 2147483647 w 81"/>
                <a:gd name="T65" fmla="*/ 2147483647 h 89"/>
                <a:gd name="T66" fmla="*/ 2147483647 w 81"/>
                <a:gd name="T67" fmla="*/ 2147483647 h 89"/>
                <a:gd name="T68" fmla="*/ 2147483647 w 81"/>
                <a:gd name="T69" fmla="*/ 2147483647 h 89"/>
                <a:gd name="T70" fmla="*/ 2147483647 w 81"/>
                <a:gd name="T71" fmla="*/ 2147483647 h 89"/>
                <a:gd name="T72" fmla="*/ 2147483647 w 81"/>
                <a:gd name="T73" fmla="*/ 2147483647 h 89"/>
                <a:gd name="T74" fmla="*/ 2147483647 w 81"/>
                <a:gd name="T75" fmla="*/ 2147483647 h 89"/>
                <a:gd name="T76" fmla="*/ 2147483647 w 81"/>
                <a:gd name="T77" fmla="*/ 2147483647 h 89"/>
                <a:gd name="T78" fmla="*/ 2147483647 w 81"/>
                <a:gd name="T79" fmla="*/ 2147483647 h 89"/>
                <a:gd name="T80" fmla="*/ 2147483647 w 81"/>
                <a:gd name="T81" fmla="*/ 2147483647 h 89"/>
                <a:gd name="T82" fmla="*/ 2147483647 w 81"/>
                <a:gd name="T83" fmla="*/ 2147483647 h 89"/>
                <a:gd name="T84" fmla="*/ 2147483647 w 81"/>
                <a:gd name="T85" fmla="*/ 2147483647 h 89"/>
                <a:gd name="T86" fmla="*/ 2147483647 w 81"/>
                <a:gd name="T87" fmla="*/ 2147483647 h 89"/>
                <a:gd name="T88" fmla="*/ 2147483647 w 81"/>
                <a:gd name="T89" fmla="*/ 2147483647 h 89"/>
                <a:gd name="T90" fmla="*/ 2147483647 w 81"/>
                <a:gd name="T91" fmla="*/ 2147483647 h 89"/>
                <a:gd name="T92" fmla="*/ 2147483647 w 81"/>
                <a:gd name="T93" fmla="*/ 2147483647 h 89"/>
                <a:gd name="T94" fmla="*/ 2147483647 w 81"/>
                <a:gd name="T95" fmla="*/ 2147483647 h 89"/>
                <a:gd name="T96" fmla="*/ 2147483647 w 81"/>
                <a:gd name="T97" fmla="*/ 2147483647 h 89"/>
                <a:gd name="T98" fmla="*/ 2147483647 w 81"/>
                <a:gd name="T99" fmla="*/ 2147483647 h 89"/>
                <a:gd name="T100" fmla="*/ 2147483647 w 81"/>
                <a:gd name="T101" fmla="*/ 2147483647 h 89"/>
                <a:gd name="T102" fmla="*/ 2147483647 w 81"/>
                <a:gd name="T103" fmla="*/ 2147483647 h 89"/>
                <a:gd name="T104" fmla="*/ 2147483647 w 81"/>
                <a:gd name="T105" fmla="*/ 2147483647 h 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1"/>
                <a:gd name="T160" fmla="*/ 0 h 89"/>
                <a:gd name="T161" fmla="*/ 81 w 81"/>
                <a:gd name="T162" fmla="*/ 89 h 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1" h="89">
                  <a:moveTo>
                    <a:pt x="43" y="87"/>
                  </a:moveTo>
                  <a:lnTo>
                    <a:pt x="50" y="87"/>
                  </a:lnTo>
                  <a:lnTo>
                    <a:pt x="51" y="85"/>
                  </a:lnTo>
                  <a:lnTo>
                    <a:pt x="53" y="85"/>
                  </a:lnTo>
                  <a:lnTo>
                    <a:pt x="54" y="84"/>
                  </a:lnTo>
                  <a:lnTo>
                    <a:pt x="56" y="84"/>
                  </a:lnTo>
                  <a:lnTo>
                    <a:pt x="57" y="82"/>
                  </a:lnTo>
                  <a:lnTo>
                    <a:pt x="59" y="82"/>
                  </a:lnTo>
                  <a:lnTo>
                    <a:pt x="62" y="79"/>
                  </a:lnTo>
                  <a:lnTo>
                    <a:pt x="64" y="79"/>
                  </a:lnTo>
                  <a:lnTo>
                    <a:pt x="70" y="72"/>
                  </a:lnTo>
                  <a:lnTo>
                    <a:pt x="70" y="71"/>
                  </a:lnTo>
                  <a:lnTo>
                    <a:pt x="73" y="67"/>
                  </a:lnTo>
                  <a:lnTo>
                    <a:pt x="73" y="66"/>
                  </a:lnTo>
                  <a:lnTo>
                    <a:pt x="76" y="63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8" y="56"/>
                  </a:lnTo>
                  <a:lnTo>
                    <a:pt x="79" y="54"/>
                  </a:lnTo>
                  <a:lnTo>
                    <a:pt x="79" y="48"/>
                  </a:lnTo>
                  <a:lnTo>
                    <a:pt x="81" y="43"/>
                  </a:lnTo>
                  <a:lnTo>
                    <a:pt x="79" y="40"/>
                  </a:lnTo>
                  <a:lnTo>
                    <a:pt x="79" y="33"/>
                  </a:lnTo>
                  <a:lnTo>
                    <a:pt x="78" y="31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3" y="22"/>
                  </a:lnTo>
                  <a:lnTo>
                    <a:pt x="73" y="20"/>
                  </a:lnTo>
                  <a:lnTo>
                    <a:pt x="70" y="17"/>
                  </a:lnTo>
                  <a:lnTo>
                    <a:pt x="70" y="15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59" y="5"/>
                  </a:lnTo>
                  <a:lnTo>
                    <a:pt x="57" y="5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3" y="2"/>
                  </a:lnTo>
                  <a:lnTo>
                    <a:pt x="51" y="2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25" y="4"/>
                  </a:lnTo>
                  <a:lnTo>
                    <a:pt x="23" y="4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8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11" y="15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11" y="72"/>
                  </a:lnTo>
                  <a:lnTo>
                    <a:pt x="11" y="74"/>
                  </a:lnTo>
                  <a:lnTo>
                    <a:pt x="16" y="79"/>
                  </a:lnTo>
                  <a:lnTo>
                    <a:pt x="17" y="79"/>
                  </a:lnTo>
                  <a:lnTo>
                    <a:pt x="20" y="82"/>
                  </a:lnTo>
                  <a:lnTo>
                    <a:pt x="22" y="82"/>
                  </a:lnTo>
                  <a:lnTo>
                    <a:pt x="23" y="84"/>
                  </a:lnTo>
                  <a:lnTo>
                    <a:pt x="25" y="84"/>
                  </a:lnTo>
                  <a:lnTo>
                    <a:pt x="26" y="85"/>
                  </a:lnTo>
                  <a:lnTo>
                    <a:pt x="28" y="85"/>
                  </a:lnTo>
                  <a:lnTo>
                    <a:pt x="29" y="87"/>
                  </a:lnTo>
                  <a:lnTo>
                    <a:pt x="36" y="87"/>
                  </a:lnTo>
                  <a:lnTo>
                    <a:pt x="39" y="89"/>
                  </a:lnTo>
                  <a:lnTo>
                    <a:pt x="43" y="87"/>
                  </a:lnTo>
                  <a:lnTo>
                    <a:pt x="37" y="81"/>
                  </a:lnTo>
                  <a:lnTo>
                    <a:pt x="42" y="79"/>
                  </a:lnTo>
                  <a:lnTo>
                    <a:pt x="39" y="77"/>
                  </a:lnTo>
                  <a:lnTo>
                    <a:pt x="33" y="77"/>
                  </a:lnTo>
                  <a:lnTo>
                    <a:pt x="31" y="76"/>
                  </a:lnTo>
                  <a:lnTo>
                    <a:pt x="29" y="76"/>
                  </a:lnTo>
                  <a:lnTo>
                    <a:pt x="28" y="74"/>
                  </a:lnTo>
                  <a:lnTo>
                    <a:pt x="26" y="74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0" y="69"/>
                  </a:lnTo>
                  <a:lnTo>
                    <a:pt x="19" y="69"/>
                  </a:lnTo>
                  <a:lnTo>
                    <a:pt x="20" y="71"/>
                  </a:lnTo>
                  <a:lnTo>
                    <a:pt x="20" y="69"/>
                  </a:lnTo>
                  <a:lnTo>
                    <a:pt x="16" y="64"/>
                  </a:lnTo>
                  <a:lnTo>
                    <a:pt x="16" y="63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9" y="51"/>
                  </a:lnTo>
                  <a:lnTo>
                    <a:pt x="9" y="45"/>
                  </a:lnTo>
                  <a:lnTo>
                    <a:pt x="9" y="36"/>
                  </a:lnTo>
                  <a:lnTo>
                    <a:pt x="11" y="35"/>
                  </a:lnTo>
                  <a:lnTo>
                    <a:pt x="11" y="31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5"/>
                  </a:lnTo>
                  <a:lnTo>
                    <a:pt x="16" y="23"/>
                  </a:lnTo>
                  <a:lnTo>
                    <a:pt x="20" y="18"/>
                  </a:lnTo>
                  <a:lnTo>
                    <a:pt x="20" y="17"/>
                  </a:lnTo>
                  <a:lnTo>
                    <a:pt x="19" y="18"/>
                  </a:lnTo>
                  <a:lnTo>
                    <a:pt x="20" y="18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1" y="12"/>
                  </a:lnTo>
                  <a:lnTo>
                    <a:pt x="33" y="10"/>
                  </a:lnTo>
                  <a:lnTo>
                    <a:pt x="40" y="10"/>
                  </a:lnTo>
                  <a:lnTo>
                    <a:pt x="47" y="10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4" y="15"/>
                  </a:lnTo>
                  <a:lnTo>
                    <a:pt x="56" y="15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0" y="20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7" y="28"/>
                  </a:lnTo>
                  <a:lnTo>
                    <a:pt x="67" y="30"/>
                  </a:lnTo>
                  <a:lnTo>
                    <a:pt x="68" y="31"/>
                  </a:lnTo>
                  <a:lnTo>
                    <a:pt x="68" y="35"/>
                  </a:lnTo>
                  <a:lnTo>
                    <a:pt x="70" y="36"/>
                  </a:lnTo>
                  <a:lnTo>
                    <a:pt x="70" y="43"/>
                  </a:lnTo>
                  <a:lnTo>
                    <a:pt x="71" y="46"/>
                  </a:lnTo>
                  <a:lnTo>
                    <a:pt x="73" y="41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68" y="53"/>
                  </a:lnTo>
                  <a:lnTo>
                    <a:pt x="68" y="56"/>
                  </a:lnTo>
                  <a:lnTo>
                    <a:pt x="67" y="58"/>
                  </a:lnTo>
                  <a:lnTo>
                    <a:pt x="67" y="59"/>
                  </a:lnTo>
                  <a:lnTo>
                    <a:pt x="64" y="63"/>
                  </a:lnTo>
                  <a:lnTo>
                    <a:pt x="64" y="64"/>
                  </a:lnTo>
                  <a:lnTo>
                    <a:pt x="60" y="67"/>
                  </a:lnTo>
                  <a:lnTo>
                    <a:pt x="60" y="69"/>
                  </a:lnTo>
                  <a:lnTo>
                    <a:pt x="59" y="69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3" y="74"/>
                  </a:lnTo>
                  <a:lnTo>
                    <a:pt x="51" y="74"/>
                  </a:lnTo>
                  <a:lnTo>
                    <a:pt x="50" y="76"/>
                  </a:lnTo>
                  <a:lnTo>
                    <a:pt x="48" y="76"/>
                  </a:lnTo>
                  <a:lnTo>
                    <a:pt x="47" y="77"/>
                  </a:lnTo>
                  <a:lnTo>
                    <a:pt x="40" y="77"/>
                  </a:lnTo>
                  <a:lnTo>
                    <a:pt x="37" y="81"/>
                  </a:lnTo>
                  <a:lnTo>
                    <a:pt x="43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1" name="Freeform 15"/>
            <p:cNvSpPr>
              <a:spLocks/>
            </p:cNvSpPr>
            <p:nvPr/>
          </p:nvSpPr>
          <p:spPr bwMode="auto">
            <a:xfrm>
              <a:off x="3908425" y="2513013"/>
              <a:ext cx="122238" cy="117475"/>
            </a:xfrm>
            <a:custGeom>
              <a:avLst/>
              <a:gdLst>
                <a:gd name="T0" fmla="*/ 2147483647 w 69"/>
                <a:gd name="T1" fmla="*/ 2147483647 h 74"/>
                <a:gd name="T2" fmla="*/ 2147483647 w 69"/>
                <a:gd name="T3" fmla="*/ 2147483647 h 74"/>
                <a:gd name="T4" fmla="*/ 2147483647 w 69"/>
                <a:gd name="T5" fmla="*/ 2147483647 h 74"/>
                <a:gd name="T6" fmla="*/ 2147483647 w 69"/>
                <a:gd name="T7" fmla="*/ 2147483647 h 74"/>
                <a:gd name="T8" fmla="*/ 2147483647 w 69"/>
                <a:gd name="T9" fmla="*/ 2147483647 h 74"/>
                <a:gd name="T10" fmla="*/ 2147483647 w 69"/>
                <a:gd name="T11" fmla="*/ 2147483647 h 74"/>
                <a:gd name="T12" fmla="*/ 2147483647 w 69"/>
                <a:gd name="T13" fmla="*/ 2147483647 h 74"/>
                <a:gd name="T14" fmla="*/ 2147483647 w 69"/>
                <a:gd name="T15" fmla="*/ 2147483647 h 74"/>
                <a:gd name="T16" fmla="*/ 2147483647 w 69"/>
                <a:gd name="T17" fmla="*/ 0 h 74"/>
                <a:gd name="T18" fmla="*/ 2147483647 w 69"/>
                <a:gd name="T19" fmla="*/ 2147483647 h 74"/>
                <a:gd name="T20" fmla="*/ 2147483647 w 69"/>
                <a:gd name="T21" fmla="*/ 2147483647 h 74"/>
                <a:gd name="T22" fmla="*/ 2147483647 w 69"/>
                <a:gd name="T23" fmla="*/ 2147483647 h 74"/>
                <a:gd name="T24" fmla="*/ 0 w 69"/>
                <a:gd name="T25" fmla="*/ 2147483647 h 74"/>
                <a:gd name="T26" fmla="*/ 2147483647 w 69"/>
                <a:gd name="T27" fmla="*/ 2147483647 h 74"/>
                <a:gd name="T28" fmla="*/ 2147483647 w 69"/>
                <a:gd name="T29" fmla="*/ 2147483647 h 74"/>
                <a:gd name="T30" fmla="*/ 2147483647 w 69"/>
                <a:gd name="T31" fmla="*/ 2147483647 h 74"/>
                <a:gd name="T32" fmla="*/ 2147483647 w 69"/>
                <a:gd name="T33" fmla="*/ 2147483647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74"/>
                <a:gd name="T53" fmla="*/ 69 w 69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74">
                  <a:moveTo>
                    <a:pt x="35" y="74"/>
                  </a:moveTo>
                  <a:lnTo>
                    <a:pt x="49" y="70"/>
                  </a:lnTo>
                  <a:lnTo>
                    <a:pt x="60" y="64"/>
                  </a:lnTo>
                  <a:lnTo>
                    <a:pt x="66" y="52"/>
                  </a:lnTo>
                  <a:lnTo>
                    <a:pt x="69" y="38"/>
                  </a:lnTo>
                  <a:lnTo>
                    <a:pt x="66" y="23"/>
                  </a:lnTo>
                  <a:lnTo>
                    <a:pt x="60" y="12"/>
                  </a:lnTo>
                  <a:lnTo>
                    <a:pt x="49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10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2"/>
                  </a:lnTo>
                  <a:lnTo>
                    <a:pt x="10" y="64"/>
                  </a:lnTo>
                  <a:lnTo>
                    <a:pt x="21" y="70"/>
                  </a:lnTo>
                  <a:lnTo>
                    <a:pt x="35" y="74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2" name="Freeform 16"/>
            <p:cNvSpPr>
              <a:spLocks/>
            </p:cNvSpPr>
            <p:nvPr/>
          </p:nvSpPr>
          <p:spPr bwMode="auto">
            <a:xfrm>
              <a:off x="3898900" y="2505075"/>
              <a:ext cx="141288" cy="133350"/>
            </a:xfrm>
            <a:custGeom>
              <a:avLst/>
              <a:gdLst>
                <a:gd name="T0" fmla="*/ 2147483647 w 79"/>
                <a:gd name="T1" fmla="*/ 2147483647 h 84"/>
                <a:gd name="T2" fmla="*/ 2147483647 w 79"/>
                <a:gd name="T3" fmla="*/ 2147483647 h 84"/>
                <a:gd name="T4" fmla="*/ 2147483647 w 79"/>
                <a:gd name="T5" fmla="*/ 2147483647 h 84"/>
                <a:gd name="T6" fmla="*/ 2147483647 w 79"/>
                <a:gd name="T7" fmla="*/ 2147483647 h 84"/>
                <a:gd name="T8" fmla="*/ 2147483647 w 79"/>
                <a:gd name="T9" fmla="*/ 2147483647 h 84"/>
                <a:gd name="T10" fmla="*/ 2147483647 w 79"/>
                <a:gd name="T11" fmla="*/ 2147483647 h 84"/>
                <a:gd name="T12" fmla="*/ 2147483647 w 79"/>
                <a:gd name="T13" fmla="*/ 2147483647 h 84"/>
                <a:gd name="T14" fmla="*/ 2147483647 w 79"/>
                <a:gd name="T15" fmla="*/ 2147483647 h 84"/>
                <a:gd name="T16" fmla="*/ 2147483647 w 79"/>
                <a:gd name="T17" fmla="*/ 2147483647 h 84"/>
                <a:gd name="T18" fmla="*/ 2147483647 w 79"/>
                <a:gd name="T19" fmla="*/ 2147483647 h 84"/>
                <a:gd name="T20" fmla="*/ 2147483647 w 79"/>
                <a:gd name="T21" fmla="*/ 2147483647 h 84"/>
                <a:gd name="T22" fmla="*/ 2147483647 w 79"/>
                <a:gd name="T23" fmla="*/ 2147483647 h 84"/>
                <a:gd name="T24" fmla="*/ 2147483647 w 79"/>
                <a:gd name="T25" fmla="*/ 2147483647 h 84"/>
                <a:gd name="T26" fmla="*/ 2147483647 w 79"/>
                <a:gd name="T27" fmla="*/ 0 h 84"/>
                <a:gd name="T28" fmla="*/ 2147483647 w 79"/>
                <a:gd name="T29" fmla="*/ 2147483647 h 84"/>
                <a:gd name="T30" fmla="*/ 2147483647 w 79"/>
                <a:gd name="T31" fmla="*/ 2147483647 h 84"/>
                <a:gd name="T32" fmla="*/ 2147483647 w 79"/>
                <a:gd name="T33" fmla="*/ 2147483647 h 84"/>
                <a:gd name="T34" fmla="*/ 2147483647 w 79"/>
                <a:gd name="T35" fmla="*/ 2147483647 h 84"/>
                <a:gd name="T36" fmla="*/ 2147483647 w 79"/>
                <a:gd name="T37" fmla="*/ 2147483647 h 84"/>
                <a:gd name="T38" fmla="*/ 2147483647 w 79"/>
                <a:gd name="T39" fmla="*/ 2147483647 h 84"/>
                <a:gd name="T40" fmla="*/ 2147483647 w 79"/>
                <a:gd name="T41" fmla="*/ 2147483647 h 84"/>
                <a:gd name="T42" fmla="*/ 2147483647 w 79"/>
                <a:gd name="T43" fmla="*/ 2147483647 h 84"/>
                <a:gd name="T44" fmla="*/ 2147483647 w 79"/>
                <a:gd name="T45" fmla="*/ 2147483647 h 84"/>
                <a:gd name="T46" fmla="*/ 2147483647 w 79"/>
                <a:gd name="T47" fmla="*/ 2147483647 h 84"/>
                <a:gd name="T48" fmla="*/ 2147483647 w 79"/>
                <a:gd name="T49" fmla="*/ 2147483647 h 84"/>
                <a:gd name="T50" fmla="*/ 2147483647 w 79"/>
                <a:gd name="T51" fmla="*/ 2147483647 h 84"/>
                <a:gd name="T52" fmla="*/ 2147483647 w 79"/>
                <a:gd name="T53" fmla="*/ 2147483647 h 84"/>
                <a:gd name="T54" fmla="*/ 2147483647 w 79"/>
                <a:gd name="T55" fmla="*/ 2147483647 h 84"/>
                <a:gd name="T56" fmla="*/ 2147483647 w 79"/>
                <a:gd name="T57" fmla="*/ 2147483647 h 84"/>
                <a:gd name="T58" fmla="*/ 2147483647 w 79"/>
                <a:gd name="T59" fmla="*/ 2147483647 h 84"/>
                <a:gd name="T60" fmla="*/ 2147483647 w 79"/>
                <a:gd name="T61" fmla="*/ 2147483647 h 84"/>
                <a:gd name="T62" fmla="*/ 2147483647 w 79"/>
                <a:gd name="T63" fmla="*/ 2147483647 h 84"/>
                <a:gd name="T64" fmla="*/ 2147483647 w 79"/>
                <a:gd name="T65" fmla="*/ 2147483647 h 84"/>
                <a:gd name="T66" fmla="*/ 2147483647 w 79"/>
                <a:gd name="T67" fmla="*/ 2147483647 h 84"/>
                <a:gd name="T68" fmla="*/ 2147483647 w 79"/>
                <a:gd name="T69" fmla="*/ 2147483647 h 84"/>
                <a:gd name="T70" fmla="*/ 2147483647 w 79"/>
                <a:gd name="T71" fmla="*/ 2147483647 h 84"/>
                <a:gd name="T72" fmla="*/ 2147483647 w 79"/>
                <a:gd name="T73" fmla="*/ 2147483647 h 84"/>
                <a:gd name="T74" fmla="*/ 2147483647 w 79"/>
                <a:gd name="T75" fmla="*/ 2147483647 h 84"/>
                <a:gd name="T76" fmla="*/ 2147483647 w 79"/>
                <a:gd name="T77" fmla="*/ 2147483647 h 84"/>
                <a:gd name="T78" fmla="*/ 2147483647 w 79"/>
                <a:gd name="T79" fmla="*/ 2147483647 h 84"/>
                <a:gd name="T80" fmla="*/ 2147483647 w 79"/>
                <a:gd name="T81" fmla="*/ 2147483647 h 84"/>
                <a:gd name="T82" fmla="*/ 2147483647 w 79"/>
                <a:gd name="T83" fmla="*/ 2147483647 h 84"/>
                <a:gd name="T84" fmla="*/ 2147483647 w 79"/>
                <a:gd name="T85" fmla="*/ 2147483647 h 84"/>
                <a:gd name="T86" fmla="*/ 2147483647 w 79"/>
                <a:gd name="T87" fmla="*/ 2147483647 h 84"/>
                <a:gd name="T88" fmla="*/ 2147483647 w 79"/>
                <a:gd name="T89" fmla="*/ 2147483647 h 84"/>
                <a:gd name="T90" fmla="*/ 2147483647 w 79"/>
                <a:gd name="T91" fmla="*/ 2147483647 h 84"/>
                <a:gd name="T92" fmla="*/ 2147483647 w 79"/>
                <a:gd name="T93" fmla="*/ 2147483647 h 84"/>
                <a:gd name="T94" fmla="*/ 2147483647 w 79"/>
                <a:gd name="T95" fmla="*/ 2147483647 h 84"/>
                <a:gd name="T96" fmla="*/ 2147483647 w 79"/>
                <a:gd name="T97" fmla="*/ 2147483647 h 84"/>
                <a:gd name="T98" fmla="*/ 2147483647 w 79"/>
                <a:gd name="T99" fmla="*/ 2147483647 h 84"/>
                <a:gd name="T100" fmla="*/ 2147483647 w 79"/>
                <a:gd name="T101" fmla="*/ 2147483647 h 84"/>
                <a:gd name="T102" fmla="*/ 2147483647 w 79"/>
                <a:gd name="T103" fmla="*/ 2147483647 h 84"/>
                <a:gd name="T104" fmla="*/ 2147483647 w 79"/>
                <a:gd name="T105" fmla="*/ 2147483647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9"/>
                <a:gd name="T160" fmla="*/ 0 h 84"/>
                <a:gd name="T161" fmla="*/ 79 w 7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9" h="84">
                  <a:moveTo>
                    <a:pt x="43" y="82"/>
                  </a:moveTo>
                  <a:lnTo>
                    <a:pt x="49" y="82"/>
                  </a:lnTo>
                  <a:lnTo>
                    <a:pt x="51" y="80"/>
                  </a:lnTo>
                  <a:lnTo>
                    <a:pt x="54" y="80"/>
                  </a:lnTo>
                  <a:lnTo>
                    <a:pt x="56" y="79"/>
                  </a:lnTo>
                  <a:lnTo>
                    <a:pt x="57" y="79"/>
                  </a:lnTo>
                  <a:lnTo>
                    <a:pt x="59" y="77"/>
                  </a:lnTo>
                  <a:lnTo>
                    <a:pt x="60" y="77"/>
                  </a:lnTo>
                  <a:lnTo>
                    <a:pt x="65" y="72"/>
                  </a:lnTo>
                  <a:lnTo>
                    <a:pt x="63" y="72"/>
                  </a:lnTo>
                  <a:lnTo>
                    <a:pt x="63" y="74"/>
                  </a:lnTo>
                  <a:lnTo>
                    <a:pt x="70" y="67"/>
                  </a:lnTo>
                  <a:lnTo>
                    <a:pt x="68" y="67"/>
                  </a:lnTo>
                  <a:lnTo>
                    <a:pt x="68" y="69"/>
                  </a:lnTo>
                  <a:lnTo>
                    <a:pt x="73" y="64"/>
                  </a:lnTo>
                  <a:lnTo>
                    <a:pt x="73" y="62"/>
                  </a:lnTo>
                  <a:lnTo>
                    <a:pt x="74" y="61"/>
                  </a:lnTo>
                  <a:lnTo>
                    <a:pt x="74" y="59"/>
                  </a:lnTo>
                  <a:lnTo>
                    <a:pt x="76" y="57"/>
                  </a:lnTo>
                  <a:lnTo>
                    <a:pt x="76" y="54"/>
                  </a:lnTo>
                  <a:lnTo>
                    <a:pt x="77" y="53"/>
                  </a:lnTo>
                  <a:lnTo>
                    <a:pt x="77" y="46"/>
                  </a:lnTo>
                  <a:lnTo>
                    <a:pt x="79" y="41"/>
                  </a:lnTo>
                  <a:lnTo>
                    <a:pt x="77" y="38"/>
                  </a:lnTo>
                  <a:lnTo>
                    <a:pt x="77" y="31"/>
                  </a:lnTo>
                  <a:lnTo>
                    <a:pt x="76" y="30"/>
                  </a:lnTo>
                  <a:lnTo>
                    <a:pt x="76" y="26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3" y="21"/>
                  </a:lnTo>
                  <a:lnTo>
                    <a:pt x="73" y="20"/>
                  </a:lnTo>
                  <a:lnTo>
                    <a:pt x="70" y="17"/>
                  </a:lnTo>
                  <a:lnTo>
                    <a:pt x="68" y="13"/>
                  </a:lnTo>
                  <a:lnTo>
                    <a:pt x="65" y="12"/>
                  </a:lnTo>
                  <a:lnTo>
                    <a:pt x="63" y="8"/>
                  </a:lnTo>
                  <a:lnTo>
                    <a:pt x="60" y="7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49" y="0"/>
                  </a:lnTo>
                  <a:lnTo>
                    <a:pt x="29" y="0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6" y="64"/>
                  </a:lnTo>
                  <a:lnTo>
                    <a:pt x="8" y="67"/>
                  </a:lnTo>
                  <a:lnTo>
                    <a:pt x="11" y="69"/>
                  </a:lnTo>
                  <a:lnTo>
                    <a:pt x="12" y="72"/>
                  </a:lnTo>
                  <a:lnTo>
                    <a:pt x="15" y="74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2" y="79"/>
                  </a:lnTo>
                  <a:lnTo>
                    <a:pt x="23" y="79"/>
                  </a:lnTo>
                  <a:lnTo>
                    <a:pt x="25" y="80"/>
                  </a:lnTo>
                  <a:lnTo>
                    <a:pt x="28" y="80"/>
                  </a:lnTo>
                  <a:lnTo>
                    <a:pt x="29" y="82"/>
                  </a:lnTo>
                  <a:lnTo>
                    <a:pt x="36" y="82"/>
                  </a:lnTo>
                  <a:lnTo>
                    <a:pt x="39" y="84"/>
                  </a:lnTo>
                  <a:lnTo>
                    <a:pt x="43" y="82"/>
                  </a:lnTo>
                  <a:lnTo>
                    <a:pt x="37" y="75"/>
                  </a:lnTo>
                  <a:lnTo>
                    <a:pt x="42" y="74"/>
                  </a:lnTo>
                  <a:lnTo>
                    <a:pt x="39" y="72"/>
                  </a:lnTo>
                  <a:lnTo>
                    <a:pt x="32" y="72"/>
                  </a:lnTo>
                  <a:lnTo>
                    <a:pt x="31" y="71"/>
                  </a:lnTo>
                  <a:lnTo>
                    <a:pt x="28" y="71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2" y="67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14" y="59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9" y="49"/>
                  </a:lnTo>
                  <a:lnTo>
                    <a:pt x="9" y="43"/>
                  </a:lnTo>
                  <a:lnTo>
                    <a:pt x="9" y="35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31" y="12"/>
                  </a:lnTo>
                  <a:lnTo>
                    <a:pt x="32" y="10"/>
                  </a:lnTo>
                  <a:lnTo>
                    <a:pt x="40" y="10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51" y="12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7" y="17"/>
                  </a:lnTo>
                  <a:lnTo>
                    <a:pt x="57" y="15"/>
                  </a:lnTo>
                  <a:lnTo>
                    <a:pt x="56" y="15"/>
                  </a:lnTo>
                  <a:lnTo>
                    <a:pt x="62" y="21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5" y="26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8" y="35"/>
                  </a:lnTo>
                  <a:lnTo>
                    <a:pt x="68" y="41"/>
                  </a:lnTo>
                  <a:lnTo>
                    <a:pt x="70" y="44"/>
                  </a:lnTo>
                  <a:lnTo>
                    <a:pt x="71" y="39"/>
                  </a:lnTo>
                  <a:lnTo>
                    <a:pt x="68" y="43"/>
                  </a:lnTo>
                  <a:lnTo>
                    <a:pt x="68" y="49"/>
                  </a:lnTo>
                  <a:lnTo>
                    <a:pt x="67" y="51"/>
                  </a:lnTo>
                  <a:lnTo>
                    <a:pt x="67" y="54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3" y="59"/>
                  </a:lnTo>
                  <a:lnTo>
                    <a:pt x="63" y="61"/>
                  </a:lnTo>
                  <a:lnTo>
                    <a:pt x="65" y="59"/>
                  </a:lnTo>
                  <a:lnTo>
                    <a:pt x="62" y="61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6" y="69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4" y="69"/>
                  </a:lnTo>
                  <a:lnTo>
                    <a:pt x="53" y="69"/>
                  </a:lnTo>
                  <a:lnTo>
                    <a:pt x="51" y="71"/>
                  </a:lnTo>
                  <a:lnTo>
                    <a:pt x="48" y="71"/>
                  </a:lnTo>
                  <a:lnTo>
                    <a:pt x="46" y="72"/>
                  </a:lnTo>
                  <a:lnTo>
                    <a:pt x="40" y="72"/>
                  </a:lnTo>
                  <a:lnTo>
                    <a:pt x="37" y="75"/>
                  </a:lnTo>
                  <a:lnTo>
                    <a:pt x="43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3" name="Freeform 17"/>
            <p:cNvSpPr>
              <a:spLocks/>
            </p:cNvSpPr>
            <p:nvPr/>
          </p:nvSpPr>
          <p:spPr bwMode="auto">
            <a:xfrm>
              <a:off x="3798888" y="2446338"/>
              <a:ext cx="125412" cy="120650"/>
            </a:xfrm>
            <a:custGeom>
              <a:avLst/>
              <a:gdLst>
                <a:gd name="T0" fmla="*/ 2147483647 w 70"/>
                <a:gd name="T1" fmla="*/ 2147483647 h 76"/>
                <a:gd name="T2" fmla="*/ 2147483647 w 70"/>
                <a:gd name="T3" fmla="*/ 2147483647 h 76"/>
                <a:gd name="T4" fmla="*/ 2147483647 w 70"/>
                <a:gd name="T5" fmla="*/ 2147483647 h 76"/>
                <a:gd name="T6" fmla="*/ 2147483647 w 70"/>
                <a:gd name="T7" fmla="*/ 2147483647 h 76"/>
                <a:gd name="T8" fmla="*/ 2147483647 w 70"/>
                <a:gd name="T9" fmla="*/ 2147483647 h 76"/>
                <a:gd name="T10" fmla="*/ 2147483647 w 70"/>
                <a:gd name="T11" fmla="*/ 2147483647 h 76"/>
                <a:gd name="T12" fmla="*/ 2147483647 w 70"/>
                <a:gd name="T13" fmla="*/ 2147483647 h 76"/>
                <a:gd name="T14" fmla="*/ 2147483647 w 70"/>
                <a:gd name="T15" fmla="*/ 2147483647 h 76"/>
                <a:gd name="T16" fmla="*/ 2147483647 w 70"/>
                <a:gd name="T17" fmla="*/ 0 h 76"/>
                <a:gd name="T18" fmla="*/ 2147483647 w 70"/>
                <a:gd name="T19" fmla="*/ 2147483647 h 76"/>
                <a:gd name="T20" fmla="*/ 2147483647 w 70"/>
                <a:gd name="T21" fmla="*/ 2147483647 h 76"/>
                <a:gd name="T22" fmla="*/ 2147483647 w 70"/>
                <a:gd name="T23" fmla="*/ 2147483647 h 76"/>
                <a:gd name="T24" fmla="*/ 0 w 70"/>
                <a:gd name="T25" fmla="*/ 2147483647 h 76"/>
                <a:gd name="T26" fmla="*/ 2147483647 w 70"/>
                <a:gd name="T27" fmla="*/ 2147483647 h 76"/>
                <a:gd name="T28" fmla="*/ 2147483647 w 70"/>
                <a:gd name="T29" fmla="*/ 2147483647 h 76"/>
                <a:gd name="T30" fmla="*/ 2147483647 w 70"/>
                <a:gd name="T31" fmla="*/ 2147483647 h 76"/>
                <a:gd name="T32" fmla="*/ 2147483647 w 70"/>
                <a:gd name="T33" fmla="*/ 2147483647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76"/>
                <a:gd name="T53" fmla="*/ 70 w 70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76">
                  <a:moveTo>
                    <a:pt x="36" y="76"/>
                  </a:moveTo>
                  <a:lnTo>
                    <a:pt x="50" y="73"/>
                  </a:lnTo>
                  <a:lnTo>
                    <a:pt x="61" y="65"/>
                  </a:lnTo>
                  <a:lnTo>
                    <a:pt x="67" y="52"/>
                  </a:lnTo>
                  <a:lnTo>
                    <a:pt x="70" y="37"/>
                  </a:lnTo>
                  <a:lnTo>
                    <a:pt x="67" y="22"/>
                  </a:lnTo>
                  <a:lnTo>
                    <a:pt x="61" y="11"/>
                  </a:lnTo>
                  <a:lnTo>
                    <a:pt x="50" y="3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11" y="11"/>
                  </a:lnTo>
                  <a:lnTo>
                    <a:pt x="3" y="22"/>
                  </a:lnTo>
                  <a:lnTo>
                    <a:pt x="0" y="37"/>
                  </a:lnTo>
                  <a:lnTo>
                    <a:pt x="3" y="52"/>
                  </a:lnTo>
                  <a:lnTo>
                    <a:pt x="11" y="65"/>
                  </a:lnTo>
                  <a:lnTo>
                    <a:pt x="22" y="73"/>
                  </a:lnTo>
                  <a:lnTo>
                    <a:pt x="36" y="76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4" name="Freeform 18"/>
            <p:cNvSpPr>
              <a:spLocks/>
            </p:cNvSpPr>
            <p:nvPr/>
          </p:nvSpPr>
          <p:spPr bwMode="auto">
            <a:xfrm>
              <a:off x="3789363" y="2438400"/>
              <a:ext cx="141287" cy="136525"/>
            </a:xfrm>
            <a:custGeom>
              <a:avLst/>
              <a:gdLst>
                <a:gd name="T0" fmla="*/ 2147483647 w 79"/>
                <a:gd name="T1" fmla="*/ 2147483647 h 86"/>
                <a:gd name="T2" fmla="*/ 2147483647 w 79"/>
                <a:gd name="T3" fmla="*/ 2147483647 h 86"/>
                <a:gd name="T4" fmla="*/ 2147483647 w 79"/>
                <a:gd name="T5" fmla="*/ 2147483647 h 86"/>
                <a:gd name="T6" fmla="*/ 2147483647 w 79"/>
                <a:gd name="T7" fmla="*/ 2147483647 h 86"/>
                <a:gd name="T8" fmla="*/ 2147483647 w 79"/>
                <a:gd name="T9" fmla="*/ 2147483647 h 86"/>
                <a:gd name="T10" fmla="*/ 2147483647 w 79"/>
                <a:gd name="T11" fmla="*/ 2147483647 h 86"/>
                <a:gd name="T12" fmla="*/ 2147483647 w 79"/>
                <a:gd name="T13" fmla="*/ 2147483647 h 86"/>
                <a:gd name="T14" fmla="*/ 2147483647 w 79"/>
                <a:gd name="T15" fmla="*/ 2147483647 h 86"/>
                <a:gd name="T16" fmla="*/ 2147483647 w 79"/>
                <a:gd name="T17" fmla="*/ 2147483647 h 86"/>
                <a:gd name="T18" fmla="*/ 2147483647 w 79"/>
                <a:gd name="T19" fmla="*/ 2147483647 h 86"/>
                <a:gd name="T20" fmla="*/ 2147483647 w 79"/>
                <a:gd name="T21" fmla="*/ 2147483647 h 86"/>
                <a:gd name="T22" fmla="*/ 2147483647 w 79"/>
                <a:gd name="T23" fmla="*/ 2147483647 h 86"/>
                <a:gd name="T24" fmla="*/ 2147483647 w 79"/>
                <a:gd name="T25" fmla="*/ 2147483647 h 86"/>
                <a:gd name="T26" fmla="*/ 2147483647 w 79"/>
                <a:gd name="T27" fmla="*/ 2147483647 h 86"/>
                <a:gd name="T28" fmla="*/ 2147483647 w 79"/>
                <a:gd name="T29" fmla="*/ 2147483647 h 86"/>
                <a:gd name="T30" fmla="*/ 2147483647 w 79"/>
                <a:gd name="T31" fmla="*/ 2147483647 h 86"/>
                <a:gd name="T32" fmla="*/ 2147483647 w 79"/>
                <a:gd name="T33" fmla="*/ 2147483647 h 86"/>
                <a:gd name="T34" fmla="*/ 0 w 79"/>
                <a:gd name="T35" fmla="*/ 2147483647 h 86"/>
                <a:gd name="T36" fmla="*/ 2147483647 w 79"/>
                <a:gd name="T37" fmla="*/ 2147483647 h 86"/>
                <a:gd name="T38" fmla="*/ 2147483647 w 79"/>
                <a:gd name="T39" fmla="*/ 2147483647 h 86"/>
                <a:gd name="T40" fmla="*/ 2147483647 w 79"/>
                <a:gd name="T41" fmla="*/ 2147483647 h 86"/>
                <a:gd name="T42" fmla="*/ 2147483647 w 79"/>
                <a:gd name="T43" fmla="*/ 2147483647 h 86"/>
                <a:gd name="T44" fmla="*/ 2147483647 w 79"/>
                <a:gd name="T45" fmla="*/ 2147483647 h 86"/>
                <a:gd name="T46" fmla="*/ 2147483647 w 79"/>
                <a:gd name="T47" fmla="*/ 2147483647 h 86"/>
                <a:gd name="T48" fmla="*/ 2147483647 w 79"/>
                <a:gd name="T49" fmla="*/ 2147483647 h 86"/>
                <a:gd name="T50" fmla="*/ 2147483647 w 79"/>
                <a:gd name="T51" fmla="*/ 2147483647 h 86"/>
                <a:gd name="T52" fmla="*/ 2147483647 w 79"/>
                <a:gd name="T53" fmla="*/ 2147483647 h 86"/>
                <a:gd name="T54" fmla="*/ 2147483647 w 79"/>
                <a:gd name="T55" fmla="*/ 2147483647 h 86"/>
                <a:gd name="T56" fmla="*/ 2147483647 w 79"/>
                <a:gd name="T57" fmla="*/ 2147483647 h 86"/>
                <a:gd name="T58" fmla="*/ 2147483647 w 79"/>
                <a:gd name="T59" fmla="*/ 2147483647 h 86"/>
                <a:gd name="T60" fmla="*/ 2147483647 w 79"/>
                <a:gd name="T61" fmla="*/ 2147483647 h 86"/>
                <a:gd name="T62" fmla="*/ 2147483647 w 79"/>
                <a:gd name="T63" fmla="*/ 2147483647 h 86"/>
                <a:gd name="T64" fmla="*/ 2147483647 w 79"/>
                <a:gd name="T65" fmla="*/ 2147483647 h 86"/>
                <a:gd name="T66" fmla="*/ 2147483647 w 79"/>
                <a:gd name="T67" fmla="*/ 2147483647 h 86"/>
                <a:gd name="T68" fmla="*/ 2147483647 w 79"/>
                <a:gd name="T69" fmla="*/ 2147483647 h 86"/>
                <a:gd name="T70" fmla="*/ 2147483647 w 79"/>
                <a:gd name="T71" fmla="*/ 2147483647 h 86"/>
                <a:gd name="T72" fmla="*/ 2147483647 w 79"/>
                <a:gd name="T73" fmla="*/ 2147483647 h 86"/>
                <a:gd name="T74" fmla="*/ 2147483647 w 79"/>
                <a:gd name="T75" fmla="*/ 2147483647 h 86"/>
                <a:gd name="T76" fmla="*/ 2147483647 w 79"/>
                <a:gd name="T77" fmla="*/ 2147483647 h 86"/>
                <a:gd name="T78" fmla="*/ 2147483647 w 79"/>
                <a:gd name="T79" fmla="*/ 2147483647 h 86"/>
                <a:gd name="T80" fmla="*/ 2147483647 w 79"/>
                <a:gd name="T81" fmla="*/ 2147483647 h 86"/>
                <a:gd name="T82" fmla="*/ 2147483647 w 79"/>
                <a:gd name="T83" fmla="*/ 2147483647 h 86"/>
                <a:gd name="T84" fmla="*/ 2147483647 w 79"/>
                <a:gd name="T85" fmla="*/ 2147483647 h 86"/>
                <a:gd name="T86" fmla="*/ 2147483647 w 79"/>
                <a:gd name="T87" fmla="*/ 2147483647 h 86"/>
                <a:gd name="T88" fmla="*/ 2147483647 w 79"/>
                <a:gd name="T89" fmla="*/ 2147483647 h 86"/>
                <a:gd name="T90" fmla="*/ 2147483647 w 79"/>
                <a:gd name="T91" fmla="*/ 2147483647 h 86"/>
                <a:gd name="T92" fmla="*/ 2147483647 w 79"/>
                <a:gd name="T93" fmla="*/ 2147483647 h 86"/>
                <a:gd name="T94" fmla="*/ 2147483647 w 79"/>
                <a:gd name="T95" fmla="*/ 2147483647 h 86"/>
                <a:gd name="T96" fmla="*/ 2147483647 w 79"/>
                <a:gd name="T97" fmla="*/ 2147483647 h 86"/>
                <a:gd name="T98" fmla="*/ 2147483647 w 79"/>
                <a:gd name="T99" fmla="*/ 2147483647 h 86"/>
                <a:gd name="T100" fmla="*/ 2147483647 w 79"/>
                <a:gd name="T101" fmla="*/ 2147483647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"/>
                <a:gd name="T154" fmla="*/ 0 h 86"/>
                <a:gd name="T155" fmla="*/ 79 w 79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" h="86">
                  <a:moveTo>
                    <a:pt x="44" y="85"/>
                  </a:moveTo>
                  <a:lnTo>
                    <a:pt x="50" y="85"/>
                  </a:lnTo>
                  <a:lnTo>
                    <a:pt x="52" y="83"/>
                  </a:lnTo>
                  <a:lnTo>
                    <a:pt x="53" y="83"/>
                  </a:lnTo>
                  <a:lnTo>
                    <a:pt x="55" y="81"/>
                  </a:lnTo>
                  <a:lnTo>
                    <a:pt x="56" y="81"/>
                  </a:lnTo>
                  <a:lnTo>
                    <a:pt x="58" y="80"/>
                  </a:lnTo>
                  <a:lnTo>
                    <a:pt x="59" y="80"/>
                  </a:lnTo>
                  <a:lnTo>
                    <a:pt x="70" y="68"/>
                  </a:lnTo>
                  <a:lnTo>
                    <a:pt x="70" y="67"/>
                  </a:lnTo>
                  <a:lnTo>
                    <a:pt x="73" y="63"/>
                  </a:lnTo>
                  <a:lnTo>
                    <a:pt x="73" y="62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6" y="57"/>
                  </a:lnTo>
                  <a:lnTo>
                    <a:pt x="76" y="54"/>
                  </a:lnTo>
                  <a:lnTo>
                    <a:pt x="78" y="52"/>
                  </a:lnTo>
                  <a:lnTo>
                    <a:pt x="78" y="45"/>
                  </a:lnTo>
                  <a:lnTo>
                    <a:pt x="79" y="41"/>
                  </a:lnTo>
                  <a:lnTo>
                    <a:pt x="78" y="37"/>
                  </a:lnTo>
                  <a:lnTo>
                    <a:pt x="78" y="31"/>
                  </a:lnTo>
                  <a:lnTo>
                    <a:pt x="76" y="29"/>
                  </a:lnTo>
                  <a:lnTo>
                    <a:pt x="76" y="26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3" y="21"/>
                  </a:lnTo>
                  <a:lnTo>
                    <a:pt x="73" y="19"/>
                  </a:lnTo>
                  <a:lnTo>
                    <a:pt x="70" y="16"/>
                  </a:lnTo>
                  <a:lnTo>
                    <a:pt x="69" y="13"/>
                  </a:lnTo>
                  <a:lnTo>
                    <a:pt x="66" y="11"/>
                  </a:lnTo>
                  <a:lnTo>
                    <a:pt x="64" y="8"/>
                  </a:lnTo>
                  <a:lnTo>
                    <a:pt x="61" y="6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50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7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7" y="63"/>
                  </a:lnTo>
                  <a:lnTo>
                    <a:pt x="7" y="65"/>
                  </a:lnTo>
                  <a:lnTo>
                    <a:pt x="11" y="70"/>
                  </a:lnTo>
                  <a:lnTo>
                    <a:pt x="11" y="72"/>
                  </a:lnTo>
                  <a:lnTo>
                    <a:pt x="16" y="77"/>
                  </a:lnTo>
                  <a:lnTo>
                    <a:pt x="17" y="77"/>
                  </a:lnTo>
                  <a:lnTo>
                    <a:pt x="21" y="80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5" y="81"/>
                  </a:lnTo>
                  <a:lnTo>
                    <a:pt x="27" y="83"/>
                  </a:lnTo>
                  <a:lnTo>
                    <a:pt x="28" y="83"/>
                  </a:lnTo>
                  <a:lnTo>
                    <a:pt x="30" y="85"/>
                  </a:lnTo>
                  <a:lnTo>
                    <a:pt x="36" y="85"/>
                  </a:lnTo>
                  <a:lnTo>
                    <a:pt x="39" y="86"/>
                  </a:lnTo>
                  <a:lnTo>
                    <a:pt x="44" y="85"/>
                  </a:lnTo>
                  <a:lnTo>
                    <a:pt x="38" y="78"/>
                  </a:lnTo>
                  <a:lnTo>
                    <a:pt x="42" y="77"/>
                  </a:lnTo>
                  <a:lnTo>
                    <a:pt x="39" y="75"/>
                  </a:lnTo>
                  <a:lnTo>
                    <a:pt x="33" y="75"/>
                  </a:lnTo>
                  <a:lnTo>
                    <a:pt x="31" y="73"/>
                  </a:lnTo>
                  <a:lnTo>
                    <a:pt x="30" y="73"/>
                  </a:lnTo>
                  <a:lnTo>
                    <a:pt x="28" y="72"/>
                  </a:lnTo>
                  <a:lnTo>
                    <a:pt x="27" y="72"/>
                  </a:lnTo>
                  <a:lnTo>
                    <a:pt x="25" y="70"/>
                  </a:lnTo>
                  <a:lnTo>
                    <a:pt x="24" y="70"/>
                  </a:lnTo>
                  <a:lnTo>
                    <a:pt x="21" y="67"/>
                  </a:lnTo>
                  <a:lnTo>
                    <a:pt x="19" y="67"/>
                  </a:lnTo>
                  <a:lnTo>
                    <a:pt x="21" y="68"/>
                  </a:lnTo>
                  <a:lnTo>
                    <a:pt x="21" y="67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3" y="57"/>
                  </a:lnTo>
                  <a:lnTo>
                    <a:pt x="13" y="55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0" y="49"/>
                  </a:lnTo>
                  <a:lnTo>
                    <a:pt x="10" y="42"/>
                  </a:lnTo>
                  <a:lnTo>
                    <a:pt x="10" y="34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13" y="27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3" y="9"/>
                  </a:lnTo>
                  <a:lnTo>
                    <a:pt x="41" y="9"/>
                  </a:lnTo>
                  <a:lnTo>
                    <a:pt x="47" y="9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5" y="13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56" y="14"/>
                  </a:lnTo>
                  <a:lnTo>
                    <a:pt x="62" y="21"/>
                  </a:lnTo>
                  <a:lnTo>
                    <a:pt x="62" y="19"/>
                  </a:lnTo>
                  <a:lnTo>
                    <a:pt x="61" y="19"/>
                  </a:lnTo>
                  <a:lnTo>
                    <a:pt x="64" y="23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7" y="29"/>
                  </a:lnTo>
                  <a:lnTo>
                    <a:pt x="67" y="32"/>
                  </a:lnTo>
                  <a:lnTo>
                    <a:pt x="69" y="34"/>
                  </a:lnTo>
                  <a:lnTo>
                    <a:pt x="69" y="41"/>
                  </a:lnTo>
                  <a:lnTo>
                    <a:pt x="70" y="44"/>
                  </a:lnTo>
                  <a:lnTo>
                    <a:pt x="72" y="39"/>
                  </a:lnTo>
                  <a:lnTo>
                    <a:pt x="69" y="42"/>
                  </a:lnTo>
                  <a:lnTo>
                    <a:pt x="69" y="49"/>
                  </a:lnTo>
                  <a:lnTo>
                    <a:pt x="67" y="50"/>
                  </a:lnTo>
                  <a:lnTo>
                    <a:pt x="67" y="54"/>
                  </a:lnTo>
                  <a:lnTo>
                    <a:pt x="66" y="55"/>
                  </a:lnTo>
                  <a:lnTo>
                    <a:pt x="66" y="57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1" y="63"/>
                  </a:lnTo>
                  <a:lnTo>
                    <a:pt x="61" y="65"/>
                  </a:lnTo>
                  <a:lnTo>
                    <a:pt x="56" y="70"/>
                  </a:lnTo>
                  <a:lnTo>
                    <a:pt x="55" y="70"/>
                  </a:lnTo>
                  <a:lnTo>
                    <a:pt x="53" y="72"/>
                  </a:lnTo>
                  <a:lnTo>
                    <a:pt x="52" y="72"/>
                  </a:lnTo>
                  <a:lnTo>
                    <a:pt x="50" y="73"/>
                  </a:lnTo>
                  <a:lnTo>
                    <a:pt x="48" y="73"/>
                  </a:lnTo>
                  <a:lnTo>
                    <a:pt x="47" y="75"/>
                  </a:lnTo>
                  <a:lnTo>
                    <a:pt x="41" y="75"/>
                  </a:lnTo>
                  <a:lnTo>
                    <a:pt x="38" y="78"/>
                  </a:lnTo>
                  <a:lnTo>
                    <a:pt x="44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5" name="Freeform 19"/>
            <p:cNvSpPr>
              <a:spLocks/>
            </p:cNvSpPr>
            <p:nvPr/>
          </p:nvSpPr>
          <p:spPr bwMode="auto">
            <a:xfrm>
              <a:off x="3803650" y="2598738"/>
              <a:ext cx="125413" cy="122237"/>
            </a:xfrm>
            <a:custGeom>
              <a:avLst/>
              <a:gdLst>
                <a:gd name="T0" fmla="*/ 2147483647 w 70"/>
                <a:gd name="T1" fmla="*/ 2147483647 h 77"/>
                <a:gd name="T2" fmla="*/ 2147483647 w 70"/>
                <a:gd name="T3" fmla="*/ 2147483647 h 77"/>
                <a:gd name="T4" fmla="*/ 2147483647 w 70"/>
                <a:gd name="T5" fmla="*/ 2147483647 h 77"/>
                <a:gd name="T6" fmla="*/ 2147483647 w 70"/>
                <a:gd name="T7" fmla="*/ 2147483647 h 77"/>
                <a:gd name="T8" fmla="*/ 2147483647 w 70"/>
                <a:gd name="T9" fmla="*/ 2147483647 h 77"/>
                <a:gd name="T10" fmla="*/ 2147483647 w 70"/>
                <a:gd name="T11" fmla="*/ 2147483647 h 77"/>
                <a:gd name="T12" fmla="*/ 2147483647 w 70"/>
                <a:gd name="T13" fmla="*/ 2147483647 h 77"/>
                <a:gd name="T14" fmla="*/ 2147483647 w 70"/>
                <a:gd name="T15" fmla="*/ 2147483647 h 77"/>
                <a:gd name="T16" fmla="*/ 2147483647 w 70"/>
                <a:gd name="T17" fmla="*/ 0 h 77"/>
                <a:gd name="T18" fmla="*/ 2147483647 w 70"/>
                <a:gd name="T19" fmla="*/ 2147483647 h 77"/>
                <a:gd name="T20" fmla="*/ 2147483647 w 70"/>
                <a:gd name="T21" fmla="*/ 2147483647 h 77"/>
                <a:gd name="T22" fmla="*/ 2147483647 w 70"/>
                <a:gd name="T23" fmla="*/ 2147483647 h 77"/>
                <a:gd name="T24" fmla="*/ 0 w 70"/>
                <a:gd name="T25" fmla="*/ 2147483647 h 77"/>
                <a:gd name="T26" fmla="*/ 2147483647 w 70"/>
                <a:gd name="T27" fmla="*/ 2147483647 h 77"/>
                <a:gd name="T28" fmla="*/ 2147483647 w 70"/>
                <a:gd name="T29" fmla="*/ 2147483647 h 77"/>
                <a:gd name="T30" fmla="*/ 2147483647 w 70"/>
                <a:gd name="T31" fmla="*/ 2147483647 h 77"/>
                <a:gd name="T32" fmla="*/ 2147483647 w 70"/>
                <a:gd name="T33" fmla="*/ 214748364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77"/>
                <a:gd name="T53" fmla="*/ 70 w 70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77">
                  <a:moveTo>
                    <a:pt x="34" y="77"/>
                  </a:moveTo>
                  <a:lnTo>
                    <a:pt x="48" y="74"/>
                  </a:lnTo>
                  <a:lnTo>
                    <a:pt x="59" y="66"/>
                  </a:lnTo>
                  <a:lnTo>
                    <a:pt x="67" y="54"/>
                  </a:lnTo>
                  <a:lnTo>
                    <a:pt x="70" y="39"/>
                  </a:lnTo>
                  <a:lnTo>
                    <a:pt x="67" y="25"/>
                  </a:lnTo>
                  <a:lnTo>
                    <a:pt x="59" y="12"/>
                  </a:lnTo>
                  <a:lnTo>
                    <a:pt x="48" y="3"/>
                  </a:lnTo>
                  <a:lnTo>
                    <a:pt x="34" y="0"/>
                  </a:lnTo>
                  <a:lnTo>
                    <a:pt x="22" y="3"/>
                  </a:lnTo>
                  <a:lnTo>
                    <a:pt x="11" y="12"/>
                  </a:lnTo>
                  <a:lnTo>
                    <a:pt x="3" y="25"/>
                  </a:lnTo>
                  <a:lnTo>
                    <a:pt x="0" y="39"/>
                  </a:lnTo>
                  <a:lnTo>
                    <a:pt x="3" y="54"/>
                  </a:lnTo>
                  <a:lnTo>
                    <a:pt x="11" y="66"/>
                  </a:lnTo>
                  <a:lnTo>
                    <a:pt x="22" y="74"/>
                  </a:lnTo>
                  <a:lnTo>
                    <a:pt x="34" y="77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6" name="Freeform 20"/>
            <p:cNvSpPr>
              <a:spLocks/>
            </p:cNvSpPr>
            <p:nvPr/>
          </p:nvSpPr>
          <p:spPr bwMode="auto">
            <a:xfrm>
              <a:off x="3797300" y="2590800"/>
              <a:ext cx="141288" cy="138113"/>
            </a:xfrm>
            <a:custGeom>
              <a:avLst/>
              <a:gdLst>
                <a:gd name="T0" fmla="*/ 2147483647 w 79"/>
                <a:gd name="T1" fmla="*/ 2147483647 h 87"/>
                <a:gd name="T2" fmla="*/ 2147483647 w 79"/>
                <a:gd name="T3" fmla="*/ 2147483647 h 87"/>
                <a:gd name="T4" fmla="*/ 2147483647 w 79"/>
                <a:gd name="T5" fmla="*/ 2147483647 h 87"/>
                <a:gd name="T6" fmla="*/ 2147483647 w 79"/>
                <a:gd name="T7" fmla="*/ 2147483647 h 87"/>
                <a:gd name="T8" fmla="*/ 2147483647 w 79"/>
                <a:gd name="T9" fmla="*/ 2147483647 h 87"/>
                <a:gd name="T10" fmla="*/ 2147483647 w 79"/>
                <a:gd name="T11" fmla="*/ 2147483647 h 87"/>
                <a:gd name="T12" fmla="*/ 2147483647 w 79"/>
                <a:gd name="T13" fmla="*/ 2147483647 h 87"/>
                <a:gd name="T14" fmla="*/ 2147483647 w 79"/>
                <a:gd name="T15" fmla="*/ 2147483647 h 87"/>
                <a:gd name="T16" fmla="*/ 2147483647 w 79"/>
                <a:gd name="T17" fmla="*/ 2147483647 h 87"/>
                <a:gd name="T18" fmla="*/ 2147483647 w 79"/>
                <a:gd name="T19" fmla="*/ 2147483647 h 87"/>
                <a:gd name="T20" fmla="*/ 2147483647 w 79"/>
                <a:gd name="T21" fmla="*/ 2147483647 h 87"/>
                <a:gd name="T22" fmla="*/ 2147483647 w 79"/>
                <a:gd name="T23" fmla="*/ 0 h 87"/>
                <a:gd name="T24" fmla="*/ 2147483647 w 79"/>
                <a:gd name="T25" fmla="*/ 2147483647 h 87"/>
                <a:gd name="T26" fmla="*/ 2147483647 w 79"/>
                <a:gd name="T27" fmla="*/ 2147483647 h 87"/>
                <a:gd name="T28" fmla="*/ 2147483647 w 79"/>
                <a:gd name="T29" fmla="*/ 2147483647 h 87"/>
                <a:gd name="T30" fmla="*/ 2147483647 w 79"/>
                <a:gd name="T31" fmla="*/ 2147483647 h 87"/>
                <a:gd name="T32" fmla="*/ 2147483647 w 79"/>
                <a:gd name="T33" fmla="*/ 2147483647 h 87"/>
                <a:gd name="T34" fmla="*/ 2147483647 w 79"/>
                <a:gd name="T35" fmla="*/ 2147483647 h 87"/>
                <a:gd name="T36" fmla="*/ 2147483647 w 79"/>
                <a:gd name="T37" fmla="*/ 2147483647 h 87"/>
                <a:gd name="T38" fmla="*/ 2147483647 w 79"/>
                <a:gd name="T39" fmla="*/ 2147483647 h 87"/>
                <a:gd name="T40" fmla="*/ 2147483647 w 79"/>
                <a:gd name="T41" fmla="*/ 2147483647 h 87"/>
                <a:gd name="T42" fmla="*/ 2147483647 w 79"/>
                <a:gd name="T43" fmla="*/ 2147483647 h 87"/>
                <a:gd name="T44" fmla="*/ 2147483647 w 79"/>
                <a:gd name="T45" fmla="*/ 2147483647 h 87"/>
                <a:gd name="T46" fmla="*/ 2147483647 w 79"/>
                <a:gd name="T47" fmla="*/ 2147483647 h 87"/>
                <a:gd name="T48" fmla="*/ 2147483647 w 79"/>
                <a:gd name="T49" fmla="*/ 2147483647 h 87"/>
                <a:gd name="T50" fmla="*/ 2147483647 w 79"/>
                <a:gd name="T51" fmla="*/ 2147483647 h 87"/>
                <a:gd name="T52" fmla="*/ 2147483647 w 79"/>
                <a:gd name="T53" fmla="*/ 2147483647 h 87"/>
                <a:gd name="T54" fmla="*/ 2147483647 w 79"/>
                <a:gd name="T55" fmla="*/ 2147483647 h 87"/>
                <a:gd name="T56" fmla="*/ 2147483647 w 79"/>
                <a:gd name="T57" fmla="*/ 2147483647 h 87"/>
                <a:gd name="T58" fmla="*/ 2147483647 w 79"/>
                <a:gd name="T59" fmla="*/ 2147483647 h 87"/>
                <a:gd name="T60" fmla="*/ 2147483647 w 79"/>
                <a:gd name="T61" fmla="*/ 2147483647 h 87"/>
                <a:gd name="T62" fmla="*/ 2147483647 w 79"/>
                <a:gd name="T63" fmla="*/ 2147483647 h 87"/>
                <a:gd name="T64" fmla="*/ 2147483647 w 79"/>
                <a:gd name="T65" fmla="*/ 2147483647 h 87"/>
                <a:gd name="T66" fmla="*/ 2147483647 w 79"/>
                <a:gd name="T67" fmla="*/ 2147483647 h 87"/>
                <a:gd name="T68" fmla="*/ 2147483647 w 79"/>
                <a:gd name="T69" fmla="*/ 2147483647 h 87"/>
                <a:gd name="T70" fmla="*/ 2147483647 w 79"/>
                <a:gd name="T71" fmla="*/ 2147483647 h 87"/>
                <a:gd name="T72" fmla="*/ 2147483647 w 79"/>
                <a:gd name="T73" fmla="*/ 2147483647 h 87"/>
                <a:gd name="T74" fmla="*/ 2147483647 w 79"/>
                <a:gd name="T75" fmla="*/ 2147483647 h 87"/>
                <a:gd name="T76" fmla="*/ 2147483647 w 79"/>
                <a:gd name="T77" fmla="*/ 2147483647 h 87"/>
                <a:gd name="T78" fmla="*/ 2147483647 w 79"/>
                <a:gd name="T79" fmla="*/ 2147483647 h 87"/>
                <a:gd name="T80" fmla="*/ 2147483647 w 79"/>
                <a:gd name="T81" fmla="*/ 2147483647 h 87"/>
                <a:gd name="T82" fmla="*/ 2147483647 w 79"/>
                <a:gd name="T83" fmla="*/ 2147483647 h 87"/>
                <a:gd name="T84" fmla="*/ 2147483647 w 79"/>
                <a:gd name="T85" fmla="*/ 2147483647 h 87"/>
                <a:gd name="T86" fmla="*/ 2147483647 w 79"/>
                <a:gd name="T87" fmla="*/ 2147483647 h 87"/>
                <a:gd name="T88" fmla="*/ 2147483647 w 79"/>
                <a:gd name="T89" fmla="*/ 2147483647 h 87"/>
                <a:gd name="T90" fmla="*/ 2147483647 w 79"/>
                <a:gd name="T91" fmla="*/ 2147483647 h 87"/>
                <a:gd name="T92" fmla="*/ 2147483647 w 79"/>
                <a:gd name="T93" fmla="*/ 2147483647 h 87"/>
                <a:gd name="T94" fmla="*/ 2147483647 w 79"/>
                <a:gd name="T95" fmla="*/ 2147483647 h 87"/>
                <a:gd name="T96" fmla="*/ 2147483647 w 79"/>
                <a:gd name="T97" fmla="*/ 2147483647 h 87"/>
                <a:gd name="T98" fmla="*/ 2147483647 w 79"/>
                <a:gd name="T99" fmla="*/ 2147483647 h 8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"/>
                <a:gd name="T151" fmla="*/ 0 h 87"/>
                <a:gd name="T152" fmla="*/ 79 w 79"/>
                <a:gd name="T153" fmla="*/ 87 h 8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" h="87">
                  <a:moveTo>
                    <a:pt x="41" y="85"/>
                  </a:moveTo>
                  <a:lnTo>
                    <a:pt x="48" y="85"/>
                  </a:lnTo>
                  <a:lnTo>
                    <a:pt x="49" y="84"/>
                  </a:lnTo>
                  <a:lnTo>
                    <a:pt x="52" y="84"/>
                  </a:lnTo>
                  <a:lnTo>
                    <a:pt x="54" y="82"/>
                  </a:lnTo>
                  <a:lnTo>
                    <a:pt x="55" y="82"/>
                  </a:lnTo>
                  <a:lnTo>
                    <a:pt x="58" y="79"/>
                  </a:lnTo>
                  <a:lnTo>
                    <a:pt x="60" y="79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1"/>
                  </a:lnTo>
                  <a:lnTo>
                    <a:pt x="71" y="67"/>
                  </a:lnTo>
                  <a:lnTo>
                    <a:pt x="71" y="66"/>
                  </a:lnTo>
                  <a:lnTo>
                    <a:pt x="74" y="62"/>
                  </a:lnTo>
                  <a:lnTo>
                    <a:pt x="74" y="61"/>
                  </a:lnTo>
                  <a:lnTo>
                    <a:pt x="75" y="59"/>
                  </a:lnTo>
                  <a:lnTo>
                    <a:pt x="75" y="56"/>
                  </a:lnTo>
                  <a:lnTo>
                    <a:pt x="77" y="54"/>
                  </a:lnTo>
                  <a:lnTo>
                    <a:pt x="77" y="48"/>
                  </a:lnTo>
                  <a:lnTo>
                    <a:pt x="79" y="43"/>
                  </a:lnTo>
                  <a:lnTo>
                    <a:pt x="77" y="40"/>
                  </a:lnTo>
                  <a:lnTo>
                    <a:pt x="77" y="33"/>
                  </a:lnTo>
                  <a:lnTo>
                    <a:pt x="75" y="30"/>
                  </a:lnTo>
                  <a:lnTo>
                    <a:pt x="75" y="26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1" y="20"/>
                  </a:lnTo>
                  <a:lnTo>
                    <a:pt x="71" y="18"/>
                  </a:lnTo>
                  <a:lnTo>
                    <a:pt x="60" y="7"/>
                  </a:lnTo>
                  <a:lnTo>
                    <a:pt x="58" y="7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27" y="0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7" y="7"/>
                  </a:lnTo>
                  <a:lnTo>
                    <a:pt x="13" y="8"/>
                  </a:lnTo>
                  <a:lnTo>
                    <a:pt x="12" y="12"/>
                  </a:lnTo>
                  <a:lnTo>
                    <a:pt x="9" y="13"/>
                  </a:lnTo>
                  <a:lnTo>
                    <a:pt x="7" y="17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0" y="33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3" y="62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9"/>
                  </a:lnTo>
                  <a:lnTo>
                    <a:pt x="7" y="71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2" y="74"/>
                  </a:lnTo>
                  <a:lnTo>
                    <a:pt x="13" y="77"/>
                  </a:lnTo>
                  <a:lnTo>
                    <a:pt x="17" y="79"/>
                  </a:lnTo>
                  <a:lnTo>
                    <a:pt x="20" y="82"/>
                  </a:lnTo>
                  <a:lnTo>
                    <a:pt x="21" y="82"/>
                  </a:lnTo>
                  <a:lnTo>
                    <a:pt x="23" y="84"/>
                  </a:lnTo>
                  <a:lnTo>
                    <a:pt x="26" y="84"/>
                  </a:lnTo>
                  <a:lnTo>
                    <a:pt x="27" y="85"/>
                  </a:lnTo>
                  <a:lnTo>
                    <a:pt x="34" y="85"/>
                  </a:lnTo>
                  <a:lnTo>
                    <a:pt x="37" y="87"/>
                  </a:lnTo>
                  <a:lnTo>
                    <a:pt x="41" y="85"/>
                  </a:lnTo>
                  <a:lnTo>
                    <a:pt x="35" y="79"/>
                  </a:lnTo>
                  <a:lnTo>
                    <a:pt x="40" y="77"/>
                  </a:lnTo>
                  <a:lnTo>
                    <a:pt x="37" y="76"/>
                  </a:lnTo>
                  <a:lnTo>
                    <a:pt x="31" y="76"/>
                  </a:lnTo>
                  <a:lnTo>
                    <a:pt x="29" y="74"/>
                  </a:lnTo>
                  <a:lnTo>
                    <a:pt x="26" y="74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0" y="69"/>
                  </a:lnTo>
                  <a:lnTo>
                    <a:pt x="20" y="71"/>
                  </a:lnTo>
                  <a:lnTo>
                    <a:pt x="21" y="71"/>
                  </a:lnTo>
                  <a:lnTo>
                    <a:pt x="17" y="66"/>
                  </a:lnTo>
                  <a:lnTo>
                    <a:pt x="15" y="66"/>
                  </a:lnTo>
                  <a:lnTo>
                    <a:pt x="17" y="67"/>
                  </a:lnTo>
                  <a:lnTo>
                    <a:pt x="17" y="66"/>
                  </a:lnTo>
                  <a:lnTo>
                    <a:pt x="13" y="62"/>
                  </a:lnTo>
                  <a:lnTo>
                    <a:pt x="13" y="61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10" y="53"/>
                  </a:lnTo>
                  <a:lnTo>
                    <a:pt x="9" y="51"/>
                  </a:lnTo>
                  <a:lnTo>
                    <a:pt x="9" y="44"/>
                  </a:lnTo>
                  <a:lnTo>
                    <a:pt x="9" y="36"/>
                  </a:lnTo>
                  <a:lnTo>
                    <a:pt x="10" y="33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3" y="13"/>
                  </a:lnTo>
                  <a:lnTo>
                    <a:pt x="24" y="13"/>
                  </a:lnTo>
                  <a:lnTo>
                    <a:pt x="26" y="12"/>
                  </a:lnTo>
                  <a:lnTo>
                    <a:pt x="29" y="12"/>
                  </a:lnTo>
                  <a:lnTo>
                    <a:pt x="31" y="10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5" y="17"/>
                  </a:lnTo>
                  <a:lnTo>
                    <a:pt x="57" y="17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5" y="26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68" y="36"/>
                  </a:lnTo>
                  <a:lnTo>
                    <a:pt x="68" y="43"/>
                  </a:lnTo>
                  <a:lnTo>
                    <a:pt x="69" y="46"/>
                  </a:lnTo>
                  <a:lnTo>
                    <a:pt x="71" y="41"/>
                  </a:lnTo>
                  <a:lnTo>
                    <a:pt x="68" y="44"/>
                  </a:lnTo>
                  <a:lnTo>
                    <a:pt x="68" y="51"/>
                  </a:lnTo>
                  <a:lnTo>
                    <a:pt x="66" y="53"/>
                  </a:lnTo>
                  <a:lnTo>
                    <a:pt x="66" y="56"/>
                  </a:lnTo>
                  <a:lnTo>
                    <a:pt x="65" y="58"/>
                  </a:lnTo>
                  <a:lnTo>
                    <a:pt x="65" y="59"/>
                  </a:lnTo>
                  <a:lnTo>
                    <a:pt x="62" y="62"/>
                  </a:lnTo>
                  <a:lnTo>
                    <a:pt x="58" y="67"/>
                  </a:lnTo>
                  <a:lnTo>
                    <a:pt x="60" y="67"/>
                  </a:lnTo>
                  <a:lnTo>
                    <a:pt x="60" y="66"/>
                  </a:lnTo>
                  <a:lnTo>
                    <a:pt x="57" y="69"/>
                  </a:lnTo>
                  <a:lnTo>
                    <a:pt x="52" y="72"/>
                  </a:lnTo>
                  <a:lnTo>
                    <a:pt x="51" y="72"/>
                  </a:lnTo>
                  <a:lnTo>
                    <a:pt x="49" y="74"/>
                  </a:lnTo>
                  <a:lnTo>
                    <a:pt x="46" y="74"/>
                  </a:lnTo>
                  <a:lnTo>
                    <a:pt x="44" y="76"/>
                  </a:lnTo>
                  <a:lnTo>
                    <a:pt x="38" y="76"/>
                  </a:lnTo>
                  <a:lnTo>
                    <a:pt x="35" y="79"/>
                  </a:lnTo>
                  <a:lnTo>
                    <a:pt x="41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7" name="Freeform 21"/>
            <p:cNvSpPr>
              <a:spLocks/>
            </p:cNvSpPr>
            <p:nvPr/>
          </p:nvSpPr>
          <p:spPr bwMode="auto">
            <a:xfrm>
              <a:off x="3814763" y="2520950"/>
              <a:ext cx="130175" cy="117475"/>
            </a:xfrm>
            <a:custGeom>
              <a:avLst/>
              <a:gdLst>
                <a:gd name="T0" fmla="*/ 2147483647 w 73"/>
                <a:gd name="T1" fmla="*/ 2147483647 h 74"/>
                <a:gd name="T2" fmla="*/ 2147483647 w 73"/>
                <a:gd name="T3" fmla="*/ 2147483647 h 74"/>
                <a:gd name="T4" fmla="*/ 2147483647 w 73"/>
                <a:gd name="T5" fmla="*/ 2147483647 h 74"/>
                <a:gd name="T6" fmla="*/ 2147483647 w 73"/>
                <a:gd name="T7" fmla="*/ 2147483647 h 74"/>
                <a:gd name="T8" fmla="*/ 2147483647 w 73"/>
                <a:gd name="T9" fmla="*/ 2147483647 h 74"/>
                <a:gd name="T10" fmla="*/ 2147483647 w 73"/>
                <a:gd name="T11" fmla="*/ 2147483647 h 74"/>
                <a:gd name="T12" fmla="*/ 2147483647 w 73"/>
                <a:gd name="T13" fmla="*/ 2147483647 h 74"/>
                <a:gd name="T14" fmla="*/ 2147483647 w 73"/>
                <a:gd name="T15" fmla="*/ 2147483647 h 74"/>
                <a:gd name="T16" fmla="*/ 2147483647 w 73"/>
                <a:gd name="T17" fmla="*/ 0 h 74"/>
                <a:gd name="T18" fmla="*/ 2147483647 w 73"/>
                <a:gd name="T19" fmla="*/ 2147483647 h 74"/>
                <a:gd name="T20" fmla="*/ 2147483647 w 73"/>
                <a:gd name="T21" fmla="*/ 2147483647 h 74"/>
                <a:gd name="T22" fmla="*/ 2147483647 w 73"/>
                <a:gd name="T23" fmla="*/ 2147483647 h 74"/>
                <a:gd name="T24" fmla="*/ 0 w 73"/>
                <a:gd name="T25" fmla="*/ 2147483647 h 74"/>
                <a:gd name="T26" fmla="*/ 2147483647 w 73"/>
                <a:gd name="T27" fmla="*/ 2147483647 h 74"/>
                <a:gd name="T28" fmla="*/ 2147483647 w 73"/>
                <a:gd name="T29" fmla="*/ 2147483647 h 74"/>
                <a:gd name="T30" fmla="*/ 2147483647 w 73"/>
                <a:gd name="T31" fmla="*/ 2147483647 h 74"/>
                <a:gd name="T32" fmla="*/ 2147483647 w 73"/>
                <a:gd name="T33" fmla="*/ 2147483647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74"/>
                <a:gd name="T53" fmla="*/ 73 w 73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74">
                  <a:moveTo>
                    <a:pt x="38" y="74"/>
                  </a:moveTo>
                  <a:lnTo>
                    <a:pt x="52" y="70"/>
                  </a:lnTo>
                  <a:lnTo>
                    <a:pt x="62" y="64"/>
                  </a:lnTo>
                  <a:lnTo>
                    <a:pt x="70" y="52"/>
                  </a:lnTo>
                  <a:lnTo>
                    <a:pt x="73" y="38"/>
                  </a:lnTo>
                  <a:lnTo>
                    <a:pt x="70" y="23"/>
                  </a:lnTo>
                  <a:lnTo>
                    <a:pt x="62" y="11"/>
                  </a:lnTo>
                  <a:lnTo>
                    <a:pt x="52" y="3"/>
                  </a:lnTo>
                  <a:lnTo>
                    <a:pt x="38" y="0"/>
                  </a:lnTo>
                  <a:lnTo>
                    <a:pt x="24" y="3"/>
                  </a:lnTo>
                  <a:lnTo>
                    <a:pt x="11" y="11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2"/>
                  </a:lnTo>
                  <a:lnTo>
                    <a:pt x="11" y="64"/>
                  </a:lnTo>
                  <a:lnTo>
                    <a:pt x="24" y="70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8" name="Freeform 22"/>
            <p:cNvSpPr>
              <a:spLocks/>
            </p:cNvSpPr>
            <p:nvPr/>
          </p:nvSpPr>
          <p:spPr bwMode="auto">
            <a:xfrm>
              <a:off x="3808413" y="2513013"/>
              <a:ext cx="146050" cy="133350"/>
            </a:xfrm>
            <a:custGeom>
              <a:avLst/>
              <a:gdLst>
                <a:gd name="T0" fmla="*/ 2147483647 w 82"/>
                <a:gd name="T1" fmla="*/ 2147483647 h 84"/>
                <a:gd name="T2" fmla="*/ 2147483647 w 82"/>
                <a:gd name="T3" fmla="*/ 2147483647 h 84"/>
                <a:gd name="T4" fmla="*/ 2147483647 w 82"/>
                <a:gd name="T5" fmla="*/ 2147483647 h 84"/>
                <a:gd name="T6" fmla="*/ 2147483647 w 82"/>
                <a:gd name="T7" fmla="*/ 2147483647 h 84"/>
                <a:gd name="T8" fmla="*/ 2147483647 w 82"/>
                <a:gd name="T9" fmla="*/ 2147483647 h 84"/>
                <a:gd name="T10" fmla="*/ 2147483647 w 82"/>
                <a:gd name="T11" fmla="*/ 2147483647 h 84"/>
                <a:gd name="T12" fmla="*/ 2147483647 w 82"/>
                <a:gd name="T13" fmla="*/ 2147483647 h 84"/>
                <a:gd name="T14" fmla="*/ 2147483647 w 82"/>
                <a:gd name="T15" fmla="*/ 2147483647 h 84"/>
                <a:gd name="T16" fmla="*/ 2147483647 w 82"/>
                <a:gd name="T17" fmla="*/ 2147483647 h 84"/>
                <a:gd name="T18" fmla="*/ 2147483647 w 82"/>
                <a:gd name="T19" fmla="*/ 2147483647 h 84"/>
                <a:gd name="T20" fmla="*/ 2147483647 w 82"/>
                <a:gd name="T21" fmla="*/ 2147483647 h 84"/>
                <a:gd name="T22" fmla="*/ 2147483647 w 82"/>
                <a:gd name="T23" fmla="*/ 2147483647 h 84"/>
                <a:gd name="T24" fmla="*/ 2147483647 w 82"/>
                <a:gd name="T25" fmla="*/ 2147483647 h 84"/>
                <a:gd name="T26" fmla="*/ 2147483647 w 82"/>
                <a:gd name="T27" fmla="*/ 2147483647 h 84"/>
                <a:gd name="T28" fmla="*/ 2147483647 w 82"/>
                <a:gd name="T29" fmla="*/ 2147483647 h 84"/>
                <a:gd name="T30" fmla="*/ 2147483647 w 82"/>
                <a:gd name="T31" fmla="*/ 2147483647 h 84"/>
                <a:gd name="T32" fmla="*/ 2147483647 w 82"/>
                <a:gd name="T33" fmla="*/ 2147483647 h 84"/>
                <a:gd name="T34" fmla="*/ 0 w 82"/>
                <a:gd name="T35" fmla="*/ 2147483647 h 84"/>
                <a:gd name="T36" fmla="*/ 2147483647 w 82"/>
                <a:gd name="T37" fmla="*/ 2147483647 h 84"/>
                <a:gd name="T38" fmla="*/ 2147483647 w 82"/>
                <a:gd name="T39" fmla="*/ 2147483647 h 84"/>
                <a:gd name="T40" fmla="*/ 2147483647 w 82"/>
                <a:gd name="T41" fmla="*/ 2147483647 h 84"/>
                <a:gd name="T42" fmla="*/ 2147483647 w 82"/>
                <a:gd name="T43" fmla="*/ 2147483647 h 84"/>
                <a:gd name="T44" fmla="*/ 2147483647 w 82"/>
                <a:gd name="T45" fmla="*/ 2147483647 h 84"/>
                <a:gd name="T46" fmla="*/ 2147483647 w 82"/>
                <a:gd name="T47" fmla="*/ 2147483647 h 84"/>
                <a:gd name="T48" fmla="*/ 2147483647 w 82"/>
                <a:gd name="T49" fmla="*/ 2147483647 h 84"/>
                <a:gd name="T50" fmla="*/ 2147483647 w 82"/>
                <a:gd name="T51" fmla="*/ 2147483647 h 84"/>
                <a:gd name="T52" fmla="*/ 2147483647 w 82"/>
                <a:gd name="T53" fmla="*/ 2147483647 h 84"/>
                <a:gd name="T54" fmla="*/ 2147483647 w 82"/>
                <a:gd name="T55" fmla="*/ 2147483647 h 84"/>
                <a:gd name="T56" fmla="*/ 2147483647 w 82"/>
                <a:gd name="T57" fmla="*/ 2147483647 h 84"/>
                <a:gd name="T58" fmla="*/ 2147483647 w 82"/>
                <a:gd name="T59" fmla="*/ 2147483647 h 84"/>
                <a:gd name="T60" fmla="*/ 2147483647 w 82"/>
                <a:gd name="T61" fmla="*/ 2147483647 h 84"/>
                <a:gd name="T62" fmla="*/ 2147483647 w 82"/>
                <a:gd name="T63" fmla="*/ 2147483647 h 84"/>
                <a:gd name="T64" fmla="*/ 2147483647 w 82"/>
                <a:gd name="T65" fmla="*/ 2147483647 h 84"/>
                <a:gd name="T66" fmla="*/ 2147483647 w 82"/>
                <a:gd name="T67" fmla="*/ 2147483647 h 84"/>
                <a:gd name="T68" fmla="*/ 2147483647 w 82"/>
                <a:gd name="T69" fmla="*/ 2147483647 h 84"/>
                <a:gd name="T70" fmla="*/ 2147483647 w 82"/>
                <a:gd name="T71" fmla="*/ 2147483647 h 84"/>
                <a:gd name="T72" fmla="*/ 2147483647 w 82"/>
                <a:gd name="T73" fmla="*/ 2147483647 h 84"/>
                <a:gd name="T74" fmla="*/ 2147483647 w 82"/>
                <a:gd name="T75" fmla="*/ 2147483647 h 84"/>
                <a:gd name="T76" fmla="*/ 2147483647 w 82"/>
                <a:gd name="T77" fmla="*/ 2147483647 h 84"/>
                <a:gd name="T78" fmla="*/ 2147483647 w 82"/>
                <a:gd name="T79" fmla="*/ 2147483647 h 84"/>
                <a:gd name="T80" fmla="*/ 2147483647 w 82"/>
                <a:gd name="T81" fmla="*/ 2147483647 h 84"/>
                <a:gd name="T82" fmla="*/ 2147483647 w 82"/>
                <a:gd name="T83" fmla="*/ 2147483647 h 84"/>
                <a:gd name="T84" fmla="*/ 2147483647 w 82"/>
                <a:gd name="T85" fmla="*/ 2147483647 h 84"/>
                <a:gd name="T86" fmla="*/ 2147483647 w 82"/>
                <a:gd name="T87" fmla="*/ 2147483647 h 84"/>
                <a:gd name="T88" fmla="*/ 2147483647 w 82"/>
                <a:gd name="T89" fmla="*/ 2147483647 h 84"/>
                <a:gd name="T90" fmla="*/ 2147483647 w 82"/>
                <a:gd name="T91" fmla="*/ 2147483647 h 84"/>
                <a:gd name="T92" fmla="*/ 2147483647 w 82"/>
                <a:gd name="T93" fmla="*/ 2147483647 h 84"/>
                <a:gd name="T94" fmla="*/ 2147483647 w 82"/>
                <a:gd name="T95" fmla="*/ 2147483647 h 84"/>
                <a:gd name="T96" fmla="*/ 2147483647 w 82"/>
                <a:gd name="T97" fmla="*/ 2147483647 h 84"/>
                <a:gd name="T98" fmla="*/ 2147483647 w 82"/>
                <a:gd name="T99" fmla="*/ 2147483647 h 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84"/>
                <a:gd name="T152" fmla="*/ 82 w 82"/>
                <a:gd name="T153" fmla="*/ 84 h 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84">
                  <a:moveTo>
                    <a:pt x="45" y="82"/>
                  </a:moveTo>
                  <a:lnTo>
                    <a:pt x="51" y="82"/>
                  </a:lnTo>
                  <a:lnTo>
                    <a:pt x="52" y="80"/>
                  </a:lnTo>
                  <a:lnTo>
                    <a:pt x="56" y="80"/>
                  </a:lnTo>
                  <a:lnTo>
                    <a:pt x="57" y="79"/>
                  </a:lnTo>
                  <a:lnTo>
                    <a:pt x="59" y="79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5" y="74"/>
                  </a:lnTo>
                  <a:lnTo>
                    <a:pt x="66" y="74"/>
                  </a:lnTo>
                  <a:lnTo>
                    <a:pt x="71" y="69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73" y="67"/>
                  </a:lnTo>
                  <a:lnTo>
                    <a:pt x="74" y="64"/>
                  </a:lnTo>
                  <a:lnTo>
                    <a:pt x="77" y="61"/>
                  </a:lnTo>
                  <a:lnTo>
                    <a:pt x="77" y="59"/>
                  </a:lnTo>
                  <a:lnTo>
                    <a:pt x="79" y="57"/>
                  </a:lnTo>
                  <a:lnTo>
                    <a:pt x="79" y="54"/>
                  </a:lnTo>
                  <a:lnTo>
                    <a:pt x="80" y="52"/>
                  </a:lnTo>
                  <a:lnTo>
                    <a:pt x="80" y="46"/>
                  </a:lnTo>
                  <a:lnTo>
                    <a:pt x="82" y="41"/>
                  </a:lnTo>
                  <a:lnTo>
                    <a:pt x="80" y="38"/>
                  </a:lnTo>
                  <a:lnTo>
                    <a:pt x="80" y="31"/>
                  </a:lnTo>
                  <a:lnTo>
                    <a:pt x="79" y="30"/>
                  </a:lnTo>
                  <a:lnTo>
                    <a:pt x="79" y="26"/>
                  </a:lnTo>
                  <a:lnTo>
                    <a:pt x="77" y="25"/>
                  </a:lnTo>
                  <a:lnTo>
                    <a:pt x="77" y="23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63" y="7"/>
                  </a:lnTo>
                  <a:lnTo>
                    <a:pt x="62" y="7"/>
                  </a:lnTo>
                  <a:lnTo>
                    <a:pt x="59" y="3"/>
                  </a:lnTo>
                  <a:lnTo>
                    <a:pt x="57" y="3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31" y="0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6" y="64"/>
                  </a:lnTo>
                  <a:lnTo>
                    <a:pt x="7" y="67"/>
                  </a:lnTo>
                  <a:lnTo>
                    <a:pt x="11" y="69"/>
                  </a:lnTo>
                  <a:lnTo>
                    <a:pt x="12" y="72"/>
                  </a:lnTo>
                  <a:lnTo>
                    <a:pt x="15" y="74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1" y="79"/>
                  </a:lnTo>
                  <a:lnTo>
                    <a:pt x="23" y="79"/>
                  </a:lnTo>
                  <a:lnTo>
                    <a:pt x="25" y="80"/>
                  </a:lnTo>
                  <a:lnTo>
                    <a:pt x="28" y="80"/>
                  </a:lnTo>
                  <a:lnTo>
                    <a:pt x="31" y="82"/>
                  </a:lnTo>
                  <a:lnTo>
                    <a:pt x="37" y="82"/>
                  </a:lnTo>
                  <a:lnTo>
                    <a:pt x="40" y="84"/>
                  </a:lnTo>
                  <a:lnTo>
                    <a:pt x="45" y="82"/>
                  </a:lnTo>
                  <a:lnTo>
                    <a:pt x="38" y="75"/>
                  </a:lnTo>
                  <a:lnTo>
                    <a:pt x="43" y="74"/>
                  </a:lnTo>
                  <a:lnTo>
                    <a:pt x="40" y="72"/>
                  </a:lnTo>
                  <a:lnTo>
                    <a:pt x="34" y="72"/>
                  </a:lnTo>
                  <a:lnTo>
                    <a:pt x="31" y="70"/>
                  </a:lnTo>
                  <a:lnTo>
                    <a:pt x="28" y="70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7"/>
                  </a:lnTo>
                  <a:lnTo>
                    <a:pt x="21" y="67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14" y="59"/>
                  </a:lnTo>
                  <a:lnTo>
                    <a:pt x="14" y="61"/>
                  </a:lnTo>
                  <a:lnTo>
                    <a:pt x="15" y="61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9" y="49"/>
                  </a:lnTo>
                  <a:lnTo>
                    <a:pt x="9" y="43"/>
                  </a:lnTo>
                  <a:lnTo>
                    <a:pt x="9" y="34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1" y="16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31" y="12"/>
                  </a:lnTo>
                  <a:lnTo>
                    <a:pt x="34" y="10"/>
                  </a:lnTo>
                  <a:lnTo>
                    <a:pt x="42" y="10"/>
                  </a:lnTo>
                  <a:lnTo>
                    <a:pt x="48" y="10"/>
                  </a:lnTo>
                  <a:lnTo>
                    <a:pt x="49" y="12"/>
                  </a:lnTo>
                  <a:lnTo>
                    <a:pt x="52" y="12"/>
                  </a:lnTo>
                  <a:lnTo>
                    <a:pt x="54" y="13"/>
                  </a:lnTo>
                  <a:lnTo>
                    <a:pt x="56" y="13"/>
                  </a:lnTo>
                  <a:lnTo>
                    <a:pt x="59" y="16"/>
                  </a:lnTo>
                  <a:lnTo>
                    <a:pt x="60" y="16"/>
                  </a:lnTo>
                  <a:lnTo>
                    <a:pt x="65" y="21"/>
                  </a:lnTo>
                  <a:lnTo>
                    <a:pt x="65" y="23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9" y="30"/>
                  </a:lnTo>
                  <a:lnTo>
                    <a:pt x="69" y="33"/>
                  </a:lnTo>
                  <a:lnTo>
                    <a:pt x="71" y="34"/>
                  </a:lnTo>
                  <a:lnTo>
                    <a:pt x="71" y="41"/>
                  </a:lnTo>
                  <a:lnTo>
                    <a:pt x="73" y="44"/>
                  </a:lnTo>
                  <a:lnTo>
                    <a:pt x="74" y="39"/>
                  </a:lnTo>
                  <a:lnTo>
                    <a:pt x="71" y="43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9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5" y="61"/>
                  </a:lnTo>
                  <a:lnTo>
                    <a:pt x="66" y="61"/>
                  </a:lnTo>
                  <a:lnTo>
                    <a:pt x="66" y="59"/>
                  </a:lnTo>
                  <a:lnTo>
                    <a:pt x="62" y="64"/>
                  </a:lnTo>
                  <a:lnTo>
                    <a:pt x="62" y="66"/>
                  </a:lnTo>
                  <a:lnTo>
                    <a:pt x="63" y="64"/>
                  </a:lnTo>
                  <a:lnTo>
                    <a:pt x="62" y="64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6" y="69"/>
                  </a:lnTo>
                  <a:lnTo>
                    <a:pt x="54" y="69"/>
                  </a:lnTo>
                  <a:lnTo>
                    <a:pt x="52" y="70"/>
                  </a:lnTo>
                  <a:lnTo>
                    <a:pt x="49" y="70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38" y="75"/>
                  </a:lnTo>
                  <a:lnTo>
                    <a:pt x="45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09" name="Rectangle 33"/>
            <p:cNvSpPr>
              <a:spLocks noChangeArrowheads="1"/>
            </p:cNvSpPr>
            <p:nvPr/>
          </p:nvSpPr>
          <p:spPr bwMode="auto">
            <a:xfrm>
              <a:off x="3398100" y="2166938"/>
              <a:ext cx="993662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300">
                  <a:solidFill>
                    <a:srgbClr val="212121"/>
                  </a:solidFill>
                  <a:latin typeface="Arial" charset="0"/>
                </a:rPr>
                <a:t>proteasome</a:t>
              </a:r>
              <a:endParaRPr lang="de-DE" sz="2800" b="0">
                <a:latin typeface="Times New Roman" pitchFamily="18" charset="0"/>
              </a:endParaRPr>
            </a:p>
          </p:txBody>
        </p:sp>
        <p:sp>
          <p:nvSpPr>
            <p:cNvPr id="29910" name="Freeform 53"/>
            <p:cNvSpPr>
              <a:spLocks/>
            </p:cNvSpPr>
            <p:nvPr/>
          </p:nvSpPr>
          <p:spPr bwMode="auto">
            <a:xfrm>
              <a:off x="3552825" y="2589213"/>
              <a:ext cx="84138" cy="77787"/>
            </a:xfrm>
            <a:custGeom>
              <a:avLst/>
              <a:gdLst>
                <a:gd name="T0" fmla="*/ 2147483647 w 47"/>
                <a:gd name="T1" fmla="*/ 2147483647 h 49"/>
                <a:gd name="T2" fmla="*/ 2147483647 w 47"/>
                <a:gd name="T3" fmla="*/ 2147483647 h 49"/>
                <a:gd name="T4" fmla="*/ 2147483647 w 47"/>
                <a:gd name="T5" fmla="*/ 2147483647 h 49"/>
                <a:gd name="T6" fmla="*/ 2147483647 w 47"/>
                <a:gd name="T7" fmla="*/ 2147483647 h 49"/>
                <a:gd name="T8" fmla="*/ 2147483647 w 47"/>
                <a:gd name="T9" fmla="*/ 2147483647 h 49"/>
                <a:gd name="T10" fmla="*/ 2147483647 w 47"/>
                <a:gd name="T11" fmla="*/ 2147483647 h 49"/>
                <a:gd name="T12" fmla="*/ 2147483647 w 47"/>
                <a:gd name="T13" fmla="*/ 2147483647 h 49"/>
                <a:gd name="T14" fmla="*/ 2147483647 w 47"/>
                <a:gd name="T15" fmla="*/ 2147483647 h 49"/>
                <a:gd name="T16" fmla="*/ 2147483647 w 47"/>
                <a:gd name="T17" fmla="*/ 2147483647 h 49"/>
                <a:gd name="T18" fmla="*/ 2147483647 w 47"/>
                <a:gd name="T19" fmla="*/ 2147483647 h 49"/>
                <a:gd name="T20" fmla="*/ 2147483647 w 47"/>
                <a:gd name="T21" fmla="*/ 2147483647 h 49"/>
                <a:gd name="T22" fmla="*/ 2147483647 w 47"/>
                <a:gd name="T23" fmla="*/ 2147483647 h 49"/>
                <a:gd name="T24" fmla="*/ 2147483647 w 47"/>
                <a:gd name="T25" fmla="*/ 2147483647 h 49"/>
                <a:gd name="T26" fmla="*/ 2147483647 w 47"/>
                <a:gd name="T27" fmla="*/ 0 h 49"/>
                <a:gd name="T28" fmla="*/ 2147483647 w 47"/>
                <a:gd name="T29" fmla="*/ 2147483647 h 49"/>
                <a:gd name="T30" fmla="*/ 2147483647 w 47"/>
                <a:gd name="T31" fmla="*/ 2147483647 h 49"/>
                <a:gd name="T32" fmla="*/ 2147483647 w 47"/>
                <a:gd name="T33" fmla="*/ 2147483647 h 49"/>
                <a:gd name="T34" fmla="*/ 2147483647 w 47"/>
                <a:gd name="T35" fmla="*/ 2147483647 h 49"/>
                <a:gd name="T36" fmla="*/ 2147483647 w 47"/>
                <a:gd name="T37" fmla="*/ 2147483647 h 49"/>
                <a:gd name="T38" fmla="*/ 2147483647 w 47"/>
                <a:gd name="T39" fmla="*/ 2147483647 h 49"/>
                <a:gd name="T40" fmla="*/ 0 w 47"/>
                <a:gd name="T41" fmla="*/ 2147483647 h 49"/>
                <a:gd name="T42" fmla="*/ 2147483647 w 47"/>
                <a:gd name="T43" fmla="*/ 2147483647 h 49"/>
                <a:gd name="T44" fmla="*/ 2147483647 w 47"/>
                <a:gd name="T45" fmla="*/ 2147483647 h 49"/>
                <a:gd name="T46" fmla="*/ 2147483647 w 47"/>
                <a:gd name="T47" fmla="*/ 2147483647 h 49"/>
                <a:gd name="T48" fmla="*/ 2147483647 w 47"/>
                <a:gd name="T49" fmla="*/ 2147483647 h 49"/>
                <a:gd name="T50" fmla="*/ 2147483647 w 47"/>
                <a:gd name="T51" fmla="*/ 2147483647 h 49"/>
                <a:gd name="T52" fmla="*/ 2147483647 w 47"/>
                <a:gd name="T53" fmla="*/ 2147483647 h 49"/>
                <a:gd name="T54" fmla="*/ 2147483647 w 47"/>
                <a:gd name="T55" fmla="*/ 2147483647 h 49"/>
                <a:gd name="T56" fmla="*/ 2147483647 w 47"/>
                <a:gd name="T57" fmla="*/ 2147483647 h 49"/>
                <a:gd name="T58" fmla="*/ 2147483647 w 47"/>
                <a:gd name="T59" fmla="*/ 2147483647 h 49"/>
                <a:gd name="T60" fmla="*/ 2147483647 w 47"/>
                <a:gd name="T61" fmla="*/ 2147483647 h 49"/>
                <a:gd name="T62" fmla="*/ 2147483647 w 47"/>
                <a:gd name="T63" fmla="*/ 2147483647 h 49"/>
                <a:gd name="T64" fmla="*/ 2147483647 w 47"/>
                <a:gd name="T65" fmla="*/ 2147483647 h 49"/>
                <a:gd name="T66" fmla="*/ 2147483647 w 47"/>
                <a:gd name="T67" fmla="*/ 2147483647 h 49"/>
                <a:gd name="T68" fmla="*/ 2147483647 w 47"/>
                <a:gd name="T69" fmla="*/ 2147483647 h 49"/>
                <a:gd name="T70" fmla="*/ 2147483647 w 47"/>
                <a:gd name="T71" fmla="*/ 2147483647 h 49"/>
                <a:gd name="T72" fmla="*/ 2147483647 w 47"/>
                <a:gd name="T73" fmla="*/ 2147483647 h 49"/>
                <a:gd name="T74" fmla="*/ 2147483647 w 47"/>
                <a:gd name="T75" fmla="*/ 2147483647 h 49"/>
                <a:gd name="T76" fmla="*/ 2147483647 w 47"/>
                <a:gd name="T77" fmla="*/ 2147483647 h 49"/>
                <a:gd name="T78" fmla="*/ 2147483647 w 47"/>
                <a:gd name="T79" fmla="*/ 2147483647 h 49"/>
                <a:gd name="T80" fmla="*/ 2147483647 w 47"/>
                <a:gd name="T81" fmla="*/ 2147483647 h 49"/>
                <a:gd name="T82" fmla="*/ 2147483647 w 47"/>
                <a:gd name="T83" fmla="*/ 2147483647 h 49"/>
                <a:gd name="T84" fmla="*/ 2147483647 w 47"/>
                <a:gd name="T85" fmla="*/ 2147483647 h 49"/>
                <a:gd name="T86" fmla="*/ 2147483647 w 47"/>
                <a:gd name="T87" fmla="*/ 2147483647 h 49"/>
                <a:gd name="T88" fmla="*/ 2147483647 w 47"/>
                <a:gd name="T89" fmla="*/ 2147483647 h 49"/>
                <a:gd name="T90" fmla="*/ 2147483647 w 47"/>
                <a:gd name="T91" fmla="*/ 2147483647 h 49"/>
                <a:gd name="T92" fmla="*/ 2147483647 w 47"/>
                <a:gd name="T93" fmla="*/ 2147483647 h 49"/>
                <a:gd name="T94" fmla="*/ 2147483647 w 47"/>
                <a:gd name="T95" fmla="*/ 2147483647 h 49"/>
                <a:gd name="T96" fmla="*/ 2147483647 w 47"/>
                <a:gd name="T97" fmla="*/ 2147483647 h 49"/>
                <a:gd name="T98" fmla="*/ 2147483647 w 47"/>
                <a:gd name="T99" fmla="*/ 2147483647 h 49"/>
                <a:gd name="T100" fmla="*/ 2147483647 w 47"/>
                <a:gd name="T101" fmla="*/ 2147483647 h 49"/>
                <a:gd name="T102" fmla="*/ 2147483647 w 47"/>
                <a:gd name="T103" fmla="*/ 2147483647 h 49"/>
                <a:gd name="T104" fmla="*/ 2147483647 w 47"/>
                <a:gd name="T105" fmla="*/ 2147483647 h 49"/>
                <a:gd name="T106" fmla="*/ 2147483647 w 47"/>
                <a:gd name="T107" fmla="*/ 2147483647 h 49"/>
                <a:gd name="T108" fmla="*/ 2147483647 w 47"/>
                <a:gd name="T109" fmla="*/ 2147483647 h 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"/>
                <a:gd name="T166" fmla="*/ 0 h 49"/>
                <a:gd name="T167" fmla="*/ 47 w 47"/>
                <a:gd name="T168" fmla="*/ 49 h 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" h="49">
                  <a:moveTo>
                    <a:pt x="30" y="45"/>
                  </a:moveTo>
                  <a:lnTo>
                    <a:pt x="28" y="47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6" y="45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3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2"/>
                  </a:lnTo>
                  <a:lnTo>
                    <a:pt x="45" y="29"/>
                  </a:lnTo>
                  <a:lnTo>
                    <a:pt x="43" y="31"/>
                  </a:lnTo>
                  <a:lnTo>
                    <a:pt x="47" y="22"/>
                  </a:lnTo>
                  <a:lnTo>
                    <a:pt x="47" y="18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42" y="11"/>
                  </a:lnTo>
                  <a:lnTo>
                    <a:pt x="43" y="1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5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8" y="44"/>
                  </a:lnTo>
                  <a:lnTo>
                    <a:pt x="11" y="45"/>
                  </a:lnTo>
                  <a:lnTo>
                    <a:pt x="12" y="47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22" y="4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8" y="42"/>
                  </a:lnTo>
                  <a:lnTo>
                    <a:pt x="25" y="39"/>
                  </a:lnTo>
                  <a:lnTo>
                    <a:pt x="20" y="41"/>
                  </a:lnTo>
                  <a:lnTo>
                    <a:pt x="20" y="39"/>
                  </a:lnTo>
                  <a:lnTo>
                    <a:pt x="16" y="37"/>
                  </a:lnTo>
                  <a:lnTo>
                    <a:pt x="14" y="36"/>
                  </a:lnTo>
                  <a:lnTo>
                    <a:pt x="14" y="37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4" y="14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6" y="19"/>
                  </a:lnTo>
                  <a:lnTo>
                    <a:pt x="37" y="21"/>
                  </a:lnTo>
                  <a:lnTo>
                    <a:pt x="37" y="26"/>
                  </a:lnTo>
                  <a:lnTo>
                    <a:pt x="40" y="29"/>
                  </a:lnTo>
                  <a:lnTo>
                    <a:pt x="43" y="21"/>
                  </a:lnTo>
                  <a:lnTo>
                    <a:pt x="39" y="22"/>
                  </a:lnTo>
                  <a:lnTo>
                    <a:pt x="37" y="29"/>
                  </a:lnTo>
                  <a:lnTo>
                    <a:pt x="36" y="31"/>
                  </a:lnTo>
                  <a:lnTo>
                    <a:pt x="36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8" y="39"/>
                  </a:lnTo>
                  <a:lnTo>
                    <a:pt x="22" y="41"/>
                  </a:lnTo>
                  <a:lnTo>
                    <a:pt x="20" y="45"/>
                  </a:lnTo>
                  <a:lnTo>
                    <a:pt x="3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1" name="Freeform 54"/>
            <p:cNvSpPr>
              <a:spLocks/>
            </p:cNvSpPr>
            <p:nvPr/>
          </p:nvSpPr>
          <p:spPr bwMode="auto">
            <a:xfrm>
              <a:off x="3709988" y="2443163"/>
              <a:ext cx="128587" cy="119062"/>
            </a:xfrm>
            <a:custGeom>
              <a:avLst/>
              <a:gdLst>
                <a:gd name="T0" fmla="*/ 2147483647 w 72"/>
                <a:gd name="T1" fmla="*/ 2147483647 h 75"/>
                <a:gd name="T2" fmla="*/ 2147483647 w 72"/>
                <a:gd name="T3" fmla="*/ 2147483647 h 75"/>
                <a:gd name="T4" fmla="*/ 2147483647 w 72"/>
                <a:gd name="T5" fmla="*/ 2147483647 h 75"/>
                <a:gd name="T6" fmla="*/ 2147483647 w 72"/>
                <a:gd name="T7" fmla="*/ 2147483647 h 75"/>
                <a:gd name="T8" fmla="*/ 2147483647 w 72"/>
                <a:gd name="T9" fmla="*/ 2147483647 h 75"/>
                <a:gd name="T10" fmla="*/ 2147483647 w 72"/>
                <a:gd name="T11" fmla="*/ 2147483647 h 75"/>
                <a:gd name="T12" fmla="*/ 2147483647 w 72"/>
                <a:gd name="T13" fmla="*/ 2147483647 h 75"/>
                <a:gd name="T14" fmla="*/ 2147483647 w 72"/>
                <a:gd name="T15" fmla="*/ 2147483647 h 75"/>
                <a:gd name="T16" fmla="*/ 2147483647 w 72"/>
                <a:gd name="T17" fmla="*/ 0 h 75"/>
                <a:gd name="T18" fmla="*/ 2147483647 w 72"/>
                <a:gd name="T19" fmla="*/ 2147483647 h 75"/>
                <a:gd name="T20" fmla="*/ 2147483647 w 72"/>
                <a:gd name="T21" fmla="*/ 2147483647 h 75"/>
                <a:gd name="T22" fmla="*/ 2147483647 w 72"/>
                <a:gd name="T23" fmla="*/ 2147483647 h 75"/>
                <a:gd name="T24" fmla="*/ 0 w 72"/>
                <a:gd name="T25" fmla="*/ 2147483647 h 75"/>
                <a:gd name="T26" fmla="*/ 2147483647 w 72"/>
                <a:gd name="T27" fmla="*/ 2147483647 h 75"/>
                <a:gd name="T28" fmla="*/ 2147483647 w 72"/>
                <a:gd name="T29" fmla="*/ 2147483647 h 75"/>
                <a:gd name="T30" fmla="*/ 2147483647 w 72"/>
                <a:gd name="T31" fmla="*/ 2147483647 h 75"/>
                <a:gd name="T32" fmla="*/ 2147483647 w 72"/>
                <a:gd name="T33" fmla="*/ 2147483647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5"/>
                <a:gd name="T53" fmla="*/ 72 w 72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5">
                  <a:moveTo>
                    <a:pt x="36" y="75"/>
                  </a:moveTo>
                  <a:lnTo>
                    <a:pt x="50" y="72"/>
                  </a:lnTo>
                  <a:lnTo>
                    <a:pt x="61" y="64"/>
                  </a:lnTo>
                  <a:lnTo>
                    <a:pt x="69" y="52"/>
                  </a:lnTo>
                  <a:lnTo>
                    <a:pt x="72" y="38"/>
                  </a:lnTo>
                  <a:lnTo>
                    <a:pt x="69" y="23"/>
                  </a:lnTo>
                  <a:lnTo>
                    <a:pt x="61" y="11"/>
                  </a:lnTo>
                  <a:lnTo>
                    <a:pt x="50" y="3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8"/>
                  </a:lnTo>
                  <a:lnTo>
                    <a:pt x="4" y="52"/>
                  </a:lnTo>
                  <a:lnTo>
                    <a:pt x="11" y="64"/>
                  </a:lnTo>
                  <a:lnTo>
                    <a:pt x="22" y="72"/>
                  </a:lnTo>
                  <a:lnTo>
                    <a:pt x="36" y="75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2" name="Freeform 55"/>
            <p:cNvSpPr>
              <a:spLocks/>
            </p:cNvSpPr>
            <p:nvPr/>
          </p:nvSpPr>
          <p:spPr bwMode="auto">
            <a:xfrm>
              <a:off x="3702050" y="2435225"/>
              <a:ext cx="142875" cy="134938"/>
            </a:xfrm>
            <a:custGeom>
              <a:avLst/>
              <a:gdLst>
                <a:gd name="T0" fmla="*/ 2147483647 w 80"/>
                <a:gd name="T1" fmla="*/ 2147483647 h 85"/>
                <a:gd name="T2" fmla="*/ 2147483647 w 80"/>
                <a:gd name="T3" fmla="*/ 2147483647 h 85"/>
                <a:gd name="T4" fmla="*/ 2147483647 w 80"/>
                <a:gd name="T5" fmla="*/ 2147483647 h 85"/>
                <a:gd name="T6" fmla="*/ 2147483647 w 80"/>
                <a:gd name="T7" fmla="*/ 2147483647 h 85"/>
                <a:gd name="T8" fmla="*/ 2147483647 w 80"/>
                <a:gd name="T9" fmla="*/ 2147483647 h 85"/>
                <a:gd name="T10" fmla="*/ 2147483647 w 80"/>
                <a:gd name="T11" fmla="*/ 2147483647 h 85"/>
                <a:gd name="T12" fmla="*/ 2147483647 w 80"/>
                <a:gd name="T13" fmla="*/ 2147483647 h 85"/>
                <a:gd name="T14" fmla="*/ 2147483647 w 80"/>
                <a:gd name="T15" fmla="*/ 2147483647 h 85"/>
                <a:gd name="T16" fmla="*/ 2147483647 w 80"/>
                <a:gd name="T17" fmla="*/ 2147483647 h 85"/>
                <a:gd name="T18" fmla="*/ 2147483647 w 80"/>
                <a:gd name="T19" fmla="*/ 2147483647 h 85"/>
                <a:gd name="T20" fmla="*/ 2147483647 w 80"/>
                <a:gd name="T21" fmla="*/ 2147483647 h 85"/>
                <a:gd name="T22" fmla="*/ 2147483647 w 80"/>
                <a:gd name="T23" fmla="*/ 0 h 85"/>
                <a:gd name="T24" fmla="*/ 2147483647 w 80"/>
                <a:gd name="T25" fmla="*/ 2147483647 h 85"/>
                <a:gd name="T26" fmla="*/ 2147483647 w 80"/>
                <a:gd name="T27" fmla="*/ 2147483647 h 85"/>
                <a:gd name="T28" fmla="*/ 2147483647 w 80"/>
                <a:gd name="T29" fmla="*/ 2147483647 h 85"/>
                <a:gd name="T30" fmla="*/ 2147483647 w 80"/>
                <a:gd name="T31" fmla="*/ 2147483647 h 85"/>
                <a:gd name="T32" fmla="*/ 2147483647 w 80"/>
                <a:gd name="T33" fmla="*/ 2147483647 h 85"/>
                <a:gd name="T34" fmla="*/ 2147483647 w 80"/>
                <a:gd name="T35" fmla="*/ 2147483647 h 85"/>
                <a:gd name="T36" fmla="*/ 2147483647 w 80"/>
                <a:gd name="T37" fmla="*/ 2147483647 h 85"/>
                <a:gd name="T38" fmla="*/ 2147483647 w 80"/>
                <a:gd name="T39" fmla="*/ 2147483647 h 85"/>
                <a:gd name="T40" fmla="*/ 2147483647 w 80"/>
                <a:gd name="T41" fmla="*/ 2147483647 h 85"/>
                <a:gd name="T42" fmla="*/ 2147483647 w 80"/>
                <a:gd name="T43" fmla="*/ 2147483647 h 85"/>
                <a:gd name="T44" fmla="*/ 2147483647 w 80"/>
                <a:gd name="T45" fmla="*/ 2147483647 h 85"/>
                <a:gd name="T46" fmla="*/ 2147483647 w 80"/>
                <a:gd name="T47" fmla="*/ 2147483647 h 85"/>
                <a:gd name="T48" fmla="*/ 2147483647 w 80"/>
                <a:gd name="T49" fmla="*/ 2147483647 h 85"/>
                <a:gd name="T50" fmla="*/ 2147483647 w 80"/>
                <a:gd name="T51" fmla="*/ 2147483647 h 85"/>
                <a:gd name="T52" fmla="*/ 2147483647 w 80"/>
                <a:gd name="T53" fmla="*/ 2147483647 h 85"/>
                <a:gd name="T54" fmla="*/ 2147483647 w 80"/>
                <a:gd name="T55" fmla="*/ 2147483647 h 85"/>
                <a:gd name="T56" fmla="*/ 2147483647 w 80"/>
                <a:gd name="T57" fmla="*/ 2147483647 h 85"/>
                <a:gd name="T58" fmla="*/ 2147483647 w 80"/>
                <a:gd name="T59" fmla="*/ 2147483647 h 85"/>
                <a:gd name="T60" fmla="*/ 2147483647 w 80"/>
                <a:gd name="T61" fmla="*/ 2147483647 h 85"/>
                <a:gd name="T62" fmla="*/ 2147483647 w 80"/>
                <a:gd name="T63" fmla="*/ 2147483647 h 85"/>
                <a:gd name="T64" fmla="*/ 2147483647 w 80"/>
                <a:gd name="T65" fmla="*/ 2147483647 h 85"/>
                <a:gd name="T66" fmla="*/ 2147483647 w 80"/>
                <a:gd name="T67" fmla="*/ 2147483647 h 85"/>
                <a:gd name="T68" fmla="*/ 2147483647 w 80"/>
                <a:gd name="T69" fmla="*/ 2147483647 h 85"/>
                <a:gd name="T70" fmla="*/ 2147483647 w 80"/>
                <a:gd name="T71" fmla="*/ 2147483647 h 85"/>
                <a:gd name="T72" fmla="*/ 2147483647 w 80"/>
                <a:gd name="T73" fmla="*/ 2147483647 h 85"/>
                <a:gd name="T74" fmla="*/ 2147483647 w 80"/>
                <a:gd name="T75" fmla="*/ 2147483647 h 85"/>
                <a:gd name="T76" fmla="*/ 2147483647 w 80"/>
                <a:gd name="T77" fmla="*/ 2147483647 h 85"/>
                <a:gd name="T78" fmla="*/ 2147483647 w 80"/>
                <a:gd name="T79" fmla="*/ 2147483647 h 85"/>
                <a:gd name="T80" fmla="*/ 2147483647 w 80"/>
                <a:gd name="T81" fmla="*/ 2147483647 h 85"/>
                <a:gd name="T82" fmla="*/ 2147483647 w 80"/>
                <a:gd name="T83" fmla="*/ 2147483647 h 85"/>
                <a:gd name="T84" fmla="*/ 2147483647 w 80"/>
                <a:gd name="T85" fmla="*/ 2147483647 h 85"/>
                <a:gd name="T86" fmla="*/ 2147483647 w 80"/>
                <a:gd name="T87" fmla="*/ 2147483647 h 85"/>
                <a:gd name="T88" fmla="*/ 2147483647 w 80"/>
                <a:gd name="T89" fmla="*/ 2147483647 h 85"/>
                <a:gd name="T90" fmla="*/ 2147483647 w 80"/>
                <a:gd name="T91" fmla="*/ 2147483647 h 85"/>
                <a:gd name="T92" fmla="*/ 2147483647 w 80"/>
                <a:gd name="T93" fmla="*/ 2147483647 h 8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0"/>
                <a:gd name="T142" fmla="*/ 0 h 85"/>
                <a:gd name="T143" fmla="*/ 80 w 80"/>
                <a:gd name="T144" fmla="*/ 85 h 8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" h="85">
                  <a:moveTo>
                    <a:pt x="43" y="83"/>
                  </a:moveTo>
                  <a:lnTo>
                    <a:pt x="49" y="83"/>
                  </a:lnTo>
                  <a:lnTo>
                    <a:pt x="51" y="82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57" y="80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5" y="74"/>
                  </a:lnTo>
                  <a:lnTo>
                    <a:pt x="68" y="72"/>
                  </a:lnTo>
                  <a:lnTo>
                    <a:pt x="70" y="69"/>
                  </a:lnTo>
                  <a:lnTo>
                    <a:pt x="73" y="65"/>
                  </a:lnTo>
                  <a:lnTo>
                    <a:pt x="73" y="64"/>
                  </a:lnTo>
                  <a:lnTo>
                    <a:pt x="76" y="61"/>
                  </a:lnTo>
                  <a:lnTo>
                    <a:pt x="76" y="59"/>
                  </a:lnTo>
                  <a:lnTo>
                    <a:pt x="77" y="57"/>
                  </a:lnTo>
                  <a:lnTo>
                    <a:pt x="77" y="54"/>
                  </a:lnTo>
                  <a:lnTo>
                    <a:pt x="79" y="52"/>
                  </a:lnTo>
                  <a:lnTo>
                    <a:pt x="79" y="46"/>
                  </a:lnTo>
                  <a:lnTo>
                    <a:pt x="80" y="41"/>
                  </a:lnTo>
                  <a:lnTo>
                    <a:pt x="79" y="38"/>
                  </a:lnTo>
                  <a:lnTo>
                    <a:pt x="79" y="31"/>
                  </a:lnTo>
                  <a:lnTo>
                    <a:pt x="77" y="29"/>
                  </a:lnTo>
                  <a:lnTo>
                    <a:pt x="77" y="26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57" y="3"/>
                  </a:lnTo>
                  <a:lnTo>
                    <a:pt x="56" y="3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49" y="0"/>
                  </a:lnTo>
                  <a:lnTo>
                    <a:pt x="29" y="0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3" y="3"/>
                  </a:lnTo>
                  <a:lnTo>
                    <a:pt x="22" y="3"/>
                  </a:lnTo>
                  <a:lnTo>
                    <a:pt x="18" y="7"/>
                  </a:lnTo>
                  <a:lnTo>
                    <a:pt x="17" y="7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17" y="77"/>
                  </a:lnTo>
                  <a:lnTo>
                    <a:pt x="18" y="77"/>
                  </a:lnTo>
                  <a:lnTo>
                    <a:pt x="22" y="80"/>
                  </a:lnTo>
                  <a:lnTo>
                    <a:pt x="23" y="80"/>
                  </a:lnTo>
                  <a:lnTo>
                    <a:pt x="25" y="82"/>
                  </a:lnTo>
                  <a:lnTo>
                    <a:pt x="28" y="82"/>
                  </a:lnTo>
                  <a:lnTo>
                    <a:pt x="29" y="83"/>
                  </a:lnTo>
                  <a:lnTo>
                    <a:pt x="35" y="83"/>
                  </a:lnTo>
                  <a:lnTo>
                    <a:pt x="39" y="85"/>
                  </a:lnTo>
                  <a:lnTo>
                    <a:pt x="43" y="83"/>
                  </a:lnTo>
                  <a:lnTo>
                    <a:pt x="37" y="77"/>
                  </a:lnTo>
                  <a:lnTo>
                    <a:pt x="42" y="75"/>
                  </a:lnTo>
                  <a:lnTo>
                    <a:pt x="39" y="74"/>
                  </a:lnTo>
                  <a:lnTo>
                    <a:pt x="32" y="74"/>
                  </a:lnTo>
                  <a:lnTo>
                    <a:pt x="31" y="72"/>
                  </a:lnTo>
                  <a:lnTo>
                    <a:pt x="28" y="72"/>
                  </a:lnTo>
                  <a:lnTo>
                    <a:pt x="26" y="70"/>
                  </a:lnTo>
                  <a:lnTo>
                    <a:pt x="25" y="70"/>
                  </a:lnTo>
                  <a:lnTo>
                    <a:pt x="22" y="67"/>
                  </a:lnTo>
                  <a:lnTo>
                    <a:pt x="20" y="67"/>
                  </a:lnTo>
                  <a:lnTo>
                    <a:pt x="15" y="62"/>
                  </a:lnTo>
                  <a:lnTo>
                    <a:pt x="15" y="61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9" y="49"/>
                  </a:lnTo>
                  <a:lnTo>
                    <a:pt x="9" y="43"/>
                  </a:lnTo>
                  <a:lnTo>
                    <a:pt x="9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5" y="23"/>
                  </a:lnTo>
                  <a:lnTo>
                    <a:pt x="15" y="21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40" y="10"/>
                  </a:lnTo>
                  <a:lnTo>
                    <a:pt x="46" y="10"/>
                  </a:lnTo>
                  <a:lnTo>
                    <a:pt x="48" y="11"/>
                  </a:lnTo>
                  <a:lnTo>
                    <a:pt x="51" y="11"/>
                  </a:lnTo>
                  <a:lnTo>
                    <a:pt x="53" y="13"/>
                  </a:lnTo>
                  <a:lnTo>
                    <a:pt x="54" y="13"/>
                  </a:lnTo>
                  <a:lnTo>
                    <a:pt x="57" y="16"/>
                  </a:lnTo>
                  <a:lnTo>
                    <a:pt x="59" y="16"/>
                  </a:lnTo>
                  <a:lnTo>
                    <a:pt x="63" y="21"/>
                  </a:lnTo>
                  <a:lnTo>
                    <a:pt x="63" y="23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8" y="29"/>
                  </a:lnTo>
                  <a:lnTo>
                    <a:pt x="68" y="33"/>
                  </a:lnTo>
                  <a:lnTo>
                    <a:pt x="70" y="34"/>
                  </a:lnTo>
                  <a:lnTo>
                    <a:pt x="70" y="41"/>
                  </a:lnTo>
                  <a:lnTo>
                    <a:pt x="71" y="44"/>
                  </a:lnTo>
                  <a:lnTo>
                    <a:pt x="73" y="39"/>
                  </a:lnTo>
                  <a:lnTo>
                    <a:pt x="70" y="43"/>
                  </a:lnTo>
                  <a:lnTo>
                    <a:pt x="70" y="49"/>
                  </a:lnTo>
                  <a:lnTo>
                    <a:pt x="68" y="51"/>
                  </a:lnTo>
                  <a:lnTo>
                    <a:pt x="68" y="54"/>
                  </a:lnTo>
                  <a:lnTo>
                    <a:pt x="66" y="56"/>
                  </a:lnTo>
                  <a:lnTo>
                    <a:pt x="66" y="57"/>
                  </a:lnTo>
                  <a:lnTo>
                    <a:pt x="63" y="61"/>
                  </a:lnTo>
                  <a:lnTo>
                    <a:pt x="63" y="62"/>
                  </a:lnTo>
                  <a:lnTo>
                    <a:pt x="60" y="65"/>
                  </a:lnTo>
                  <a:lnTo>
                    <a:pt x="62" y="65"/>
                  </a:lnTo>
                  <a:lnTo>
                    <a:pt x="62" y="64"/>
                  </a:lnTo>
                  <a:lnTo>
                    <a:pt x="59" y="67"/>
                  </a:lnTo>
                  <a:lnTo>
                    <a:pt x="57" y="67"/>
                  </a:lnTo>
                  <a:lnTo>
                    <a:pt x="54" y="70"/>
                  </a:lnTo>
                  <a:lnTo>
                    <a:pt x="53" y="70"/>
                  </a:lnTo>
                  <a:lnTo>
                    <a:pt x="51" y="72"/>
                  </a:lnTo>
                  <a:lnTo>
                    <a:pt x="48" y="72"/>
                  </a:lnTo>
                  <a:lnTo>
                    <a:pt x="46" y="74"/>
                  </a:lnTo>
                  <a:lnTo>
                    <a:pt x="40" y="74"/>
                  </a:lnTo>
                  <a:lnTo>
                    <a:pt x="37" y="77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3" name="Freeform 56"/>
            <p:cNvSpPr>
              <a:spLocks/>
            </p:cNvSpPr>
            <p:nvPr/>
          </p:nvSpPr>
          <p:spPr bwMode="auto">
            <a:xfrm>
              <a:off x="3716338" y="2603500"/>
              <a:ext cx="127000" cy="122238"/>
            </a:xfrm>
            <a:custGeom>
              <a:avLst/>
              <a:gdLst>
                <a:gd name="T0" fmla="*/ 2147483647 w 71"/>
                <a:gd name="T1" fmla="*/ 2147483647 h 77"/>
                <a:gd name="T2" fmla="*/ 2147483647 w 71"/>
                <a:gd name="T3" fmla="*/ 2147483647 h 77"/>
                <a:gd name="T4" fmla="*/ 2147483647 w 71"/>
                <a:gd name="T5" fmla="*/ 2147483647 h 77"/>
                <a:gd name="T6" fmla="*/ 2147483647 w 71"/>
                <a:gd name="T7" fmla="*/ 2147483647 h 77"/>
                <a:gd name="T8" fmla="*/ 2147483647 w 71"/>
                <a:gd name="T9" fmla="*/ 2147483647 h 77"/>
                <a:gd name="T10" fmla="*/ 2147483647 w 71"/>
                <a:gd name="T11" fmla="*/ 2147483647 h 77"/>
                <a:gd name="T12" fmla="*/ 2147483647 w 71"/>
                <a:gd name="T13" fmla="*/ 2147483647 h 77"/>
                <a:gd name="T14" fmla="*/ 2147483647 w 71"/>
                <a:gd name="T15" fmla="*/ 2147483647 h 77"/>
                <a:gd name="T16" fmla="*/ 2147483647 w 71"/>
                <a:gd name="T17" fmla="*/ 0 h 77"/>
                <a:gd name="T18" fmla="*/ 2147483647 w 71"/>
                <a:gd name="T19" fmla="*/ 2147483647 h 77"/>
                <a:gd name="T20" fmla="*/ 2147483647 w 71"/>
                <a:gd name="T21" fmla="*/ 2147483647 h 77"/>
                <a:gd name="T22" fmla="*/ 2147483647 w 71"/>
                <a:gd name="T23" fmla="*/ 2147483647 h 77"/>
                <a:gd name="T24" fmla="*/ 0 w 71"/>
                <a:gd name="T25" fmla="*/ 2147483647 h 77"/>
                <a:gd name="T26" fmla="*/ 2147483647 w 71"/>
                <a:gd name="T27" fmla="*/ 2147483647 h 77"/>
                <a:gd name="T28" fmla="*/ 2147483647 w 71"/>
                <a:gd name="T29" fmla="*/ 2147483647 h 77"/>
                <a:gd name="T30" fmla="*/ 2147483647 w 71"/>
                <a:gd name="T31" fmla="*/ 2147483647 h 77"/>
                <a:gd name="T32" fmla="*/ 2147483647 w 71"/>
                <a:gd name="T33" fmla="*/ 214748364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7"/>
                <a:gd name="T53" fmla="*/ 71 w 71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7">
                  <a:moveTo>
                    <a:pt x="35" y="77"/>
                  </a:moveTo>
                  <a:lnTo>
                    <a:pt x="49" y="74"/>
                  </a:lnTo>
                  <a:lnTo>
                    <a:pt x="60" y="66"/>
                  </a:lnTo>
                  <a:lnTo>
                    <a:pt x="68" y="53"/>
                  </a:lnTo>
                  <a:lnTo>
                    <a:pt x="71" y="38"/>
                  </a:lnTo>
                  <a:lnTo>
                    <a:pt x="68" y="23"/>
                  </a:lnTo>
                  <a:lnTo>
                    <a:pt x="60" y="12"/>
                  </a:lnTo>
                  <a:lnTo>
                    <a:pt x="49" y="4"/>
                  </a:lnTo>
                  <a:lnTo>
                    <a:pt x="35" y="0"/>
                  </a:lnTo>
                  <a:lnTo>
                    <a:pt x="21" y="4"/>
                  </a:lnTo>
                  <a:lnTo>
                    <a:pt x="10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0" y="66"/>
                  </a:lnTo>
                  <a:lnTo>
                    <a:pt x="21" y="74"/>
                  </a:lnTo>
                  <a:lnTo>
                    <a:pt x="35" y="77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4" name="Freeform 57"/>
            <p:cNvSpPr>
              <a:spLocks/>
            </p:cNvSpPr>
            <p:nvPr/>
          </p:nvSpPr>
          <p:spPr bwMode="auto">
            <a:xfrm>
              <a:off x="3708400" y="2595563"/>
              <a:ext cx="144463" cy="138112"/>
            </a:xfrm>
            <a:custGeom>
              <a:avLst/>
              <a:gdLst>
                <a:gd name="T0" fmla="*/ 2147483647 w 81"/>
                <a:gd name="T1" fmla="*/ 2147483647 h 87"/>
                <a:gd name="T2" fmla="*/ 2147483647 w 81"/>
                <a:gd name="T3" fmla="*/ 2147483647 h 87"/>
                <a:gd name="T4" fmla="*/ 2147483647 w 81"/>
                <a:gd name="T5" fmla="*/ 2147483647 h 87"/>
                <a:gd name="T6" fmla="*/ 2147483647 w 81"/>
                <a:gd name="T7" fmla="*/ 2147483647 h 87"/>
                <a:gd name="T8" fmla="*/ 2147483647 w 81"/>
                <a:gd name="T9" fmla="*/ 2147483647 h 87"/>
                <a:gd name="T10" fmla="*/ 2147483647 w 81"/>
                <a:gd name="T11" fmla="*/ 2147483647 h 87"/>
                <a:gd name="T12" fmla="*/ 2147483647 w 81"/>
                <a:gd name="T13" fmla="*/ 2147483647 h 87"/>
                <a:gd name="T14" fmla="*/ 2147483647 w 81"/>
                <a:gd name="T15" fmla="*/ 2147483647 h 87"/>
                <a:gd name="T16" fmla="*/ 2147483647 w 81"/>
                <a:gd name="T17" fmla="*/ 2147483647 h 87"/>
                <a:gd name="T18" fmla="*/ 2147483647 w 81"/>
                <a:gd name="T19" fmla="*/ 2147483647 h 87"/>
                <a:gd name="T20" fmla="*/ 2147483647 w 81"/>
                <a:gd name="T21" fmla="*/ 0 h 87"/>
                <a:gd name="T22" fmla="*/ 2147483647 w 81"/>
                <a:gd name="T23" fmla="*/ 2147483647 h 87"/>
                <a:gd name="T24" fmla="*/ 2147483647 w 81"/>
                <a:gd name="T25" fmla="*/ 2147483647 h 87"/>
                <a:gd name="T26" fmla="*/ 2147483647 w 81"/>
                <a:gd name="T27" fmla="*/ 2147483647 h 87"/>
                <a:gd name="T28" fmla="*/ 2147483647 w 81"/>
                <a:gd name="T29" fmla="*/ 2147483647 h 87"/>
                <a:gd name="T30" fmla="*/ 2147483647 w 81"/>
                <a:gd name="T31" fmla="*/ 2147483647 h 87"/>
                <a:gd name="T32" fmla="*/ 2147483647 w 81"/>
                <a:gd name="T33" fmla="*/ 2147483647 h 87"/>
                <a:gd name="T34" fmla="*/ 2147483647 w 81"/>
                <a:gd name="T35" fmla="*/ 2147483647 h 87"/>
                <a:gd name="T36" fmla="*/ 2147483647 w 81"/>
                <a:gd name="T37" fmla="*/ 2147483647 h 87"/>
                <a:gd name="T38" fmla="*/ 2147483647 w 81"/>
                <a:gd name="T39" fmla="*/ 2147483647 h 87"/>
                <a:gd name="T40" fmla="*/ 2147483647 w 81"/>
                <a:gd name="T41" fmla="*/ 2147483647 h 87"/>
                <a:gd name="T42" fmla="*/ 2147483647 w 81"/>
                <a:gd name="T43" fmla="*/ 2147483647 h 87"/>
                <a:gd name="T44" fmla="*/ 2147483647 w 81"/>
                <a:gd name="T45" fmla="*/ 2147483647 h 87"/>
                <a:gd name="T46" fmla="*/ 2147483647 w 81"/>
                <a:gd name="T47" fmla="*/ 2147483647 h 87"/>
                <a:gd name="T48" fmla="*/ 2147483647 w 81"/>
                <a:gd name="T49" fmla="*/ 2147483647 h 87"/>
                <a:gd name="T50" fmla="*/ 2147483647 w 81"/>
                <a:gd name="T51" fmla="*/ 2147483647 h 87"/>
                <a:gd name="T52" fmla="*/ 2147483647 w 81"/>
                <a:gd name="T53" fmla="*/ 2147483647 h 87"/>
                <a:gd name="T54" fmla="*/ 2147483647 w 81"/>
                <a:gd name="T55" fmla="*/ 2147483647 h 87"/>
                <a:gd name="T56" fmla="*/ 2147483647 w 81"/>
                <a:gd name="T57" fmla="*/ 2147483647 h 87"/>
                <a:gd name="T58" fmla="*/ 2147483647 w 81"/>
                <a:gd name="T59" fmla="*/ 2147483647 h 87"/>
                <a:gd name="T60" fmla="*/ 2147483647 w 81"/>
                <a:gd name="T61" fmla="*/ 2147483647 h 87"/>
                <a:gd name="T62" fmla="*/ 2147483647 w 81"/>
                <a:gd name="T63" fmla="*/ 2147483647 h 87"/>
                <a:gd name="T64" fmla="*/ 2147483647 w 81"/>
                <a:gd name="T65" fmla="*/ 2147483647 h 87"/>
                <a:gd name="T66" fmla="*/ 2147483647 w 81"/>
                <a:gd name="T67" fmla="*/ 2147483647 h 87"/>
                <a:gd name="T68" fmla="*/ 2147483647 w 81"/>
                <a:gd name="T69" fmla="*/ 2147483647 h 87"/>
                <a:gd name="T70" fmla="*/ 2147483647 w 81"/>
                <a:gd name="T71" fmla="*/ 2147483647 h 87"/>
                <a:gd name="T72" fmla="*/ 2147483647 w 81"/>
                <a:gd name="T73" fmla="*/ 2147483647 h 87"/>
                <a:gd name="T74" fmla="*/ 2147483647 w 81"/>
                <a:gd name="T75" fmla="*/ 2147483647 h 87"/>
                <a:gd name="T76" fmla="*/ 2147483647 w 81"/>
                <a:gd name="T77" fmla="*/ 2147483647 h 87"/>
                <a:gd name="T78" fmla="*/ 2147483647 w 81"/>
                <a:gd name="T79" fmla="*/ 2147483647 h 87"/>
                <a:gd name="T80" fmla="*/ 2147483647 w 81"/>
                <a:gd name="T81" fmla="*/ 2147483647 h 87"/>
                <a:gd name="T82" fmla="*/ 2147483647 w 81"/>
                <a:gd name="T83" fmla="*/ 2147483647 h 87"/>
                <a:gd name="T84" fmla="*/ 2147483647 w 81"/>
                <a:gd name="T85" fmla="*/ 2147483647 h 87"/>
                <a:gd name="T86" fmla="*/ 2147483647 w 81"/>
                <a:gd name="T87" fmla="*/ 2147483647 h 87"/>
                <a:gd name="T88" fmla="*/ 2147483647 w 81"/>
                <a:gd name="T89" fmla="*/ 2147483647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1"/>
                <a:gd name="T136" fmla="*/ 0 h 87"/>
                <a:gd name="T137" fmla="*/ 81 w 81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1" h="87">
                  <a:moveTo>
                    <a:pt x="43" y="86"/>
                  </a:moveTo>
                  <a:lnTo>
                    <a:pt x="50" y="86"/>
                  </a:lnTo>
                  <a:lnTo>
                    <a:pt x="51" y="84"/>
                  </a:lnTo>
                  <a:lnTo>
                    <a:pt x="54" y="84"/>
                  </a:lnTo>
                  <a:lnTo>
                    <a:pt x="56" y="82"/>
                  </a:lnTo>
                  <a:lnTo>
                    <a:pt x="57" y="82"/>
                  </a:lnTo>
                  <a:lnTo>
                    <a:pt x="60" y="79"/>
                  </a:lnTo>
                  <a:lnTo>
                    <a:pt x="62" y="79"/>
                  </a:lnTo>
                  <a:lnTo>
                    <a:pt x="73" y="68"/>
                  </a:lnTo>
                  <a:lnTo>
                    <a:pt x="73" y="66"/>
                  </a:lnTo>
                  <a:lnTo>
                    <a:pt x="76" y="63"/>
                  </a:lnTo>
                  <a:lnTo>
                    <a:pt x="76" y="61"/>
                  </a:lnTo>
                  <a:lnTo>
                    <a:pt x="77" y="59"/>
                  </a:lnTo>
                  <a:lnTo>
                    <a:pt x="77" y="56"/>
                  </a:lnTo>
                  <a:lnTo>
                    <a:pt x="79" y="53"/>
                  </a:lnTo>
                  <a:lnTo>
                    <a:pt x="79" y="46"/>
                  </a:lnTo>
                  <a:lnTo>
                    <a:pt x="81" y="41"/>
                  </a:lnTo>
                  <a:lnTo>
                    <a:pt x="79" y="38"/>
                  </a:lnTo>
                  <a:lnTo>
                    <a:pt x="79" y="32"/>
                  </a:lnTo>
                  <a:lnTo>
                    <a:pt x="77" y="30"/>
                  </a:lnTo>
                  <a:lnTo>
                    <a:pt x="77" y="27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62" y="7"/>
                  </a:lnTo>
                  <a:lnTo>
                    <a:pt x="60" y="7"/>
                  </a:lnTo>
                  <a:lnTo>
                    <a:pt x="57" y="4"/>
                  </a:lnTo>
                  <a:lnTo>
                    <a:pt x="56" y="4"/>
                  </a:lnTo>
                  <a:lnTo>
                    <a:pt x="54" y="2"/>
                  </a:lnTo>
                  <a:lnTo>
                    <a:pt x="51" y="2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23" y="4"/>
                  </a:lnTo>
                  <a:lnTo>
                    <a:pt x="22" y="4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1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1" y="27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1" y="56"/>
                  </a:lnTo>
                  <a:lnTo>
                    <a:pt x="1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6" y="66"/>
                  </a:lnTo>
                  <a:lnTo>
                    <a:pt x="6" y="68"/>
                  </a:lnTo>
                  <a:lnTo>
                    <a:pt x="12" y="74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17" y="79"/>
                  </a:lnTo>
                  <a:lnTo>
                    <a:pt x="19" y="79"/>
                  </a:lnTo>
                  <a:lnTo>
                    <a:pt x="22" y="82"/>
                  </a:lnTo>
                  <a:lnTo>
                    <a:pt x="23" y="82"/>
                  </a:lnTo>
                  <a:lnTo>
                    <a:pt x="25" y="84"/>
                  </a:lnTo>
                  <a:lnTo>
                    <a:pt x="28" y="84"/>
                  </a:lnTo>
                  <a:lnTo>
                    <a:pt x="29" y="86"/>
                  </a:lnTo>
                  <a:lnTo>
                    <a:pt x="36" y="86"/>
                  </a:lnTo>
                  <a:lnTo>
                    <a:pt x="39" y="87"/>
                  </a:lnTo>
                  <a:lnTo>
                    <a:pt x="43" y="86"/>
                  </a:lnTo>
                  <a:lnTo>
                    <a:pt x="37" y="79"/>
                  </a:lnTo>
                  <a:lnTo>
                    <a:pt x="42" y="77"/>
                  </a:lnTo>
                  <a:lnTo>
                    <a:pt x="39" y="76"/>
                  </a:lnTo>
                  <a:lnTo>
                    <a:pt x="32" y="76"/>
                  </a:lnTo>
                  <a:lnTo>
                    <a:pt x="31" y="74"/>
                  </a:lnTo>
                  <a:lnTo>
                    <a:pt x="28" y="74"/>
                  </a:lnTo>
                  <a:lnTo>
                    <a:pt x="26" y="73"/>
                  </a:lnTo>
                  <a:lnTo>
                    <a:pt x="25" y="73"/>
                  </a:lnTo>
                  <a:lnTo>
                    <a:pt x="22" y="69"/>
                  </a:lnTo>
                  <a:lnTo>
                    <a:pt x="20" y="69"/>
                  </a:lnTo>
                  <a:lnTo>
                    <a:pt x="19" y="66"/>
                  </a:lnTo>
                  <a:lnTo>
                    <a:pt x="15" y="64"/>
                  </a:lnTo>
                  <a:lnTo>
                    <a:pt x="15" y="63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9" y="50"/>
                  </a:lnTo>
                  <a:lnTo>
                    <a:pt x="9" y="43"/>
                  </a:lnTo>
                  <a:lnTo>
                    <a:pt x="9" y="35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7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9" y="20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5" y="14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31" y="12"/>
                  </a:lnTo>
                  <a:lnTo>
                    <a:pt x="32" y="10"/>
                  </a:lnTo>
                  <a:lnTo>
                    <a:pt x="40" y="10"/>
                  </a:lnTo>
                  <a:lnTo>
                    <a:pt x="46" y="10"/>
                  </a:lnTo>
                  <a:lnTo>
                    <a:pt x="48" y="12"/>
                  </a:lnTo>
                  <a:lnTo>
                    <a:pt x="51" y="12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3" y="22"/>
                  </a:lnTo>
                  <a:lnTo>
                    <a:pt x="67" y="28"/>
                  </a:lnTo>
                  <a:lnTo>
                    <a:pt x="68" y="30"/>
                  </a:lnTo>
                  <a:lnTo>
                    <a:pt x="68" y="33"/>
                  </a:lnTo>
                  <a:lnTo>
                    <a:pt x="70" y="35"/>
                  </a:lnTo>
                  <a:lnTo>
                    <a:pt x="70" y="41"/>
                  </a:lnTo>
                  <a:lnTo>
                    <a:pt x="71" y="45"/>
                  </a:lnTo>
                  <a:lnTo>
                    <a:pt x="73" y="40"/>
                  </a:lnTo>
                  <a:lnTo>
                    <a:pt x="70" y="43"/>
                  </a:lnTo>
                  <a:lnTo>
                    <a:pt x="70" y="50"/>
                  </a:lnTo>
                  <a:lnTo>
                    <a:pt x="68" y="53"/>
                  </a:lnTo>
                  <a:lnTo>
                    <a:pt x="68" y="56"/>
                  </a:lnTo>
                  <a:lnTo>
                    <a:pt x="67" y="58"/>
                  </a:lnTo>
                  <a:lnTo>
                    <a:pt x="67" y="59"/>
                  </a:lnTo>
                  <a:lnTo>
                    <a:pt x="63" y="63"/>
                  </a:lnTo>
                  <a:lnTo>
                    <a:pt x="63" y="64"/>
                  </a:lnTo>
                  <a:lnTo>
                    <a:pt x="59" y="69"/>
                  </a:lnTo>
                  <a:lnTo>
                    <a:pt x="57" y="69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1" y="74"/>
                  </a:lnTo>
                  <a:lnTo>
                    <a:pt x="48" y="74"/>
                  </a:lnTo>
                  <a:lnTo>
                    <a:pt x="46" y="76"/>
                  </a:lnTo>
                  <a:lnTo>
                    <a:pt x="40" y="76"/>
                  </a:lnTo>
                  <a:lnTo>
                    <a:pt x="37" y="79"/>
                  </a:lnTo>
                  <a:lnTo>
                    <a:pt x="43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5" name="Freeform 58"/>
            <p:cNvSpPr>
              <a:spLocks/>
            </p:cNvSpPr>
            <p:nvPr/>
          </p:nvSpPr>
          <p:spPr bwMode="auto">
            <a:xfrm>
              <a:off x="3632200" y="2601913"/>
              <a:ext cx="127000" cy="122237"/>
            </a:xfrm>
            <a:custGeom>
              <a:avLst/>
              <a:gdLst>
                <a:gd name="T0" fmla="*/ 2147483647 w 71"/>
                <a:gd name="T1" fmla="*/ 2147483647 h 77"/>
                <a:gd name="T2" fmla="*/ 2147483647 w 71"/>
                <a:gd name="T3" fmla="*/ 2147483647 h 77"/>
                <a:gd name="T4" fmla="*/ 2147483647 w 71"/>
                <a:gd name="T5" fmla="*/ 2147483647 h 77"/>
                <a:gd name="T6" fmla="*/ 2147483647 w 71"/>
                <a:gd name="T7" fmla="*/ 2147483647 h 77"/>
                <a:gd name="T8" fmla="*/ 2147483647 w 71"/>
                <a:gd name="T9" fmla="*/ 2147483647 h 77"/>
                <a:gd name="T10" fmla="*/ 2147483647 w 71"/>
                <a:gd name="T11" fmla="*/ 2147483647 h 77"/>
                <a:gd name="T12" fmla="*/ 2147483647 w 71"/>
                <a:gd name="T13" fmla="*/ 2147483647 h 77"/>
                <a:gd name="T14" fmla="*/ 2147483647 w 71"/>
                <a:gd name="T15" fmla="*/ 2147483647 h 77"/>
                <a:gd name="T16" fmla="*/ 2147483647 w 71"/>
                <a:gd name="T17" fmla="*/ 0 h 77"/>
                <a:gd name="T18" fmla="*/ 2147483647 w 71"/>
                <a:gd name="T19" fmla="*/ 2147483647 h 77"/>
                <a:gd name="T20" fmla="*/ 2147483647 w 71"/>
                <a:gd name="T21" fmla="*/ 2147483647 h 77"/>
                <a:gd name="T22" fmla="*/ 2147483647 w 71"/>
                <a:gd name="T23" fmla="*/ 2147483647 h 77"/>
                <a:gd name="T24" fmla="*/ 0 w 71"/>
                <a:gd name="T25" fmla="*/ 2147483647 h 77"/>
                <a:gd name="T26" fmla="*/ 2147483647 w 71"/>
                <a:gd name="T27" fmla="*/ 2147483647 h 77"/>
                <a:gd name="T28" fmla="*/ 2147483647 w 71"/>
                <a:gd name="T29" fmla="*/ 2147483647 h 77"/>
                <a:gd name="T30" fmla="*/ 2147483647 w 71"/>
                <a:gd name="T31" fmla="*/ 2147483647 h 77"/>
                <a:gd name="T32" fmla="*/ 2147483647 w 71"/>
                <a:gd name="T33" fmla="*/ 2147483647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77"/>
                <a:gd name="T53" fmla="*/ 71 w 71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77">
                  <a:moveTo>
                    <a:pt x="36" y="77"/>
                  </a:moveTo>
                  <a:lnTo>
                    <a:pt x="50" y="73"/>
                  </a:lnTo>
                  <a:lnTo>
                    <a:pt x="61" y="65"/>
                  </a:lnTo>
                  <a:lnTo>
                    <a:pt x="68" y="52"/>
                  </a:lnTo>
                  <a:lnTo>
                    <a:pt x="71" y="37"/>
                  </a:lnTo>
                  <a:lnTo>
                    <a:pt x="68" y="23"/>
                  </a:lnTo>
                  <a:lnTo>
                    <a:pt x="61" y="11"/>
                  </a:lnTo>
                  <a:lnTo>
                    <a:pt x="50" y="3"/>
                  </a:lnTo>
                  <a:lnTo>
                    <a:pt x="36" y="0"/>
                  </a:lnTo>
                  <a:lnTo>
                    <a:pt x="22" y="3"/>
                  </a:lnTo>
                  <a:lnTo>
                    <a:pt x="11" y="11"/>
                  </a:lnTo>
                  <a:lnTo>
                    <a:pt x="3" y="23"/>
                  </a:lnTo>
                  <a:lnTo>
                    <a:pt x="0" y="37"/>
                  </a:lnTo>
                  <a:lnTo>
                    <a:pt x="3" y="52"/>
                  </a:lnTo>
                  <a:lnTo>
                    <a:pt x="11" y="65"/>
                  </a:lnTo>
                  <a:lnTo>
                    <a:pt x="22" y="73"/>
                  </a:lnTo>
                  <a:lnTo>
                    <a:pt x="36" y="77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6" name="Freeform 59"/>
            <p:cNvSpPr>
              <a:spLocks/>
            </p:cNvSpPr>
            <p:nvPr/>
          </p:nvSpPr>
          <p:spPr bwMode="auto">
            <a:xfrm>
              <a:off x="3624263" y="2593975"/>
              <a:ext cx="144462" cy="138113"/>
            </a:xfrm>
            <a:custGeom>
              <a:avLst/>
              <a:gdLst>
                <a:gd name="T0" fmla="*/ 2147483647 w 81"/>
                <a:gd name="T1" fmla="*/ 2147483647 h 87"/>
                <a:gd name="T2" fmla="*/ 2147483647 w 81"/>
                <a:gd name="T3" fmla="*/ 2147483647 h 87"/>
                <a:gd name="T4" fmla="*/ 2147483647 w 81"/>
                <a:gd name="T5" fmla="*/ 2147483647 h 87"/>
                <a:gd name="T6" fmla="*/ 2147483647 w 81"/>
                <a:gd name="T7" fmla="*/ 2147483647 h 87"/>
                <a:gd name="T8" fmla="*/ 2147483647 w 81"/>
                <a:gd name="T9" fmla="*/ 2147483647 h 87"/>
                <a:gd name="T10" fmla="*/ 2147483647 w 81"/>
                <a:gd name="T11" fmla="*/ 2147483647 h 87"/>
                <a:gd name="T12" fmla="*/ 2147483647 w 81"/>
                <a:gd name="T13" fmla="*/ 2147483647 h 87"/>
                <a:gd name="T14" fmla="*/ 2147483647 w 81"/>
                <a:gd name="T15" fmla="*/ 2147483647 h 87"/>
                <a:gd name="T16" fmla="*/ 2147483647 w 81"/>
                <a:gd name="T17" fmla="*/ 2147483647 h 87"/>
                <a:gd name="T18" fmla="*/ 2147483647 w 81"/>
                <a:gd name="T19" fmla="*/ 2147483647 h 87"/>
                <a:gd name="T20" fmla="*/ 2147483647 w 81"/>
                <a:gd name="T21" fmla="*/ 0 h 87"/>
                <a:gd name="T22" fmla="*/ 2147483647 w 81"/>
                <a:gd name="T23" fmla="*/ 2147483647 h 87"/>
                <a:gd name="T24" fmla="*/ 2147483647 w 81"/>
                <a:gd name="T25" fmla="*/ 2147483647 h 87"/>
                <a:gd name="T26" fmla="*/ 2147483647 w 81"/>
                <a:gd name="T27" fmla="*/ 2147483647 h 87"/>
                <a:gd name="T28" fmla="*/ 2147483647 w 81"/>
                <a:gd name="T29" fmla="*/ 2147483647 h 87"/>
                <a:gd name="T30" fmla="*/ 2147483647 w 81"/>
                <a:gd name="T31" fmla="*/ 2147483647 h 87"/>
                <a:gd name="T32" fmla="*/ 2147483647 w 81"/>
                <a:gd name="T33" fmla="*/ 2147483647 h 87"/>
                <a:gd name="T34" fmla="*/ 2147483647 w 81"/>
                <a:gd name="T35" fmla="*/ 2147483647 h 87"/>
                <a:gd name="T36" fmla="*/ 2147483647 w 81"/>
                <a:gd name="T37" fmla="*/ 2147483647 h 87"/>
                <a:gd name="T38" fmla="*/ 2147483647 w 81"/>
                <a:gd name="T39" fmla="*/ 2147483647 h 87"/>
                <a:gd name="T40" fmla="*/ 2147483647 w 81"/>
                <a:gd name="T41" fmla="*/ 2147483647 h 87"/>
                <a:gd name="T42" fmla="*/ 2147483647 w 81"/>
                <a:gd name="T43" fmla="*/ 2147483647 h 87"/>
                <a:gd name="T44" fmla="*/ 2147483647 w 81"/>
                <a:gd name="T45" fmla="*/ 2147483647 h 87"/>
                <a:gd name="T46" fmla="*/ 2147483647 w 81"/>
                <a:gd name="T47" fmla="*/ 2147483647 h 87"/>
                <a:gd name="T48" fmla="*/ 2147483647 w 81"/>
                <a:gd name="T49" fmla="*/ 2147483647 h 87"/>
                <a:gd name="T50" fmla="*/ 2147483647 w 81"/>
                <a:gd name="T51" fmla="*/ 2147483647 h 87"/>
                <a:gd name="T52" fmla="*/ 2147483647 w 81"/>
                <a:gd name="T53" fmla="*/ 2147483647 h 87"/>
                <a:gd name="T54" fmla="*/ 2147483647 w 81"/>
                <a:gd name="T55" fmla="*/ 2147483647 h 87"/>
                <a:gd name="T56" fmla="*/ 2147483647 w 81"/>
                <a:gd name="T57" fmla="*/ 2147483647 h 87"/>
                <a:gd name="T58" fmla="*/ 2147483647 w 81"/>
                <a:gd name="T59" fmla="*/ 2147483647 h 87"/>
                <a:gd name="T60" fmla="*/ 2147483647 w 81"/>
                <a:gd name="T61" fmla="*/ 2147483647 h 87"/>
                <a:gd name="T62" fmla="*/ 2147483647 w 81"/>
                <a:gd name="T63" fmla="*/ 2147483647 h 87"/>
                <a:gd name="T64" fmla="*/ 2147483647 w 81"/>
                <a:gd name="T65" fmla="*/ 2147483647 h 87"/>
                <a:gd name="T66" fmla="*/ 2147483647 w 81"/>
                <a:gd name="T67" fmla="*/ 2147483647 h 87"/>
                <a:gd name="T68" fmla="*/ 2147483647 w 81"/>
                <a:gd name="T69" fmla="*/ 2147483647 h 87"/>
                <a:gd name="T70" fmla="*/ 2147483647 w 81"/>
                <a:gd name="T71" fmla="*/ 2147483647 h 87"/>
                <a:gd name="T72" fmla="*/ 2147483647 w 81"/>
                <a:gd name="T73" fmla="*/ 2147483647 h 87"/>
                <a:gd name="T74" fmla="*/ 2147483647 w 81"/>
                <a:gd name="T75" fmla="*/ 2147483647 h 87"/>
                <a:gd name="T76" fmla="*/ 2147483647 w 81"/>
                <a:gd name="T77" fmla="*/ 2147483647 h 87"/>
                <a:gd name="T78" fmla="*/ 2147483647 w 81"/>
                <a:gd name="T79" fmla="*/ 2147483647 h 87"/>
                <a:gd name="T80" fmla="*/ 2147483647 w 81"/>
                <a:gd name="T81" fmla="*/ 2147483647 h 87"/>
                <a:gd name="T82" fmla="*/ 2147483647 w 81"/>
                <a:gd name="T83" fmla="*/ 2147483647 h 87"/>
                <a:gd name="T84" fmla="*/ 2147483647 w 81"/>
                <a:gd name="T85" fmla="*/ 2147483647 h 87"/>
                <a:gd name="T86" fmla="*/ 2147483647 w 81"/>
                <a:gd name="T87" fmla="*/ 2147483647 h 87"/>
                <a:gd name="T88" fmla="*/ 2147483647 w 81"/>
                <a:gd name="T89" fmla="*/ 2147483647 h 87"/>
                <a:gd name="T90" fmla="*/ 2147483647 w 81"/>
                <a:gd name="T91" fmla="*/ 2147483647 h 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1"/>
                <a:gd name="T139" fmla="*/ 0 h 87"/>
                <a:gd name="T140" fmla="*/ 81 w 81"/>
                <a:gd name="T141" fmla="*/ 87 h 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1" h="87">
                  <a:moveTo>
                    <a:pt x="44" y="85"/>
                  </a:moveTo>
                  <a:lnTo>
                    <a:pt x="50" y="85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6" y="82"/>
                  </a:lnTo>
                  <a:lnTo>
                    <a:pt x="58" y="82"/>
                  </a:lnTo>
                  <a:lnTo>
                    <a:pt x="61" y="78"/>
                  </a:lnTo>
                  <a:lnTo>
                    <a:pt x="62" y="78"/>
                  </a:lnTo>
                  <a:lnTo>
                    <a:pt x="73" y="67"/>
                  </a:lnTo>
                  <a:lnTo>
                    <a:pt x="73" y="65"/>
                  </a:lnTo>
                  <a:lnTo>
                    <a:pt x="76" y="62"/>
                  </a:lnTo>
                  <a:lnTo>
                    <a:pt x="76" y="60"/>
                  </a:lnTo>
                  <a:lnTo>
                    <a:pt x="78" y="59"/>
                  </a:lnTo>
                  <a:lnTo>
                    <a:pt x="78" y="56"/>
                  </a:lnTo>
                  <a:lnTo>
                    <a:pt x="79" y="52"/>
                  </a:lnTo>
                  <a:lnTo>
                    <a:pt x="79" y="46"/>
                  </a:lnTo>
                  <a:lnTo>
                    <a:pt x="81" y="41"/>
                  </a:lnTo>
                  <a:lnTo>
                    <a:pt x="79" y="38"/>
                  </a:lnTo>
                  <a:lnTo>
                    <a:pt x="79" y="31"/>
                  </a:lnTo>
                  <a:lnTo>
                    <a:pt x="78" y="29"/>
                  </a:lnTo>
                  <a:lnTo>
                    <a:pt x="78" y="26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3" y="19"/>
                  </a:lnTo>
                  <a:lnTo>
                    <a:pt x="73" y="18"/>
                  </a:lnTo>
                  <a:lnTo>
                    <a:pt x="62" y="6"/>
                  </a:lnTo>
                  <a:lnTo>
                    <a:pt x="61" y="6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2" y="1"/>
                  </a:lnTo>
                  <a:lnTo>
                    <a:pt x="50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5" y="1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0"/>
                  </a:lnTo>
                  <a:lnTo>
                    <a:pt x="3" y="62"/>
                  </a:lnTo>
                  <a:lnTo>
                    <a:pt x="7" y="65"/>
                  </a:lnTo>
                  <a:lnTo>
                    <a:pt x="7" y="67"/>
                  </a:lnTo>
                  <a:lnTo>
                    <a:pt x="13" y="74"/>
                  </a:lnTo>
                  <a:lnTo>
                    <a:pt x="13" y="72"/>
                  </a:lnTo>
                  <a:lnTo>
                    <a:pt x="11" y="72"/>
                  </a:lnTo>
                  <a:lnTo>
                    <a:pt x="17" y="78"/>
                  </a:lnTo>
                  <a:lnTo>
                    <a:pt x="19" y="78"/>
                  </a:lnTo>
                  <a:lnTo>
                    <a:pt x="22" y="82"/>
                  </a:lnTo>
                  <a:lnTo>
                    <a:pt x="24" y="82"/>
                  </a:lnTo>
                  <a:lnTo>
                    <a:pt x="25" y="83"/>
                  </a:lnTo>
                  <a:lnTo>
                    <a:pt x="28" y="83"/>
                  </a:lnTo>
                  <a:lnTo>
                    <a:pt x="30" y="85"/>
                  </a:lnTo>
                  <a:lnTo>
                    <a:pt x="36" y="85"/>
                  </a:lnTo>
                  <a:lnTo>
                    <a:pt x="39" y="87"/>
                  </a:lnTo>
                  <a:lnTo>
                    <a:pt x="44" y="85"/>
                  </a:lnTo>
                  <a:lnTo>
                    <a:pt x="38" y="78"/>
                  </a:lnTo>
                  <a:lnTo>
                    <a:pt x="42" y="77"/>
                  </a:lnTo>
                  <a:lnTo>
                    <a:pt x="39" y="75"/>
                  </a:lnTo>
                  <a:lnTo>
                    <a:pt x="33" y="75"/>
                  </a:lnTo>
                  <a:lnTo>
                    <a:pt x="31" y="74"/>
                  </a:lnTo>
                  <a:lnTo>
                    <a:pt x="28" y="74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2" y="69"/>
                  </a:lnTo>
                  <a:lnTo>
                    <a:pt x="21" y="69"/>
                  </a:lnTo>
                  <a:lnTo>
                    <a:pt x="19" y="65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3" y="59"/>
                  </a:lnTo>
                  <a:lnTo>
                    <a:pt x="13" y="57"/>
                  </a:lnTo>
                  <a:lnTo>
                    <a:pt x="11" y="56"/>
                  </a:lnTo>
                  <a:lnTo>
                    <a:pt x="11" y="52"/>
                  </a:lnTo>
                  <a:lnTo>
                    <a:pt x="10" y="49"/>
                  </a:lnTo>
                  <a:lnTo>
                    <a:pt x="10" y="42"/>
                  </a:lnTo>
                  <a:lnTo>
                    <a:pt x="10" y="34"/>
                  </a:lnTo>
                  <a:lnTo>
                    <a:pt x="11" y="33"/>
                  </a:lnTo>
                  <a:lnTo>
                    <a:pt x="11" y="29"/>
                  </a:lnTo>
                  <a:lnTo>
                    <a:pt x="13" y="28"/>
                  </a:lnTo>
                  <a:lnTo>
                    <a:pt x="13" y="26"/>
                  </a:lnTo>
                  <a:lnTo>
                    <a:pt x="16" y="23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25" y="13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41" y="10"/>
                  </a:lnTo>
                  <a:lnTo>
                    <a:pt x="47" y="10"/>
                  </a:lnTo>
                  <a:lnTo>
                    <a:pt x="48" y="11"/>
                  </a:lnTo>
                  <a:lnTo>
                    <a:pt x="52" y="11"/>
                  </a:lnTo>
                  <a:lnTo>
                    <a:pt x="53" y="13"/>
                  </a:lnTo>
                  <a:lnTo>
                    <a:pt x="55" y="13"/>
                  </a:lnTo>
                  <a:lnTo>
                    <a:pt x="58" y="16"/>
                  </a:lnTo>
                  <a:lnTo>
                    <a:pt x="59" y="16"/>
                  </a:lnTo>
                  <a:lnTo>
                    <a:pt x="64" y="21"/>
                  </a:lnTo>
                  <a:lnTo>
                    <a:pt x="64" y="23"/>
                  </a:lnTo>
                  <a:lnTo>
                    <a:pt x="67" y="26"/>
                  </a:lnTo>
                  <a:lnTo>
                    <a:pt x="67" y="28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70" y="34"/>
                  </a:lnTo>
                  <a:lnTo>
                    <a:pt x="70" y="41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0" y="42"/>
                  </a:lnTo>
                  <a:lnTo>
                    <a:pt x="70" y="49"/>
                  </a:lnTo>
                  <a:lnTo>
                    <a:pt x="69" y="52"/>
                  </a:lnTo>
                  <a:lnTo>
                    <a:pt x="69" y="56"/>
                  </a:lnTo>
                  <a:lnTo>
                    <a:pt x="67" y="57"/>
                  </a:lnTo>
                  <a:lnTo>
                    <a:pt x="67" y="59"/>
                  </a:lnTo>
                  <a:lnTo>
                    <a:pt x="64" y="62"/>
                  </a:lnTo>
                  <a:lnTo>
                    <a:pt x="64" y="64"/>
                  </a:lnTo>
                  <a:lnTo>
                    <a:pt x="59" y="69"/>
                  </a:lnTo>
                  <a:lnTo>
                    <a:pt x="58" y="69"/>
                  </a:lnTo>
                  <a:lnTo>
                    <a:pt x="55" y="72"/>
                  </a:lnTo>
                  <a:lnTo>
                    <a:pt x="53" y="72"/>
                  </a:lnTo>
                  <a:lnTo>
                    <a:pt x="52" y="74"/>
                  </a:lnTo>
                  <a:lnTo>
                    <a:pt x="48" y="74"/>
                  </a:lnTo>
                  <a:lnTo>
                    <a:pt x="47" y="75"/>
                  </a:lnTo>
                  <a:lnTo>
                    <a:pt x="38" y="78"/>
                  </a:lnTo>
                  <a:lnTo>
                    <a:pt x="44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7" name="Freeform 60"/>
            <p:cNvSpPr>
              <a:spLocks/>
            </p:cNvSpPr>
            <p:nvPr/>
          </p:nvSpPr>
          <p:spPr bwMode="auto">
            <a:xfrm>
              <a:off x="3616325" y="2452688"/>
              <a:ext cx="131763" cy="117475"/>
            </a:xfrm>
            <a:custGeom>
              <a:avLst/>
              <a:gdLst>
                <a:gd name="T0" fmla="*/ 2147483647 w 74"/>
                <a:gd name="T1" fmla="*/ 2147483647 h 74"/>
                <a:gd name="T2" fmla="*/ 2147483647 w 74"/>
                <a:gd name="T3" fmla="*/ 2147483647 h 74"/>
                <a:gd name="T4" fmla="*/ 2147483647 w 74"/>
                <a:gd name="T5" fmla="*/ 2147483647 h 74"/>
                <a:gd name="T6" fmla="*/ 2147483647 w 74"/>
                <a:gd name="T7" fmla="*/ 2147483647 h 74"/>
                <a:gd name="T8" fmla="*/ 2147483647 w 74"/>
                <a:gd name="T9" fmla="*/ 2147483647 h 74"/>
                <a:gd name="T10" fmla="*/ 2147483647 w 74"/>
                <a:gd name="T11" fmla="*/ 2147483647 h 74"/>
                <a:gd name="T12" fmla="*/ 2147483647 w 74"/>
                <a:gd name="T13" fmla="*/ 2147483647 h 74"/>
                <a:gd name="T14" fmla="*/ 2147483647 w 74"/>
                <a:gd name="T15" fmla="*/ 2147483647 h 74"/>
                <a:gd name="T16" fmla="*/ 2147483647 w 74"/>
                <a:gd name="T17" fmla="*/ 0 h 74"/>
                <a:gd name="T18" fmla="*/ 2147483647 w 74"/>
                <a:gd name="T19" fmla="*/ 2147483647 h 74"/>
                <a:gd name="T20" fmla="*/ 2147483647 w 74"/>
                <a:gd name="T21" fmla="*/ 2147483647 h 74"/>
                <a:gd name="T22" fmla="*/ 2147483647 w 74"/>
                <a:gd name="T23" fmla="*/ 2147483647 h 74"/>
                <a:gd name="T24" fmla="*/ 0 w 74"/>
                <a:gd name="T25" fmla="*/ 2147483647 h 74"/>
                <a:gd name="T26" fmla="*/ 2147483647 w 74"/>
                <a:gd name="T27" fmla="*/ 2147483647 h 74"/>
                <a:gd name="T28" fmla="*/ 2147483647 w 74"/>
                <a:gd name="T29" fmla="*/ 2147483647 h 74"/>
                <a:gd name="T30" fmla="*/ 2147483647 w 74"/>
                <a:gd name="T31" fmla="*/ 2147483647 h 74"/>
                <a:gd name="T32" fmla="*/ 2147483647 w 74"/>
                <a:gd name="T33" fmla="*/ 2147483647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4"/>
                <a:gd name="T53" fmla="*/ 74 w 74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4">
                  <a:moveTo>
                    <a:pt x="37" y="74"/>
                  </a:moveTo>
                  <a:lnTo>
                    <a:pt x="51" y="71"/>
                  </a:lnTo>
                  <a:lnTo>
                    <a:pt x="63" y="64"/>
                  </a:lnTo>
                  <a:lnTo>
                    <a:pt x="71" y="53"/>
                  </a:lnTo>
                  <a:lnTo>
                    <a:pt x="74" y="38"/>
                  </a:lnTo>
                  <a:lnTo>
                    <a:pt x="71" y="23"/>
                  </a:lnTo>
                  <a:lnTo>
                    <a:pt x="63" y="12"/>
                  </a:lnTo>
                  <a:lnTo>
                    <a:pt x="51" y="4"/>
                  </a:lnTo>
                  <a:lnTo>
                    <a:pt x="37" y="0"/>
                  </a:lnTo>
                  <a:lnTo>
                    <a:pt x="23" y="4"/>
                  </a:lnTo>
                  <a:lnTo>
                    <a:pt x="12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2" y="64"/>
                  </a:lnTo>
                  <a:lnTo>
                    <a:pt x="23" y="71"/>
                  </a:lnTo>
                  <a:lnTo>
                    <a:pt x="37" y="74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8" name="Freeform 61"/>
            <p:cNvSpPr>
              <a:spLocks/>
            </p:cNvSpPr>
            <p:nvPr/>
          </p:nvSpPr>
          <p:spPr bwMode="auto">
            <a:xfrm>
              <a:off x="3608388" y="2446338"/>
              <a:ext cx="149225" cy="131762"/>
            </a:xfrm>
            <a:custGeom>
              <a:avLst/>
              <a:gdLst>
                <a:gd name="T0" fmla="*/ 2147483647 w 84"/>
                <a:gd name="T1" fmla="*/ 2147483647 h 83"/>
                <a:gd name="T2" fmla="*/ 2147483647 w 84"/>
                <a:gd name="T3" fmla="*/ 2147483647 h 83"/>
                <a:gd name="T4" fmla="*/ 2147483647 w 84"/>
                <a:gd name="T5" fmla="*/ 2147483647 h 83"/>
                <a:gd name="T6" fmla="*/ 2147483647 w 84"/>
                <a:gd name="T7" fmla="*/ 2147483647 h 83"/>
                <a:gd name="T8" fmla="*/ 2147483647 w 84"/>
                <a:gd name="T9" fmla="*/ 2147483647 h 83"/>
                <a:gd name="T10" fmla="*/ 2147483647 w 84"/>
                <a:gd name="T11" fmla="*/ 2147483647 h 83"/>
                <a:gd name="T12" fmla="*/ 2147483647 w 84"/>
                <a:gd name="T13" fmla="*/ 2147483647 h 83"/>
                <a:gd name="T14" fmla="*/ 2147483647 w 84"/>
                <a:gd name="T15" fmla="*/ 2147483647 h 83"/>
                <a:gd name="T16" fmla="*/ 2147483647 w 84"/>
                <a:gd name="T17" fmla="*/ 2147483647 h 83"/>
                <a:gd name="T18" fmla="*/ 2147483647 w 84"/>
                <a:gd name="T19" fmla="*/ 2147483647 h 83"/>
                <a:gd name="T20" fmla="*/ 2147483647 w 84"/>
                <a:gd name="T21" fmla="*/ 2147483647 h 83"/>
                <a:gd name="T22" fmla="*/ 2147483647 w 84"/>
                <a:gd name="T23" fmla="*/ 2147483647 h 83"/>
                <a:gd name="T24" fmla="*/ 2147483647 w 84"/>
                <a:gd name="T25" fmla="*/ 0 h 83"/>
                <a:gd name="T26" fmla="*/ 2147483647 w 84"/>
                <a:gd name="T27" fmla="*/ 2147483647 h 83"/>
                <a:gd name="T28" fmla="*/ 2147483647 w 84"/>
                <a:gd name="T29" fmla="*/ 2147483647 h 83"/>
                <a:gd name="T30" fmla="*/ 2147483647 w 84"/>
                <a:gd name="T31" fmla="*/ 2147483647 h 83"/>
                <a:gd name="T32" fmla="*/ 2147483647 w 84"/>
                <a:gd name="T33" fmla="*/ 2147483647 h 83"/>
                <a:gd name="T34" fmla="*/ 2147483647 w 84"/>
                <a:gd name="T35" fmla="*/ 2147483647 h 83"/>
                <a:gd name="T36" fmla="*/ 0 w 84"/>
                <a:gd name="T37" fmla="*/ 2147483647 h 83"/>
                <a:gd name="T38" fmla="*/ 2147483647 w 84"/>
                <a:gd name="T39" fmla="*/ 2147483647 h 83"/>
                <a:gd name="T40" fmla="*/ 2147483647 w 84"/>
                <a:gd name="T41" fmla="*/ 2147483647 h 83"/>
                <a:gd name="T42" fmla="*/ 2147483647 w 84"/>
                <a:gd name="T43" fmla="*/ 2147483647 h 83"/>
                <a:gd name="T44" fmla="*/ 2147483647 w 84"/>
                <a:gd name="T45" fmla="*/ 2147483647 h 83"/>
                <a:gd name="T46" fmla="*/ 2147483647 w 84"/>
                <a:gd name="T47" fmla="*/ 2147483647 h 83"/>
                <a:gd name="T48" fmla="*/ 2147483647 w 84"/>
                <a:gd name="T49" fmla="*/ 2147483647 h 83"/>
                <a:gd name="T50" fmla="*/ 2147483647 w 84"/>
                <a:gd name="T51" fmla="*/ 2147483647 h 83"/>
                <a:gd name="T52" fmla="*/ 2147483647 w 84"/>
                <a:gd name="T53" fmla="*/ 2147483647 h 83"/>
                <a:gd name="T54" fmla="*/ 2147483647 w 84"/>
                <a:gd name="T55" fmla="*/ 2147483647 h 83"/>
                <a:gd name="T56" fmla="*/ 2147483647 w 84"/>
                <a:gd name="T57" fmla="*/ 2147483647 h 83"/>
                <a:gd name="T58" fmla="*/ 2147483647 w 84"/>
                <a:gd name="T59" fmla="*/ 2147483647 h 83"/>
                <a:gd name="T60" fmla="*/ 2147483647 w 84"/>
                <a:gd name="T61" fmla="*/ 2147483647 h 83"/>
                <a:gd name="T62" fmla="*/ 2147483647 w 84"/>
                <a:gd name="T63" fmla="*/ 2147483647 h 83"/>
                <a:gd name="T64" fmla="*/ 2147483647 w 84"/>
                <a:gd name="T65" fmla="*/ 2147483647 h 83"/>
                <a:gd name="T66" fmla="*/ 2147483647 w 84"/>
                <a:gd name="T67" fmla="*/ 2147483647 h 83"/>
                <a:gd name="T68" fmla="*/ 2147483647 w 84"/>
                <a:gd name="T69" fmla="*/ 2147483647 h 83"/>
                <a:gd name="T70" fmla="*/ 2147483647 w 84"/>
                <a:gd name="T71" fmla="*/ 2147483647 h 83"/>
                <a:gd name="T72" fmla="*/ 2147483647 w 84"/>
                <a:gd name="T73" fmla="*/ 2147483647 h 83"/>
                <a:gd name="T74" fmla="*/ 2147483647 w 84"/>
                <a:gd name="T75" fmla="*/ 2147483647 h 83"/>
                <a:gd name="T76" fmla="*/ 2147483647 w 84"/>
                <a:gd name="T77" fmla="*/ 2147483647 h 83"/>
                <a:gd name="T78" fmla="*/ 2147483647 w 84"/>
                <a:gd name="T79" fmla="*/ 2147483647 h 83"/>
                <a:gd name="T80" fmla="*/ 2147483647 w 84"/>
                <a:gd name="T81" fmla="*/ 2147483647 h 83"/>
                <a:gd name="T82" fmla="*/ 2147483647 w 84"/>
                <a:gd name="T83" fmla="*/ 2147483647 h 83"/>
                <a:gd name="T84" fmla="*/ 2147483647 w 84"/>
                <a:gd name="T85" fmla="*/ 2147483647 h 83"/>
                <a:gd name="T86" fmla="*/ 2147483647 w 84"/>
                <a:gd name="T87" fmla="*/ 2147483647 h 83"/>
                <a:gd name="T88" fmla="*/ 2147483647 w 84"/>
                <a:gd name="T89" fmla="*/ 2147483647 h 83"/>
                <a:gd name="T90" fmla="*/ 2147483647 w 84"/>
                <a:gd name="T91" fmla="*/ 2147483647 h 83"/>
                <a:gd name="T92" fmla="*/ 2147483647 w 84"/>
                <a:gd name="T93" fmla="*/ 2147483647 h 83"/>
                <a:gd name="T94" fmla="*/ 2147483647 w 84"/>
                <a:gd name="T95" fmla="*/ 2147483647 h 83"/>
                <a:gd name="T96" fmla="*/ 2147483647 w 84"/>
                <a:gd name="T97" fmla="*/ 2147483647 h 83"/>
                <a:gd name="T98" fmla="*/ 2147483647 w 84"/>
                <a:gd name="T99" fmla="*/ 2147483647 h 83"/>
                <a:gd name="T100" fmla="*/ 2147483647 w 84"/>
                <a:gd name="T101" fmla="*/ 2147483647 h 8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4"/>
                <a:gd name="T154" fmla="*/ 0 h 83"/>
                <a:gd name="T155" fmla="*/ 84 w 84"/>
                <a:gd name="T156" fmla="*/ 83 h 8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4" h="83">
                  <a:moveTo>
                    <a:pt x="45" y="81"/>
                  </a:moveTo>
                  <a:lnTo>
                    <a:pt x="51" y="81"/>
                  </a:lnTo>
                  <a:lnTo>
                    <a:pt x="54" y="80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1" y="78"/>
                  </a:lnTo>
                  <a:lnTo>
                    <a:pt x="62" y="76"/>
                  </a:lnTo>
                  <a:lnTo>
                    <a:pt x="64" y="76"/>
                  </a:lnTo>
                  <a:lnTo>
                    <a:pt x="67" y="73"/>
                  </a:lnTo>
                  <a:lnTo>
                    <a:pt x="70" y="72"/>
                  </a:lnTo>
                  <a:lnTo>
                    <a:pt x="71" y="68"/>
                  </a:lnTo>
                  <a:lnTo>
                    <a:pt x="75" y="67"/>
                  </a:lnTo>
                  <a:lnTo>
                    <a:pt x="76" y="63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1" y="57"/>
                  </a:lnTo>
                  <a:lnTo>
                    <a:pt x="81" y="54"/>
                  </a:lnTo>
                  <a:lnTo>
                    <a:pt x="82" y="52"/>
                  </a:lnTo>
                  <a:lnTo>
                    <a:pt x="82" y="45"/>
                  </a:lnTo>
                  <a:lnTo>
                    <a:pt x="84" y="40"/>
                  </a:lnTo>
                  <a:lnTo>
                    <a:pt x="82" y="37"/>
                  </a:lnTo>
                  <a:lnTo>
                    <a:pt x="82" y="31"/>
                  </a:lnTo>
                  <a:lnTo>
                    <a:pt x="81" y="29"/>
                  </a:lnTo>
                  <a:lnTo>
                    <a:pt x="81" y="26"/>
                  </a:lnTo>
                  <a:lnTo>
                    <a:pt x="79" y="24"/>
                  </a:lnTo>
                  <a:lnTo>
                    <a:pt x="79" y="22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0" y="11"/>
                  </a:lnTo>
                  <a:lnTo>
                    <a:pt x="70" y="13"/>
                  </a:lnTo>
                  <a:lnTo>
                    <a:pt x="71" y="13"/>
                  </a:lnTo>
                  <a:lnTo>
                    <a:pt x="65" y="6"/>
                  </a:lnTo>
                  <a:lnTo>
                    <a:pt x="64" y="6"/>
                  </a:lnTo>
                  <a:lnTo>
                    <a:pt x="61" y="3"/>
                  </a:lnTo>
                  <a:lnTo>
                    <a:pt x="59" y="3"/>
                  </a:lnTo>
                  <a:lnTo>
                    <a:pt x="57" y="1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6" y="1"/>
                  </a:lnTo>
                  <a:lnTo>
                    <a:pt x="25" y="3"/>
                  </a:lnTo>
                  <a:lnTo>
                    <a:pt x="23" y="3"/>
                  </a:lnTo>
                  <a:lnTo>
                    <a:pt x="20" y="6"/>
                  </a:lnTo>
                  <a:lnTo>
                    <a:pt x="19" y="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2" y="27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3" y="57"/>
                  </a:lnTo>
                  <a:lnTo>
                    <a:pt x="3" y="58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16" y="73"/>
                  </a:lnTo>
                  <a:lnTo>
                    <a:pt x="17" y="73"/>
                  </a:lnTo>
                  <a:lnTo>
                    <a:pt x="20" y="76"/>
                  </a:lnTo>
                  <a:lnTo>
                    <a:pt x="22" y="76"/>
                  </a:lnTo>
                  <a:lnTo>
                    <a:pt x="23" y="78"/>
                  </a:lnTo>
                  <a:lnTo>
                    <a:pt x="25" y="78"/>
                  </a:lnTo>
                  <a:lnTo>
                    <a:pt x="26" y="80"/>
                  </a:lnTo>
                  <a:lnTo>
                    <a:pt x="30" y="80"/>
                  </a:lnTo>
                  <a:lnTo>
                    <a:pt x="31" y="81"/>
                  </a:lnTo>
                  <a:lnTo>
                    <a:pt x="37" y="81"/>
                  </a:lnTo>
                  <a:lnTo>
                    <a:pt x="40" y="83"/>
                  </a:lnTo>
                  <a:lnTo>
                    <a:pt x="45" y="81"/>
                  </a:lnTo>
                  <a:lnTo>
                    <a:pt x="39" y="75"/>
                  </a:lnTo>
                  <a:lnTo>
                    <a:pt x="43" y="73"/>
                  </a:lnTo>
                  <a:lnTo>
                    <a:pt x="40" y="72"/>
                  </a:lnTo>
                  <a:lnTo>
                    <a:pt x="34" y="72"/>
                  </a:lnTo>
                  <a:lnTo>
                    <a:pt x="33" y="70"/>
                  </a:lnTo>
                  <a:lnTo>
                    <a:pt x="30" y="70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5" y="67"/>
                  </a:lnTo>
                  <a:lnTo>
                    <a:pt x="23" y="67"/>
                  </a:lnTo>
                  <a:lnTo>
                    <a:pt x="20" y="63"/>
                  </a:lnTo>
                  <a:lnTo>
                    <a:pt x="19" y="63"/>
                  </a:lnTo>
                  <a:lnTo>
                    <a:pt x="14" y="58"/>
                  </a:lnTo>
                  <a:lnTo>
                    <a:pt x="14" y="57"/>
                  </a:lnTo>
                  <a:lnTo>
                    <a:pt x="12" y="55"/>
                  </a:lnTo>
                  <a:lnTo>
                    <a:pt x="12" y="54"/>
                  </a:lnTo>
                  <a:lnTo>
                    <a:pt x="11" y="52"/>
                  </a:lnTo>
                  <a:lnTo>
                    <a:pt x="11" y="50"/>
                  </a:lnTo>
                  <a:lnTo>
                    <a:pt x="9" y="49"/>
                  </a:lnTo>
                  <a:lnTo>
                    <a:pt x="9" y="42"/>
                  </a:lnTo>
                  <a:lnTo>
                    <a:pt x="9" y="34"/>
                  </a:lnTo>
                  <a:lnTo>
                    <a:pt x="11" y="32"/>
                  </a:lnTo>
                  <a:lnTo>
                    <a:pt x="11" y="31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7" y="21"/>
                  </a:lnTo>
                  <a:lnTo>
                    <a:pt x="17" y="19"/>
                  </a:lnTo>
                  <a:lnTo>
                    <a:pt x="16" y="21"/>
                  </a:lnTo>
                  <a:lnTo>
                    <a:pt x="17" y="21"/>
                  </a:lnTo>
                  <a:lnTo>
                    <a:pt x="22" y="16"/>
                  </a:lnTo>
                  <a:lnTo>
                    <a:pt x="23" y="16"/>
                  </a:lnTo>
                  <a:lnTo>
                    <a:pt x="26" y="13"/>
                  </a:lnTo>
                  <a:lnTo>
                    <a:pt x="28" y="13"/>
                  </a:lnTo>
                  <a:lnTo>
                    <a:pt x="30" y="11"/>
                  </a:lnTo>
                  <a:lnTo>
                    <a:pt x="33" y="11"/>
                  </a:lnTo>
                  <a:lnTo>
                    <a:pt x="34" y="9"/>
                  </a:lnTo>
                  <a:lnTo>
                    <a:pt x="42" y="9"/>
                  </a:lnTo>
                  <a:lnTo>
                    <a:pt x="48" y="9"/>
                  </a:lnTo>
                  <a:lnTo>
                    <a:pt x="51" y="11"/>
                  </a:lnTo>
                  <a:lnTo>
                    <a:pt x="54" y="11"/>
                  </a:lnTo>
                  <a:lnTo>
                    <a:pt x="56" y="13"/>
                  </a:lnTo>
                  <a:lnTo>
                    <a:pt x="57" y="13"/>
                  </a:lnTo>
                  <a:lnTo>
                    <a:pt x="61" y="16"/>
                  </a:lnTo>
                  <a:lnTo>
                    <a:pt x="62" y="16"/>
                  </a:lnTo>
                  <a:lnTo>
                    <a:pt x="64" y="19"/>
                  </a:lnTo>
                  <a:lnTo>
                    <a:pt x="67" y="21"/>
                  </a:lnTo>
                  <a:lnTo>
                    <a:pt x="67" y="22"/>
                  </a:lnTo>
                  <a:lnTo>
                    <a:pt x="70" y="26"/>
                  </a:lnTo>
                  <a:lnTo>
                    <a:pt x="70" y="27"/>
                  </a:lnTo>
                  <a:lnTo>
                    <a:pt x="71" y="29"/>
                  </a:lnTo>
                  <a:lnTo>
                    <a:pt x="71" y="32"/>
                  </a:lnTo>
                  <a:lnTo>
                    <a:pt x="73" y="34"/>
                  </a:lnTo>
                  <a:lnTo>
                    <a:pt x="73" y="40"/>
                  </a:lnTo>
                  <a:lnTo>
                    <a:pt x="75" y="44"/>
                  </a:lnTo>
                  <a:lnTo>
                    <a:pt x="76" y="39"/>
                  </a:lnTo>
                  <a:lnTo>
                    <a:pt x="73" y="42"/>
                  </a:lnTo>
                  <a:lnTo>
                    <a:pt x="73" y="49"/>
                  </a:lnTo>
                  <a:lnTo>
                    <a:pt x="71" y="50"/>
                  </a:lnTo>
                  <a:lnTo>
                    <a:pt x="71" y="54"/>
                  </a:lnTo>
                  <a:lnTo>
                    <a:pt x="70" y="55"/>
                  </a:lnTo>
                  <a:lnTo>
                    <a:pt x="70" y="57"/>
                  </a:lnTo>
                  <a:lnTo>
                    <a:pt x="67" y="60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2" y="65"/>
                  </a:lnTo>
                  <a:lnTo>
                    <a:pt x="64" y="65"/>
                  </a:lnTo>
                  <a:lnTo>
                    <a:pt x="64" y="63"/>
                  </a:lnTo>
                  <a:lnTo>
                    <a:pt x="61" y="67"/>
                  </a:lnTo>
                  <a:lnTo>
                    <a:pt x="59" y="67"/>
                  </a:lnTo>
                  <a:lnTo>
                    <a:pt x="57" y="68"/>
                  </a:lnTo>
                  <a:lnTo>
                    <a:pt x="56" y="68"/>
                  </a:lnTo>
                  <a:lnTo>
                    <a:pt x="54" y="70"/>
                  </a:lnTo>
                  <a:lnTo>
                    <a:pt x="51" y="70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39" y="75"/>
                  </a:lnTo>
                  <a:lnTo>
                    <a:pt x="45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19" name="Freeform 62"/>
            <p:cNvSpPr>
              <a:spLocks/>
            </p:cNvSpPr>
            <p:nvPr/>
          </p:nvSpPr>
          <p:spPr bwMode="auto">
            <a:xfrm>
              <a:off x="3733800" y="2520950"/>
              <a:ext cx="125413" cy="119063"/>
            </a:xfrm>
            <a:custGeom>
              <a:avLst/>
              <a:gdLst>
                <a:gd name="T0" fmla="*/ 2147483647 w 70"/>
                <a:gd name="T1" fmla="*/ 2147483647 h 75"/>
                <a:gd name="T2" fmla="*/ 2147483647 w 70"/>
                <a:gd name="T3" fmla="*/ 2147483647 h 75"/>
                <a:gd name="T4" fmla="*/ 2147483647 w 70"/>
                <a:gd name="T5" fmla="*/ 2147483647 h 75"/>
                <a:gd name="T6" fmla="*/ 2147483647 w 70"/>
                <a:gd name="T7" fmla="*/ 2147483647 h 75"/>
                <a:gd name="T8" fmla="*/ 2147483647 w 70"/>
                <a:gd name="T9" fmla="*/ 2147483647 h 75"/>
                <a:gd name="T10" fmla="*/ 2147483647 w 70"/>
                <a:gd name="T11" fmla="*/ 2147483647 h 75"/>
                <a:gd name="T12" fmla="*/ 2147483647 w 70"/>
                <a:gd name="T13" fmla="*/ 2147483647 h 75"/>
                <a:gd name="T14" fmla="*/ 2147483647 w 70"/>
                <a:gd name="T15" fmla="*/ 2147483647 h 75"/>
                <a:gd name="T16" fmla="*/ 2147483647 w 70"/>
                <a:gd name="T17" fmla="*/ 0 h 75"/>
                <a:gd name="T18" fmla="*/ 2147483647 w 70"/>
                <a:gd name="T19" fmla="*/ 2147483647 h 75"/>
                <a:gd name="T20" fmla="*/ 2147483647 w 70"/>
                <a:gd name="T21" fmla="*/ 2147483647 h 75"/>
                <a:gd name="T22" fmla="*/ 2147483647 w 70"/>
                <a:gd name="T23" fmla="*/ 2147483647 h 75"/>
                <a:gd name="T24" fmla="*/ 0 w 70"/>
                <a:gd name="T25" fmla="*/ 2147483647 h 75"/>
                <a:gd name="T26" fmla="*/ 2147483647 w 70"/>
                <a:gd name="T27" fmla="*/ 2147483647 h 75"/>
                <a:gd name="T28" fmla="*/ 2147483647 w 70"/>
                <a:gd name="T29" fmla="*/ 2147483647 h 75"/>
                <a:gd name="T30" fmla="*/ 2147483647 w 70"/>
                <a:gd name="T31" fmla="*/ 2147483647 h 75"/>
                <a:gd name="T32" fmla="*/ 2147483647 w 70"/>
                <a:gd name="T33" fmla="*/ 2147483647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75"/>
                <a:gd name="T53" fmla="*/ 70 w 70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75">
                  <a:moveTo>
                    <a:pt x="35" y="75"/>
                  </a:moveTo>
                  <a:lnTo>
                    <a:pt x="48" y="72"/>
                  </a:lnTo>
                  <a:lnTo>
                    <a:pt x="59" y="64"/>
                  </a:lnTo>
                  <a:lnTo>
                    <a:pt x="67" y="52"/>
                  </a:lnTo>
                  <a:lnTo>
                    <a:pt x="70" y="38"/>
                  </a:lnTo>
                  <a:lnTo>
                    <a:pt x="67" y="23"/>
                  </a:lnTo>
                  <a:lnTo>
                    <a:pt x="59" y="11"/>
                  </a:lnTo>
                  <a:lnTo>
                    <a:pt x="48" y="3"/>
                  </a:lnTo>
                  <a:lnTo>
                    <a:pt x="35" y="0"/>
                  </a:lnTo>
                  <a:lnTo>
                    <a:pt x="22" y="3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8"/>
                  </a:lnTo>
                  <a:lnTo>
                    <a:pt x="4" y="52"/>
                  </a:lnTo>
                  <a:lnTo>
                    <a:pt x="11" y="64"/>
                  </a:lnTo>
                  <a:lnTo>
                    <a:pt x="22" y="72"/>
                  </a:lnTo>
                  <a:lnTo>
                    <a:pt x="35" y="75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0" name="Freeform 63"/>
            <p:cNvSpPr>
              <a:spLocks/>
            </p:cNvSpPr>
            <p:nvPr/>
          </p:nvSpPr>
          <p:spPr bwMode="auto">
            <a:xfrm>
              <a:off x="3727450" y="2513013"/>
              <a:ext cx="141288" cy="134937"/>
            </a:xfrm>
            <a:custGeom>
              <a:avLst/>
              <a:gdLst>
                <a:gd name="T0" fmla="*/ 2147483647 w 79"/>
                <a:gd name="T1" fmla="*/ 2147483647 h 85"/>
                <a:gd name="T2" fmla="*/ 2147483647 w 79"/>
                <a:gd name="T3" fmla="*/ 2147483647 h 85"/>
                <a:gd name="T4" fmla="*/ 2147483647 w 79"/>
                <a:gd name="T5" fmla="*/ 2147483647 h 85"/>
                <a:gd name="T6" fmla="*/ 2147483647 w 79"/>
                <a:gd name="T7" fmla="*/ 2147483647 h 85"/>
                <a:gd name="T8" fmla="*/ 2147483647 w 79"/>
                <a:gd name="T9" fmla="*/ 2147483647 h 85"/>
                <a:gd name="T10" fmla="*/ 2147483647 w 79"/>
                <a:gd name="T11" fmla="*/ 2147483647 h 85"/>
                <a:gd name="T12" fmla="*/ 2147483647 w 79"/>
                <a:gd name="T13" fmla="*/ 2147483647 h 85"/>
                <a:gd name="T14" fmla="*/ 2147483647 w 79"/>
                <a:gd name="T15" fmla="*/ 2147483647 h 85"/>
                <a:gd name="T16" fmla="*/ 2147483647 w 79"/>
                <a:gd name="T17" fmla="*/ 2147483647 h 85"/>
                <a:gd name="T18" fmla="*/ 2147483647 w 79"/>
                <a:gd name="T19" fmla="*/ 2147483647 h 85"/>
                <a:gd name="T20" fmla="*/ 2147483647 w 79"/>
                <a:gd name="T21" fmla="*/ 2147483647 h 85"/>
                <a:gd name="T22" fmla="*/ 2147483647 w 79"/>
                <a:gd name="T23" fmla="*/ 0 h 85"/>
                <a:gd name="T24" fmla="*/ 2147483647 w 79"/>
                <a:gd name="T25" fmla="*/ 2147483647 h 85"/>
                <a:gd name="T26" fmla="*/ 2147483647 w 79"/>
                <a:gd name="T27" fmla="*/ 2147483647 h 85"/>
                <a:gd name="T28" fmla="*/ 2147483647 w 79"/>
                <a:gd name="T29" fmla="*/ 2147483647 h 85"/>
                <a:gd name="T30" fmla="*/ 2147483647 w 79"/>
                <a:gd name="T31" fmla="*/ 2147483647 h 85"/>
                <a:gd name="T32" fmla="*/ 2147483647 w 79"/>
                <a:gd name="T33" fmla="*/ 2147483647 h 85"/>
                <a:gd name="T34" fmla="*/ 2147483647 w 79"/>
                <a:gd name="T35" fmla="*/ 2147483647 h 85"/>
                <a:gd name="T36" fmla="*/ 2147483647 w 79"/>
                <a:gd name="T37" fmla="*/ 2147483647 h 85"/>
                <a:gd name="T38" fmla="*/ 2147483647 w 79"/>
                <a:gd name="T39" fmla="*/ 2147483647 h 85"/>
                <a:gd name="T40" fmla="*/ 2147483647 w 79"/>
                <a:gd name="T41" fmla="*/ 2147483647 h 85"/>
                <a:gd name="T42" fmla="*/ 2147483647 w 79"/>
                <a:gd name="T43" fmla="*/ 2147483647 h 85"/>
                <a:gd name="T44" fmla="*/ 2147483647 w 79"/>
                <a:gd name="T45" fmla="*/ 2147483647 h 85"/>
                <a:gd name="T46" fmla="*/ 2147483647 w 79"/>
                <a:gd name="T47" fmla="*/ 2147483647 h 85"/>
                <a:gd name="T48" fmla="*/ 2147483647 w 79"/>
                <a:gd name="T49" fmla="*/ 2147483647 h 85"/>
                <a:gd name="T50" fmla="*/ 2147483647 w 79"/>
                <a:gd name="T51" fmla="*/ 2147483647 h 85"/>
                <a:gd name="T52" fmla="*/ 2147483647 w 79"/>
                <a:gd name="T53" fmla="*/ 2147483647 h 85"/>
                <a:gd name="T54" fmla="*/ 2147483647 w 79"/>
                <a:gd name="T55" fmla="*/ 2147483647 h 85"/>
                <a:gd name="T56" fmla="*/ 2147483647 w 79"/>
                <a:gd name="T57" fmla="*/ 2147483647 h 85"/>
                <a:gd name="T58" fmla="*/ 2147483647 w 79"/>
                <a:gd name="T59" fmla="*/ 2147483647 h 85"/>
                <a:gd name="T60" fmla="*/ 2147483647 w 79"/>
                <a:gd name="T61" fmla="*/ 2147483647 h 85"/>
                <a:gd name="T62" fmla="*/ 2147483647 w 79"/>
                <a:gd name="T63" fmla="*/ 2147483647 h 85"/>
                <a:gd name="T64" fmla="*/ 2147483647 w 79"/>
                <a:gd name="T65" fmla="*/ 2147483647 h 85"/>
                <a:gd name="T66" fmla="*/ 2147483647 w 79"/>
                <a:gd name="T67" fmla="*/ 2147483647 h 85"/>
                <a:gd name="T68" fmla="*/ 2147483647 w 79"/>
                <a:gd name="T69" fmla="*/ 2147483647 h 85"/>
                <a:gd name="T70" fmla="*/ 2147483647 w 79"/>
                <a:gd name="T71" fmla="*/ 2147483647 h 85"/>
                <a:gd name="T72" fmla="*/ 2147483647 w 79"/>
                <a:gd name="T73" fmla="*/ 2147483647 h 85"/>
                <a:gd name="T74" fmla="*/ 2147483647 w 79"/>
                <a:gd name="T75" fmla="*/ 2147483647 h 85"/>
                <a:gd name="T76" fmla="*/ 2147483647 w 79"/>
                <a:gd name="T77" fmla="*/ 2147483647 h 85"/>
                <a:gd name="T78" fmla="*/ 2147483647 w 79"/>
                <a:gd name="T79" fmla="*/ 2147483647 h 85"/>
                <a:gd name="T80" fmla="*/ 2147483647 w 79"/>
                <a:gd name="T81" fmla="*/ 2147483647 h 85"/>
                <a:gd name="T82" fmla="*/ 2147483647 w 79"/>
                <a:gd name="T83" fmla="*/ 2147483647 h 85"/>
                <a:gd name="T84" fmla="*/ 2147483647 w 79"/>
                <a:gd name="T85" fmla="*/ 2147483647 h 85"/>
                <a:gd name="T86" fmla="*/ 2147483647 w 79"/>
                <a:gd name="T87" fmla="*/ 2147483647 h 85"/>
                <a:gd name="T88" fmla="*/ 2147483647 w 79"/>
                <a:gd name="T89" fmla="*/ 2147483647 h 85"/>
                <a:gd name="T90" fmla="*/ 2147483647 w 79"/>
                <a:gd name="T91" fmla="*/ 2147483647 h 85"/>
                <a:gd name="T92" fmla="*/ 2147483647 w 79"/>
                <a:gd name="T93" fmla="*/ 2147483647 h 85"/>
                <a:gd name="T94" fmla="*/ 2147483647 w 79"/>
                <a:gd name="T95" fmla="*/ 2147483647 h 85"/>
                <a:gd name="T96" fmla="*/ 2147483647 w 79"/>
                <a:gd name="T97" fmla="*/ 2147483647 h 85"/>
                <a:gd name="T98" fmla="*/ 2147483647 w 79"/>
                <a:gd name="T99" fmla="*/ 2147483647 h 85"/>
                <a:gd name="T100" fmla="*/ 2147483647 w 79"/>
                <a:gd name="T101" fmla="*/ 2147483647 h 8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9"/>
                <a:gd name="T154" fmla="*/ 0 h 85"/>
                <a:gd name="T155" fmla="*/ 79 w 79"/>
                <a:gd name="T156" fmla="*/ 85 h 8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9" h="85">
                  <a:moveTo>
                    <a:pt x="42" y="84"/>
                  </a:moveTo>
                  <a:lnTo>
                    <a:pt x="48" y="84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9" y="77"/>
                  </a:lnTo>
                  <a:lnTo>
                    <a:pt x="60" y="77"/>
                  </a:lnTo>
                  <a:lnTo>
                    <a:pt x="63" y="74"/>
                  </a:lnTo>
                  <a:lnTo>
                    <a:pt x="66" y="72"/>
                  </a:lnTo>
                  <a:lnTo>
                    <a:pt x="68" y="69"/>
                  </a:lnTo>
                  <a:lnTo>
                    <a:pt x="71" y="66"/>
                  </a:lnTo>
                  <a:lnTo>
                    <a:pt x="71" y="64"/>
                  </a:lnTo>
                  <a:lnTo>
                    <a:pt x="74" y="61"/>
                  </a:lnTo>
                  <a:lnTo>
                    <a:pt x="74" y="59"/>
                  </a:lnTo>
                  <a:lnTo>
                    <a:pt x="76" y="57"/>
                  </a:lnTo>
                  <a:lnTo>
                    <a:pt x="76" y="54"/>
                  </a:lnTo>
                  <a:lnTo>
                    <a:pt x="77" y="52"/>
                  </a:lnTo>
                  <a:lnTo>
                    <a:pt x="77" y="46"/>
                  </a:lnTo>
                  <a:lnTo>
                    <a:pt x="79" y="41"/>
                  </a:lnTo>
                  <a:lnTo>
                    <a:pt x="77" y="38"/>
                  </a:lnTo>
                  <a:lnTo>
                    <a:pt x="77" y="31"/>
                  </a:lnTo>
                  <a:lnTo>
                    <a:pt x="76" y="30"/>
                  </a:lnTo>
                  <a:lnTo>
                    <a:pt x="76" y="26"/>
                  </a:lnTo>
                  <a:lnTo>
                    <a:pt x="74" y="25"/>
                  </a:lnTo>
                  <a:lnTo>
                    <a:pt x="74" y="23"/>
                  </a:lnTo>
                  <a:lnTo>
                    <a:pt x="71" y="20"/>
                  </a:lnTo>
                  <a:lnTo>
                    <a:pt x="71" y="18"/>
                  </a:lnTo>
                  <a:lnTo>
                    <a:pt x="60" y="7"/>
                  </a:lnTo>
                  <a:lnTo>
                    <a:pt x="59" y="7"/>
                  </a:lnTo>
                  <a:lnTo>
                    <a:pt x="56" y="3"/>
                  </a:lnTo>
                  <a:lnTo>
                    <a:pt x="54" y="3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20" y="3"/>
                  </a:lnTo>
                  <a:lnTo>
                    <a:pt x="17" y="7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9" y="13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1" y="26"/>
                  </a:lnTo>
                  <a:lnTo>
                    <a:pt x="1" y="30"/>
                  </a:lnTo>
                  <a:lnTo>
                    <a:pt x="0" y="31"/>
                  </a:lnTo>
                  <a:lnTo>
                    <a:pt x="0" y="52"/>
                  </a:lnTo>
                  <a:lnTo>
                    <a:pt x="1" y="54"/>
                  </a:lnTo>
                  <a:lnTo>
                    <a:pt x="1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8" y="67"/>
                  </a:lnTo>
                  <a:lnTo>
                    <a:pt x="8" y="69"/>
                  </a:lnTo>
                  <a:lnTo>
                    <a:pt x="12" y="74"/>
                  </a:lnTo>
                  <a:lnTo>
                    <a:pt x="14" y="74"/>
                  </a:lnTo>
                  <a:lnTo>
                    <a:pt x="12" y="72"/>
                  </a:lnTo>
                  <a:lnTo>
                    <a:pt x="14" y="75"/>
                  </a:lnTo>
                  <a:lnTo>
                    <a:pt x="17" y="77"/>
                  </a:lnTo>
                  <a:lnTo>
                    <a:pt x="20" y="80"/>
                  </a:lnTo>
                  <a:lnTo>
                    <a:pt x="21" y="80"/>
                  </a:lnTo>
                  <a:lnTo>
                    <a:pt x="23" y="82"/>
                  </a:lnTo>
                  <a:lnTo>
                    <a:pt x="26" y="82"/>
                  </a:lnTo>
                  <a:lnTo>
                    <a:pt x="28" y="84"/>
                  </a:lnTo>
                  <a:lnTo>
                    <a:pt x="34" y="84"/>
                  </a:lnTo>
                  <a:lnTo>
                    <a:pt x="37" y="85"/>
                  </a:lnTo>
                  <a:lnTo>
                    <a:pt x="42" y="84"/>
                  </a:lnTo>
                  <a:lnTo>
                    <a:pt x="35" y="77"/>
                  </a:lnTo>
                  <a:lnTo>
                    <a:pt x="40" y="75"/>
                  </a:lnTo>
                  <a:lnTo>
                    <a:pt x="37" y="74"/>
                  </a:lnTo>
                  <a:lnTo>
                    <a:pt x="31" y="74"/>
                  </a:lnTo>
                  <a:lnTo>
                    <a:pt x="29" y="72"/>
                  </a:lnTo>
                  <a:lnTo>
                    <a:pt x="26" y="72"/>
                  </a:lnTo>
                  <a:lnTo>
                    <a:pt x="25" y="70"/>
                  </a:lnTo>
                  <a:lnTo>
                    <a:pt x="23" y="70"/>
                  </a:lnTo>
                  <a:lnTo>
                    <a:pt x="20" y="67"/>
                  </a:lnTo>
                  <a:lnTo>
                    <a:pt x="20" y="69"/>
                  </a:lnTo>
                  <a:lnTo>
                    <a:pt x="21" y="69"/>
                  </a:lnTo>
                  <a:lnTo>
                    <a:pt x="17" y="64"/>
                  </a:lnTo>
                  <a:lnTo>
                    <a:pt x="15" y="64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2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9" y="49"/>
                  </a:lnTo>
                  <a:lnTo>
                    <a:pt x="9" y="43"/>
                  </a:lnTo>
                  <a:lnTo>
                    <a:pt x="9" y="34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21" y="15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23" y="13"/>
                  </a:lnTo>
                  <a:lnTo>
                    <a:pt x="25" y="13"/>
                  </a:lnTo>
                  <a:lnTo>
                    <a:pt x="26" y="12"/>
                  </a:lnTo>
                  <a:lnTo>
                    <a:pt x="29" y="12"/>
                  </a:lnTo>
                  <a:lnTo>
                    <a:pt x="31" y="10"/>
                  </a:lnTo>
                  <a:lnTo>
                    <a:pt x="39" y="10"/>
                  </a:lnTo>
                  <a:lnTo>
                    <a:pt x="45" y="10"/>
                  </a:lnTo>
                  <a:lnTo>
                    <a:pt x="46" y="12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2" y="13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62" y="21"/>
                  </a:lnTo>
                  <a:lnTo>
                    <a:pt x="62" y="23"/>
                  </a:lnTo>
                  <a:lnTo>
                    <a:pt x="65" y="26"/>
                  </a:lnTo>
                  <a:lnTo>
                    <a:pt x="65" y="28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68" y="34"/>
                  </a:lnTo>
                  <a:lnTo>
                    <a:pt x="68" y="41"/>
                  </a:lnTo>
                  <a:lnTo>
                    <a:pt x="70" y="44"/>
                  </a:lnTo>
                  <a:lnTo>
                    <a:pt x="71" y="39"/>
                  </a:lnTo>
                  <a:lnTo>
                    <a:pt x="68" y="43"/>
                  </a:lnTo>
                  <a:lnTo>
                    <a:pt x="68" y="49"/>
                  </a:lnTo>
                  <a:lnTo>
                    <a:pt x="66" y="51"/>
                  </a:lnTo>
                  <a:lnTo>
                    <a:pt x="66" y="54"/>
                  </a:lnTo>
                  <a:lnTo>
                    <a:pt x="65" y="56"/>
                  </a:lnTo>
                  <a:lnTo>
                    <a:pt x="65" y="57"/>
                  </a:lnTo>
                  <a:lnTo>
                    <a:pt x="62" y="61"/>
                  </a:lnTo>
                  <a:lnTo>
                    <a:pt x="62" y="62"/>
                  </a:lnTo>
                  <a:lnTo>
                    <a:pt x="59" y="66"/>
                  </a:lnTo>
                  <a:lnTo>
                    <a:pt x="60" y="66"/>
                  </a:lnTo>
                  <a:lnTo>
                    <a:pt x="60" y="64"/>
                  </a:lnTo>
                  <a:lnTo>
                    <a:pt x="57" y="67"/>
                  </a:lnTo>
                  <a:lnTo>
                    <a:pt x="56" y="67"/>
                  </a:lnTo>
                  <a:lnTo>
                    <a:pt x="52" y="70"/>
                  </a:lnTo>
                  <a:lnTo>
                    <a:pt x="51" y="70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5" y="74"/>
                  </a:lnTo>
                  <a:lnTo>
                    <a:pt x="39" y="74"/>
                  </a:lnTo>
                  <a:lnTo>
                    <a:pt x="35" y="77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1" name="Freeform 71"/>
            <p:cNvSpPr>
              <a:spLocks/>
            </p:cNvSpPr>
            <p:nvPr/>
          </p:nvSpPr>
          <p:spPr bwMode="auto">
            <a:xfrm>
              <a:off x="3652838" y="2517775"/>
              <a:ext cx="123825" cy="120650"/>
            </a:xfrm>
            <a:custGeom>
              <a:avLst/>
              <a:gdLst>
                <a:gd name="T0" fmla="*/ 2147483647 w 70"/>
                <a:gd name="T1" fmla="*/ 2147483647 h 76"/>
                <a:gd name="T2" fmla="*/ 2147483647 w 70"/>
                <a:gd name="T3" fmla="*/ 2147483647 h 76"/>
                <a:gd name="T4" fmla="*/ 2147483647 w 70"/>
                <a:gd name="T5" fmla="*/ 2147483647 h 76"/>
                <a:gd name="T6" fmla="*/ 2147483647 w 70"/>
                <a:gd name="T7" fmla="*/ 2147483647 h 76"/>
                <a:gd name="T8" fmla="*/ 2147483647 w 70"/>
                <a:gd name="T9" fmla="*/ 2147483647 h 76"/>
                <a:gd name="T10" fmla="*/ 2147483647 w 70"/>
                <a:gd name="T11" fmla="*/ 2147483647 h 76"/>
                <a:gd name="T12" fmla="*/ 2147483647 w 70"/>
                <a:gd name="T13" fmla="*/ 2147483647 h 76"/>
                <a:gd name="T14" fmla="*/ 2147483647 w 70"/>
                <a:gd name="T15" fmla="*/ 2147483647 h 76"/>
                <a:gd name="T16" fmla="*/ 2147483647 w 70"/>
                <a:gd name="T17" fmla="*/ 0 h 76"/>
                <a:gd name="T18" fmla="*/ 2147483647 w 70"/>
                <a:gd name="T19" fmla="*/ 2147483647 h 76"/>
                <a:gd name="T20" fmla="*/ 2147483647 w 70"/>
                <a:gd name="T21" fmla="*/ 2147483647 h 76"/>
                <a:gd name="T22" fmla="*/ 2147483647 w 70"/>
                <a:gd name="T23" fmla="*/ 2147483647 h 76"/>
                <a:gd name="T24" fmla="*/ 0 w 70"/>
                <a:gd name="T25" fmla="*/ 2147483647 h 76"/>
                <a:gd name="T26" fmla="*/ 2147483647 w 70"/>
                <a:gd name="T27" fmla="*/ 2147483647 h 76"/>
                <a:gd name="T28" fmla="*/ 2147483647 w 70"/>
                <a:gd name="T29" fmla="*/ 2147483647 h 76"/>
                <a:gd name="T30" fmla="*/ 2147483647 w 70"/>
                <a:gd name="T31" fmla="*/ 2147483647 h 76"/>
                <a:gd name="T32" fmla="*/ 2147483647 w 70"/>
                <a:gd name="T33" fmla="*/ 2147483647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76"/>
                <a:gd name="T53" fmla="*/ 70 w 70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76">
                  <a:moveTo>
                    <a:pt x="34" y="76"/>
                  </a:moveTo>
                  <a:lnTo>
                    <a:pt x="48" y="72"/>
                  </a:lnTo>
                  <a:lnTo>
                    <a:pt x="59" y="64"/>
                  </a:lnTo>
                  <a:lnTo>
                    <a:pt x="67" y="53"/>
                  </a:lnTo>
                  <a:lnTo>
                    <a:pt x="70" y="38"/>
                  </a:lnTo>
                  <a:lnTo>
                    <a:pt x="67" y="23"/>
                  </a:lnTo>
                  <a:lnTo>
                    <a:pt x="59" y="12"/>
                  </a:lnTo>
                  <a:lnTo>
                    <a:pt x="48" y="4"/>
                  </a:lnTo>
                  <a:lnTo>
                    <a:pt x="34" y="0"/>
                  </a:lnTo>
                  <a:lnTo>
                    <a:pt x="22" y="4"/>
                  </a:lnTo>
                  <a:lnTo>
                    <a:pt x="11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1" y="64"/>
                  </a:lnTo>
                  <a:lnTo>
                    <a:pt x="22" y="72"/>
                  </a:lnTo>
                  <a:lnTo>
                    <a:pt x="34" y="76"/>
                  </a:lnTo>
                  <a:close/>
                </a:path>
              </a:pathLst>
            </a:custGeom>
            <a:solidFill>
              <a:srgbClr val="A1A1A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22" name="Freeform 72"/>
            <p:cNvSpPr>
              <a:spLocks/>
            </p:cNvSpPr>
            <p:nvPr/>
          </p:nvSpPr>
          <p:spPr bwMode="auto">
            <a:xfrm>
              <a:off x="3643313" y="2509838"/>
              <a:ext cx="141287" cy="136525"/>
            </a:xfrm>
            <a:custGeom>
              <a:avLst/>
              <a:gdLst>
                <a:gd name="T0" fmla="*/ 2147483647 w 79"/>
                <a:gd name="T1" fmla="*/ 2147483647 h 86"/>
                <a:gd name="T2" fmla="*/ 2147483647 w 79"/>
                <a:gd name="T3" fmla="*/ 2147483647 h 86"/>
                <a:gd name="T4" fmla="*/ 2147483647 w 79"/>
                <a:gd name="T5" fmla="*/ 2147483647 h 86"/>
                <a:gd name="T6" fmla="*/ 2147483647 w 79"/>
                <a:gd name="T7" fmla="*/ 2147483647 h 86"/>
                <a:gd name="T8" fmla="*/ 2147483647 w 79"/>
                <a:gd name="T9" fmla="*/ 2147483647 h 86"/>
                <a:gd name="T10" fmla="*/ 2147483647 w 79"/>
                <a:gd name="T11" fmla="*/ 2147483647 h 86"/>
                <a:gd name="T12" fmla="*/ 2147483647 w 79"/>
                <a:gd name="T13" fmla="*/ 2147483647 h 86"/>
                <a:gd name="T14" fmla="*/ 2147483647 w 79"/>
                <a:gd name="T15" fmla="*/ 2147483647 h 86"/>
                <a:gd name="T16" fmla="*/ 2147483647 w 79"/>
                <a:gd name="T17" fmla="*/ 2147483647 h 86"/>
                <a:gd name="T18" fmla="*/ 2147483647 w 79"/>
                <a:gd name="T19" fmla="*/ 2147483647 h 86"/>
                <a:gd name="T20" fmla="*/ 2147483647 w 79"/>
                <a:gd name="T21" fmla="*/ 2147483647 h 86"/>
                <a:gd name="T22" fmla="*/ 2147483647 w 79"/>
                <a:gd name="T23" fmla="*/ 2147483647 h 86"/>
                <a:gd name="T24" fmla="*/ 2147483647 w 79"/>
                <a:gd name="T25" fmla="*/ 2147483647 h 86"/>
                <a:gd name="T26" fmla="*/ 2147483647 w 79"/>
                <a:gd name="T27" fmla="*/ 0 h 86"/>
                <a:gd name="T28" fmla="*/ 2147483647 w 79"/>
                <a:gd name="T29" fmla="*/ 2147483647 h 86"/>
                <a:gd name="T30" fmla="*/ 2147483647 w 79"/>
                <a:gd name="T31" fmla="*/ 2147483647 h 86"/>
                <a:gd name="T32" fmla="*/ 2147483647 w 79"/>
                <a:gd name="T33" fmla="*/ 2147483647 h 86"/>
                <a:gd name="T34" fmla="*/ 2147483647 w 79"/>
                <a:gd name="T35" fmla="*/ 2147483647 h 86"/>
                <a:gd name="T36" fmla="*/ 2147483647 w 79"/>
                <a:gd name="T37" fmla="*/ 2147483647 h 86"/>
                <a:gd name="T38" fmla="*/ 2147483647 w 79"/>
                <a:gd name="T39" fmla="*/ 2147483647 h 86"/>
                <a:gd name="T40" fmla="*/ 2147483647 w 79"/>
                <a:gd name="T41" fmla="*/ 2147483647 h 86"/>
                <a:gd name="T42" fmla="*/ 2147483647 w 79"/>
                <a:gd name="T43" fmla="*/ 2147483647 h 86"/>
                <a:gd name="T44" fmla="*/ 2147483647 w 79"/>
                <a:gd name="T45" fmla="*/ 2147483647 h 86"/>
                <a:gd name="T46" fmla="*/ 2147483647 w 79"/>
                <a:gd name="T47" fmla="*/ 2147483647 h 86"/>
                <a:gd name="T48" fmla="*/ 2147483647 w 79"/>
                <a:gd name="T49" fmla="*/ 2147483647 h 86"/>
                <a:gd name="T50" fmla="*/ 2147483647 w 79"/>
                <a:gd name="T51" fmla="*/ 2147483647 h 86"/>
                <a:gd name="T52" fmla="*/ 2147483647 w 79"/>
                <a:gd name="T53" fmla="*/ 2147483647 h 86"/>
                <a:gd name="T54" fmla="*/ 2147483647 w 79"/>
                <a:gd name="T55" fmla="*/ 2147483647 h 86"/>
                <a:gd name="T56" fmla="*/ 2147483647 w 79"/>
                <a:gd name="T57" fmla="*/ 2147483647 h 86"/>
                <a:gd name="T58" fmla="*/ 2147483647 w 79"/>
                <a:gd name="T59" fmla="*/ 2147483647 h 86"/>
                <a:gd name="T60" fmla="*/ 2147483647 w 79"/>
                <a:gd name="T61" fmla="*/ 2147483647 h 86"/>
                <a:gd name="T62" fmla="*/ 2147483647 w 79"/>
                <a:gd name="T63" fmla="*/ 2147483647 h 86"/>
                <a:gd name="T64" fmla="*/ 2147483647 w 79"/>
                <a:gd name="T65" fmla="*/ 2147483647 h 86"/>
                <a:gd name="T66" fmla="*/ 2147483647 w 79"/>
                <a:gd name="T67" fmla="*/ 2147483647 h 86"/>
                <a:gd name="T68" fmla="*/ 2147483647 w 79"/>
                <a:gd name="T69" fmla="*/ 2147483647 h 86"/>
                <a:gd name="T70" fmla="*/ 2147483647 w 79"/>
                <a:gd name="T71" fmla="*/ 2147483647 h 86"/>
                <a:gd name="T72" fmla="*/ 2147483647 w 79"/>
                <a:gd name="T73" fmla="*/ 2147483647 h 86"/>
                <a:gd name="T74" fmla="*/ 2147483647 w 79"/>
                <a:gd name="T75" fmla="*/ 2147483647 h 86"/>
                <a:gd name="T76" fmla="*/ 2147483647 w 79"/>
                <a:gd name="T77" fmla="*/ 2147483647 h 86"/>
                <a:gd name="T78" fmla="*/ 2147483647 w 79"/>
                <a:gd name="T79" fmla="*/ 2147483647 h 86"/>
                <a:gd name="T80" fmla="*/ 2147483647 w 79"/>
                <a:gd name="T81" fmla="*/ 2147483647 h 86"/>
                <a:gd name="T82" fmla="*/ 2147483647 w 79"/>
                <a:gd name="T83" fmla="*/ 2147483647 h 86"/>
                <a:gd name="T84" fmla="*/ 2147483647 w 79"/>
                <a:gd name="T85" fmla="*/ 2147483647 h 86"/>
                <a:gd name="T86" fmla="*/ 2147483647 w 79"/>
                <a:gd name="T87" fmla="*/ 2147483647 h 86"/>
                <a:gd name="T88" fmla="*/ 2147483647 w 79"/>
                <a:gd name="T89" fmla="*/ 2147483647 h 86"/>
                <a:gd name="T90" fmla="*/ 2147483647 w 79"/>
                <a:gd name="T91" fmla="*/ 2147483647 h 86"/>
                <a:gd name="T92" fmla="*/ 2147483647 w 79"/>
                <a:gd name="T93" fmla="*/ 2147483647 h 86"/>
                <a:gd name="T94" fmla="*/ 2147483647 w 79"/>
                <a:gd name="T95" fmla="*/ 2147483647 h 86"/>
                <a:gd name="T96" fmla="*/ 2147483647 w 79"/>
                <a:gd name="T97" fmla="*/ 2147483647 h 86"/>
                <a:gd name="T98" fmla="*/ 2147483647 w 79"/>
                <a:gd name="T99" fmla="*/ 2147483647 h 86"/>
                <a:gd name="T100" fmla="*/ 2147483647 w 79"/>
                <a:gd name="T101" fmla="*/ 2147483647 h 86"/>
                <a:gd name="T102" fmla="*/ 2147483647 w 79"/>
                <a:gd name="T103" fmla="*/ 2147483647 h 86"/>
                <a:gd name="T104" fmla="*/ 2147483647 w 79"/>
                <a:gd name="T105" fmla="*/ 2147483647 h 86"/>
                <a:gd name="T106" fmla="*/ 2147483647 w 79"/>
                <a:gd name="T107" fmla="*/ 2147483647 h 86"/>
                <a:gd name="T108" fmla="*/ 2147483647 w 79"/>
                <a:gd name="T109" fmla="*/ 2147483647 h 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"/>
                <a:gd name="T166" fmla="*/ 0 h 86"/>
                <a:gd name="T167" fmla="*/ 79 w 79"/>
                <a:gd name="T168" fmla="*/ 86 h 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" h="86">
                  <a:moveTo>
                    <a:pt x="42" y="84"/>
                  </a:moveTo>
                  <a:lnTo>
                    <a:pt x="48" y="84"/>
                  </a:lnTo>
                  <a:lnTo>
                    <a:pt x="50" y="82"/>
                  </a:lnTo>
                  <a:lnTo>
                    <a:pt x="55" y="82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61" y="77"/>
                  </a:lnTo>
                  <a:lnTo>
                    <a:pt x="64" y="74"/>
                  </a:lnTo>
                  <a:lnTo>
                    <a:pt x="65" y="74"/>
                  </a:lnTo>
                  <a:lnTo>
                    <a:pt x="70" y="69"/>
                  </a:lnTo>
                  <a:lnTo>
                    <a:pt x="70" y="68"/>
                  </a:lnTo>
                  <a:lnTo>
                    <a:pt x="73" y="64"/>
                  </a:lnTo>
                  <a:lnTo>
                    <a:pt x="73" y="63"/>
                  </a:lnTo>
                  <a:lnTo>
                    <a:pt x="75" y="61"/>
                  </a:lnTo>
                  <a:lnTo>
                    <a:pt x="75" y="59"/>
                  </a:lnTo>
                  <a:lnTo>
                    <a:pt x="76" y="58"/>
                  </a:lnTo>
                  <a:lnTo>
                    <a:pt x="76" y="54"/>
                  </a:lnTo>
                  <a:lnTo>
                    <a:pt x="78" y="53"/>
                  </a:lnTo>
                  <a:lnTo>
                    <a:pt x="78" y="46"/>
                  </a:lnTo>
                  <a:lnTo>
                    <a:pt x="79" y="41"/>
                  </a:lnTo>
                  <a:lnTo>
                    <a:pt x="78" y="38"/>
                  </a:lnTo>
                  <a:lnTo>
                    <a:pt x="78" y="32"/>
                  </a:lnTo>
                  <a:lnTo>
                    <a:pt x="76" y="30"/>
                  </a:lnTo>
                  <a:lnTo>
                    <a:pt x="76" y="27"/>
                  </a:lnTo>
                  <a:lnTo>
                    <a:pt x="75" y="25"/>
                  </a:lnTo>
                  <a:lnTo>
                    <a:pt x="75" y="23"/>
                  </a:lnTo>
                  <a:lnTo>
                    <a:pt x="73" y="22"/>
                  </a:lnTo>
                  <a:lnTo>
                    <a:pt x="73" y="20"/>
                  </a:lnTo>
                  <a:lnTo>
                    <a:pt x="70" y="17"/>
                  </a:lnTo>
                  <a:lnTo>
                    <a:pt x="68" y="14"/>
                  </a:lnTo>
                  <a:lnTo>
                    <a:pt x="65" y="12"/>
                  </a:lnTo>
                  <a:lnTo>
                    <a:pt x="61" y="7"/>
                  </a:lnTo>
                  <a:lnTo>
                    <a:pt x="61" y="9"/>
                  </a:lnTo>
                  <a:lnTo>
                    <a:pt x="62" y="9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5" y="2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28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7" y="7"/>
                  </a:lnTo>
                  <a:lnTo>
                    <a:pt x="14" y="9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8" y="17"/>
                  </a:lnTo>
                  <a:lnTo>
                    <a:pt x="5" y="20"/>
                  </a:lnTo>
                  <a:lnTo>
                    <a:pt x="5" y="22"/>
                  </a:lnTo>
                  <a:lnTo>
                    <a:pt x="3" y="23"/>
                  </a:lnTo>
                  <a:lnTo>
                    <a:pt x="3" y="25"/>
                  </a:lnTo>
                  <a:lnTo>
                    <a:pt x="2" y="27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0" y="53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8" y="68"/>
                  </a:lnTo>
                  <a:lnTo>
                    <a:pt x="8" y="69"/>
                  </a:lnTo>
                  <a:lnTo>
                    <a:pt x="13" y="74"/>
                  </a:lnTo>
                  <a:lnTo>
                    <a:pt x="14" y="74"/>
                  </a:lnTo>
                  <a:lnTo>
                    <a:pt x="13" y="72"/>
                  </a:lnTo>
                  <a:lnTo>
                    <a:pt x="14" y="76"/>
                  </a:lnTo>
                  <a:lnTo>
                    <a:pt x="17" y="77"/>
                  </a:lnTo>
                  <a:lnTo>
                    <a:pt x="20" y="81"/>
                  </a:lnTo>
                  <a:lnTo>
                    <a:pt x="22" y="81"/>
                  </a:lnTo>
                  <a:lnTo>
                    <a:pt x="23" y="82"/>
                  </a:lnTo>
                  <a:lnTo>
                    <a:pt x="27" y="82"/>
                  </a:lnTo>
                  <a:lnTo>
                    <a:pt x="28" y="84"/>
                  </a:lnTo>
                  <a:lnTo>
                    <a:pt x="34" y="84"/>
                  </a:lnTo>
                  <a:lnTo>
                    <a:pt x="37" y="86"/>
                  </a:lnTo>
                  <a:lnTo>
                    <a:pt x="42" y="84"/>
                  </a:lnTo>
                  <a:lnTo>
                    <a:pt x="36" y="77"/>
                  </a:lnTo>
                  <a:lnTo>
                    <a:pt x="41" y="76"/>
                  </a:lnTo>
                  <a:lnTo>
                    <a:pt x="37" y="74"/>
                  </a:lnTo>
                  <a:lnTo>
                    <a:pt x="31" y="74"/>
                  </a:lnTo>
                  <a:lnTo>
                    <a:pt x="30" y="72"/>
                  </a:lnTo>
                  <a:lnTo>
                    <a:pt x="27" y="72"/>
                  </a:lnTo>
                  <a:lnTo>
                    <a:pt x="25" y="71"/>
                  </a:lnTo>
                  <a:lnTo>
                    <a:pt x="23" y="71"/>
                  </a:lnTo>
                  <a:lnTo>
                    <a:pt x="20" y="68"/>
                  </a:lnTo>
                  <a:lnTo>
                    <a:pt x="20" y="69"/>
                  </a:lnTo>
                  <a:lnTo>
                    <a:pt x="22" y="69"/>
                  </a:lnTo>
                  <a:lnTo>
                    <a:pt x="17" y="64"/>
                  </a:lnTo>
                  <a:lnTo>
                    <a:pt x="16" y="64"/>
                  </a:lnTo>
                  <a:lnTo>
                    <a:pt x="17" y="66"/>
                  </a:lnTo>
                  <a:lnTo>
                    <a:pt x="17" y="64"/>
                  </a:lnTo>
                  <a:lnTo>
                    <a:pt x="14" y="61"/>
                  </a:lnTo>
                  <a:lnTo>
                    <a:pt x="14" y="59"/>
                  </a:lnTo>
                  <a:lnTo>
                    <a:pt x="13" y="58"/>
                  </a:lnTo>
                  <a:lnTo>
                    <a:pt x="13" y="56"/>
                  </a:lnTo>
                  <a:lnTo>
                    <a:pt x="11" y="54"/>
                  </a:lnTo>
                  <a:lnTo>
                    <a:pt x="11" y="51"/>
                  </a:lnTo>
                  <a:lnTo>
                    <a:pt x="10" y="50"/>
                  </a:lnTo>
                  <a:lnTo>
                    <a:pt x="10" y="43"/>
                  </a:lnTo>
                  <a:lnTo>
                    <a:pt x="10" y="35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3" y="28"/>
                  </a:lnTo>
                  <a:lnTo>
                    <a:pt x="13" y="27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22"/>
                  </a:lnTo>
                  <a:lnTo>
                    <a:pt x="22" y="15"/>
                  </a:lnTo>
                  <a:lnTo>
                    <a:pt x="20" y="15"/>
                  </a:lnTo>
                  <a:lnTo>
                    <a:pt x="20" y="17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1" y="10"/>
                  </a:lnTo>
                  <a:lnTo>
                    <a:pt x="39" y="10"/>
                  </a:lnTo>
                  <a:lnTo>
                    <a:pt x="45" y="10"/>
                  </a:lnTo>
                  <a:lnTo>
                    <a:pt x="47" y="12"/>
                  </a:lnTo>
                  <a:lnTo>
                    <a:pt x="51" y="12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3" y="12"/>
                  </a:lnTo>
                  <a:lnTo>
                    <a:pt x="55" y="15"/>
                  </a:lnTo>
                  <a:lnTo>
                    <a:pt x="58" y="17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1" y="20"/>
                  </a:lnTo>
                  <a:lnTo>
                    <a:pt x="64" y="23"/>
                  </a:lnTo>
                  <a:lnTo>
                    <a:pt x="64" y="25"/>
                  </a:lnTo>
                  <a:lnTo>
                    <a:pt x="65" y="27"/>
                  </a:lnTo>
                  <a:lnTo>
                    <a:pt x="65" y="28"/>
                  </a:lnTo>
                  <a:lnTo>
                    <a:pt x="67" y="30"/>
                  </a:lnTo>
                  <a:lnTo>
                    <a:pt x="67" y="33"/>
                  </a:lnTo>
                  <a:lnTo>
                    <a:pt x="68" y="35"/>
                  </a:lnTo>
                  <a:lnTo>
                    <a:pt x="68" y="41"/>
                  </a:lnTo>
                  <a:lnTo>
                    <a:pt x="70" y="45"/>
                  </a:lnTo>
                  <a:lnTo>
                    <a:pt x="72" y="40"/>
                  </a:lnTo>
                  <a:lnTo>
                    <a:pt x="68" y="43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4"/>
                  </a:lnTo>
                  <a:lnTo>
                    <a:pt x="65" y="56"/>
                  </a:lnTo>
                  <a:lnTo>
                    <a:pt x="65" y="58"/>
                  </a:lnTo>
                  <a:lnTo>
                    <a:pt x="64" y="59"/>
                  </a:lnTo>
                  <a:lnTo>
                    <a:pt x="64" y="61"/>
                  </a:lnTo>
                  <a:lnTo>
                    <a:pt x="61" y="64"/>
                  </a:lnTo>
                  <a:lnTo>
                    <a:pt x="61" y="66"/>
                  </a:lnTo>
                  <a:lnTo>
                    <a:pt x="62" y="64"/>
                  </a:lnTo>
                  <a:lnTo>
                    <a:pt x="61" y="64"/>
                  </a:lnTo>
                  <a:lnTo>
                    <a:pt x="58" y="68"/>
                  </a:lnTo>
                  <a:lnTo>
                    <a:pt x="55" y="69"/>
                  </a:lnTo>
                  <a:lnTo>
                    <a:pt x="53" y="72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51" y="72"/>
                  </a:lnTo>
                  <a:lnTo>
                    <a:pt x="47" y="72"/>
                  </a:lnTo>
                  <a:lnTo>
                    <a:pt x="45" y="74"/>
                  </a:lnTo>
                  <a:lnTo>
                    <a:pt x="39" y="74"/>
                  </a:lnTo>
                  <a:lnTo>
                    <a:pt x="36" y="77"/>
                  </a:lnTo>
                  <a:lnTo>
                    <a:pt x="42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20" name="Freeform 73"/>
          <p:cNvSpPr>
            <a:spLocks/>
          </p:cNvSpPr>
          <p:nvPr/>
        </p:nvSpPr>
        <p:spPr bwMode="auto">
          <a:xfrm>
            <a:off x="4600223" y="3492500"/>
            <a:ext cx="60678" cy="96838"/>
          </a:xfrm>
          <a:custGeom>
            <a:avLst/>
            <a:gdLst>
              <a:gd name="T0" fmla="*/ 2147483647 w 38"/>
              <a:gd name="T1" fmla="*/ 2147483647 h 61"/>
              <a:gd name="T2" fmla="*/ 2147483647 w 38"/>
              <a:gd name="T3" fmla="*/ 2147483647 h 61"/>
              <a:gd name="T4" fmla="*/ 2147483647 w 38"/>
              <a:gd name="T5" fmla="*/ 2147483647 h 61"/>
              <a:gd name="T6" fmla="*/ 2147483647 w 38"/>
              <a:gd name="T7" fmla="*/ 0 h 61"/>
              <a:gd name="T8" fmla="*/ 2147483647 w 38"/>
              <a:gd name="T9" fmla="*/ 0 h 61"/>
              <a:gd name="T10" fmla="*/ 2147483647 w 38"/>
              <a:gd name="T11" fmla="*/ 2147483647 h 61"/>
              <a:gd name="T12" fmla="*/ 2147483647 w 38"/>
              <a:gd name="T13" fmla="*/ 2147483647 h 61"/>
              <a:gd name="T14" fmla="*/ 0 w 38"/>
              <a:gd name="T15" fmla="*/ 2147483647 h 61"/>
              <a:gd name="T16" fmla="*/ 0 w 38"/>
              <a:gd name="T17" fmla="*/ 2147483647 h 61"/>
              <a:gd name="T18" fmla="*/ 2147483647 w 38"/>
              <a:gd name="T19" fmla="*/ 2147483647 h 61"/>
              <a:gd name="T20" fmla="*/ 2147483647 w 38"/>
              <a:gd name="T21" fmla="*/ 2147483647 h 61"/>
              <a:gd name="T22" fmla="*/ 2147483647 w 38"/>
              <a:gd name="T23" fmla="*/ 2147483647 h 61"/>
              <a:gd name="T24" fmla="*/ 2147483647 w 38"/>
              <a:gd name="T25" fmla="*/ 2147483647 h 61"/>
              <a:gd name="T26" fmla="*/ 2147483647 w 38"/>
              <a:gd name="T27" fmla="*/ 2147483647 h 61"/>
              <a:gd name="T28" fmla="*/ 2147483647 w 38"/>
              <a:gd name="T29" fmla="*/ 2147483647 h 6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"/>
              <a:gd name="T46" fmla="*/ 0 h 61"/>
              <a:gd name="T47" fmla="*/ 38 w 38"/>
              <a:gd name="T48" fmla="*/ 61 h 6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" h="61">
                <a:moveTo>
                  <a:pt x="38" y="8"/>
                </a:moveTo>
                <a:lnTo>
                  <a:pt x="38" y="4"/>
                </a:lnTo>
                <a:lnTo>
                  <a:pt x="37" y="2"/>
                </a:lnTo>
                <a:lnTo>
                  <a:pt x="37" y="0"/>
                </a:lnTo>
                <a:lnTo>
                  <a:pt x="32" y="0"/>
                </a:lnTo>
                <a:lnTo>
                  <a:pt x="31" y="2"/>
                </a:lnTo>
                <a:lnTo>
                  <a:pt x="29" y="2"/>
                </a:lnTo>
                <a:lnTo>
                  <a:pt x="0" y="53"/>
                </a:lnTo>
                <a:lnTo>
                  <a:pt x="0" y="58"/>
                </a:lnTo>
                <a:lnTo>
                  <a:pt x="1" y="59"/>
                </a:lnTo>
                <a:lnTo>
                  <a:pt x="1" y="61"/>
                </a:lnTo>
                <a:lnTo>
                  <a:pt x="6" y="61"/>
                </a:lnTo>
                <a:lnTo>
                  <a:pt x="7" y="59"/>
                </a:lnTo>
                <a:lnTo>
                  <a:pt x="9" y="59"/>
                </a:lnTo>
                <a:lnTo>
                  <a:pt x="38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Freeform 79"/>
          <p:cNvSpPr>
            <a:spLocks noEditPoints="1"/>
          </p:cNvSpPr>
          <p:nvPr/>
        </p:nvSpPr>
        <p:spPr bwMode="auto">
          <a:xfrm>
            <a:off x="4401256" y="2533650"/>
            <a:ext cx="320322" cy="268288"/>
          </a:xfrm>
          <a:custGeom>
            <a:avLst/>
            <a:gdLst>
              <a:gd name="T0" fmla="*/ 2147483647 w 202"/>
              <a:gd name="T1" fmla="*/ 2147483647 h 169"/>
              <a:gd name="T2" fmla="*/ 2147483647 w 202"/>
              <a:gd name="T3" fmla="*/ 2147483647 h 169"/>
              <a:gd name="T4" fmla="*/ 2147483647 w 202"/>
              <a:gd name="T5" fmla="*/ 2147483647 h 169"/>
              <a:gd name="T6" fmla="*/ 2147483647 w 202"/>
              <a:gd name="T7" fmla="*/ 2147483647 h 169"/>
              <a:gd name="T8" fmla="*/ 2147483647 w 202"/>
              <a:gd name="T9" fmla="*/ 2147483647 h 169"/>
              <a:gd name="T10" fmla="*/ 2147483647 w 202"/>
              <a:gd name="T11" fmla="*/ 2147483647 h 169"/>
              <a:gd name="T12" fmla="*/ 2147483647 w 202"/>
              <a:gd name="T13" fmla="*/ 2147483647 h 169"/>
              <a:gd name="T14" fmla="*/ 2147483647 w 202"/>
              <a:gd name="T15" fmla="*/ 2147483647 h 169"/>
              <a:gd name="T16" fmla="*/ 2147483647 w 202"/>
              <a:gd name="T17" fmla="*/ 2147483647 h 169"/>
              <a:gd name="T18" fmla="*/ 2147483647 w 202"/>
              <a:gd name="T19" fmla="*/ 2147483647 h 169"/>
              <a:gd name="T20" fmla="*/ 2147483647 w 202"/>
              <a:gd name="T21" fmla="*/ 2147483647 h 169"/>
              <a:gd name="T22" fmla="*/ 2147483647 w 202"/>
              <a:gd name="T23" fmla="*/ 2147483647 h 169"/>
              <a:gd name="T24" fmla="*/ 2147483647 w 202"/>
              <a:gd name="T25" fmla="*/ 2147483647 h 169"/>
              <a:gd name="T26" fmla="*/ 2147483647 w 202"/>
              <a:gd name="T27" fmla="*/ 2147483647 h 169"/>
              <a:gd name="T28" fmla="*/ 2147483647 w 202"/>
              <a:gd name="T29" fmla="*/ 2147483647 h 169"/>
              <a:gd name="T30" fmla="*/ 2147483647 w 202"/>
              <a:gd name="T31" fmla="*/ 2147483647 h 169"/>
              <a:gd name="T32" fmla="*/ 2147483647 w 202"/>
              <a:gd name="T33" fmla="*/ 2147483647 h 169"/>
              <a:gd name="T34" fmla="*/ 2147483647 w 202"/>
              <a:gd name="T35" fmla="*/ 2147483647 h 169"/>
              <a:gd name="T36" fmla="*/ 2147483647 w 202"/>
              <a:gd name="T37" fmla="*/ 2147483647 h 169"/>
              <a:gd name="T38" fmla="*/ 2147483647 w 202"/>
              <a:gd name="T39" fmla="*/ 2147483647 h 169"/>
              <a:gd name="T40" fmla="*/ 2147483647 w 202"/>
              <a:gd name="T41" fmla="*/ 2147483647 h 169"/>
              <a:gd name="T42" fmla="*/ 2147483647 w 202"/>
              <a:gd name="T43" fmla="*/ 2147483647 h 169"/>
              <a:gd name="T44" fmla="*/ 2147483647 w 202"/>
              <a:gd name="T45" fmla="*/ 2147483647 h 169"/>
              <a:gd name="T46" fmla="*/ 2147483647 w 202"/>
              <a:gd name="T47" fmla="*/ 2147483647 h 169"/>
              <a:gd name="T48" fmla="*/ 2147483647 w 202"/>
              <a:gd name="T49" fmla="*/ 2147483647 h 169"/>
              <a:gd name="T50" fmla="*/ 2147483647 w 202"/>
              <a:gd name="T51" fmla="*/ 2147483647 h 169"/>
              <a:gd name="T52" fmla="*/ 2147483647 w 202"/>
              <a:gd name="T53" fmla="*/ 2147483647 h 169"/>
              <a:gd name="T54" fmla="*/ 2147483647 w 202"/>
              <a:gd name="T55" fmla="*/ 2147483647 h 169"/>
              <a:gd name="T56" fmla="*/ 2147483647 w 202"/>
              <a:gd name="T57" fmla="*/ 2147483647 h 169"/>
              <a:gd name="T58" fmla="*/ 2147483647 w 202"/>
              <a:gd name="T59" fmla="*/ 2147483647 h 169"/>
              <a:gd name="T60" fmla="*/ 2147483647 w 202"/>
              <a:gd name="T61" fmla="*/ 2147483647 h 169"/>
              <a:gd name="T62" fmla="*/ 2147483647 w 202"/>
              <a:gd name="T63" fmla="*/ 2147483647 h 169"/>
              <a:gd name="T64" fmla="*/ 2147483647 w 202"/>
              <a:gd name="T65" fmla="*/ 2147483647 h 169"/>
              <a:gd name="T66" fmla="*/ 2147483647 w 202"/>
              <a:gd name="T67" fmla="*/ 2147483647 h 169"/>
              <a:gd name="T68" fmla="*/ 2147483647 w 202"/>
              <a:gd name="T69" fmla="*/ 2147483647 h 169"/>
              <a:gd name="T70" fmla="*/ 2147483647 w 202"/>
              <a:gd name="T71" fmla="*/ 2147483647 h 169"/>
              <a:gd name="T72" fmla="*/ 2147483647 w 202"/>
              <a:gd name="T73" fmla="*/ 2147483647 h 169"/>
              <a:gd name="T74" fmla="*/ 2147483647 w 202"/>
              <a:gd name="T75" fmla="*/ 2147483647 h 169"/>
              <a:gd name="T76" fmla="*/ 2147483647 w 202"/>
              <a:gd name="T77" fmla="*/ 2147483647 h 169"/>
              <a:gd name="T78" fmla="*/ 2147483647 w 202"/>
              <a:gd name="T79" fmla="*/ 2147483647 h 169"/>
              <a:gd name="T80" fmla="*/ 2147483647 w 202"/>
              <a:gd name="T81" fmla="*/ 2147483647 h 169"/>
              <a:gd name="T82" fmla="*/ 2147483647 w 202"/>
              <a:gd name="T83" fmla="*/ 2147483647 h 169"/>
              <a:gd name="T84" fmla="*/ 2147483647 w 202"/>
              <a:gd name="T85" fmla="*/ 2147483647 h 169"/>
              <a:gd name="T86" fmla="*/ 2147483647 w 202"/>
              <a:gd name="T87" fmla="*/ 2147483647 h 169"/>
              <a:gd name="T88" fmla="*/ 2147483647 w 202"/>
              <a:gd name="T89" fmla="*/ 2147483647 h 169"/>
              <a:gd name="T90" fmla="*/ 2147483647 w 202"/>
              <a:gd name="T91" fmla="*/ 2147483647 h 169"/>
              <a:gd name="T92" fmla="*/ 2147483647 w 202"/>
              <a:gd name="T93" fmla="*/ 2147483647 h 16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2"/>
              <a:gd name="T142" fmla="*/ 0 h 169"/>
              <a:gd name="T143" fmla="*/ 202 w 202"/>
              <a:gd name="T144" fmla="*/ 169 h 169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2" h="169">
                <a:moveTo>
                  <a:pt x="31" y="71"/>
                </a:moveTo>
                <a:lnTo>
                  <a:pt x="17" y="69"/>
                </a:lnTo>
                <a:lnTo>
                  <a:pt x="6" y="67"/>
                </a:lnTo>
                <a:lnTo>
                  <a:pt x="2" y="64"/>
                </a:lnTo>
                <a:lnTo>
                  <a:pt x="0" y="59"/>
                </a:lnTo>
                <a:lnTo>
                  <a:pt x="3" y="54"/>
                </a:lnTo>
                <a:lnTo>
                  <a:pt x="8" y="51"/>
                </a:lnTo>
                <a:lnTo>
                  <a:pt x="17" y="49"/>
                </a:lnTo>
                <a:lnTo>
                  <a:pt x="29" y="48"/>
                </a:lnTo>
                <a:lnTo>
                  <a:pt x="36" y="48"/>
                </a:lnTo>
                <a:lnTo>
                  <a:pt x="43" y="49"/>
                </a:lnTo>
                <a:lnTo>
                  <a:pt x="64" y="49"/>
                </a:lnTo>
                <a:lnTo>
                  <a:pt x="74" y="48"/>
                </a:lnTo>
                <a:lnTo>
                  <a:pt x="84" y="44"/>
                </a:lnTo>
                <a:lnTo>
                  <a:pt x="90" y="38"/>
                </a:lnTo>
                <a:lnTo>
                  <a:pt x="95" y="26"/>
                </a:lnTo>
                <a:lnTo>
                  <a:pt x="95" y="25"/>
                </a:lnTo>
                <a:lnTo>
                  <a:pt x="96" y="13"/>
                </a:lnTo>
                <a:lnTo>
                  <a:pt x="99" y="7"/>
                </a:lnTo>
                <a:lnTo>
                  <a:pt x="102" y="2"/>
                </a:lnTo>
                <a:lnTo>
                  <a:pt x="109" y="0"/>
                </a:lnTo>
                <a:lnTo>
                  <a:pt x="113" y="2"/>
                </a:lnTo>
                <a:lnTo>
                  <a:pt x="116" y="7"/>
                </a:lnTo>
                <a:lnTo>
                  <a:pt x="119" y="17"/>
                </a:lnTo>
                <a:lnTo>
                  <a:pt x="121" y="30"/>
                </a:lnTo>
                <a:lnTo>
                  <a:pt x="121" y="36"/>
                </a:lnTo>
                <a:lnTo>
                  <a:pt x="124" y="39"/>
                </a:lnTo>
                <a:lnTo>
                  <a:pt x="132" y="41"/>
                </a:lnTo>
                <a:lnTo>
                  <a:pt x="146" y="39"/>
                </a:lnTo>
                <a:lnTo>
                  <a:pt x="146" y="38"/>
                </a:lnTo>
                <a:lnTo>
                  <a:pt x="158" y="31"/>
                </a:lnTo>
                <a:lnTo>
                  <a:pt x="171" y="28"/>
                </a:lnTo>
                <a:lnTo>
                  <a:pt x="180" y="28"/>
                </a:lnTo>
                <a:lnTo>
                  <a:pt x="188" y="31"/>
                </a:lnTo>
                <a:lnTo>
                  <a:pt x="194" y="36"/>
                </a:lnTo>
                <a:lnTo>
                  <a:pt x="198" y="43"/>
                </a:lnTo>
                <a:lnTo>
                  <a:pt x="202" y="57"/>
                </a:lnTo>
                <a:lnTo>
                  <a:pt x="198" y="74"/>
                </a:lnTo>
                <a:lnTo>
                  <a:pt x="189" y="89"/>
                </a:lnTo>
                <a:lnTo>
                  <a:pt x="181" y="92"/>
                </a:lnTo>
                <a:lnTo>
                  <a:pt x="172" y="95"/>
                </a:lnTo>
                <a:lnTo>
                  <a:pt x="160" y="94"/>
                </a:lnTo>
                <a:lnTo>
                  <a:pt x="147" y="90"/>
                </a:lnTo>
                <a:lnTo>
                  <a:pt x="150" y="90"/>
                </a:lnTo>
                <a:lnTo>
                  <a:pt x="144" y="87"/>
                </a:lnTo>
                <a:lnTo>
                  <a:pt x="140" y="87"/>
                </a:lnTo>
                <a:lnTo>
                  <a:pt x="132" y="90"/>
                </a:lnTo>
                <a:lnTo>
                  <a:pt x="129" y="98"/>
                </a:lnTo>
                <a:lnTo>
                  <a:pt x="129" y="112"/>
                </a:lnTo>
                <a:lnTo>
                  <a:pt x="130" y="123"/>
                </a:lnTo>
                <a:lnTo>
                  <a:pt x="136" y="134"/>
                </a:lnTo>
                <a:lnTo>
                  <a:pt x="144" y="141"/>
                </a:lnTo>
                <a:lnTo>
                  <a:pt x="153" y="141"/>
                </a:lnTo>
                <a:lnTo>
                  <a:pt x="152" y="141"/>
                </a:lnTo>
                <a:lnTo>
                  <a:pt x="166" y="143"/>
                </a:lnTo>
                <a:lnTo>
                  <a:pt x="177" y="144"/>
                </a:lnTo>
                <a:lnTo>
                  <a:pt x="181" y="148"/>
                </a:lnTo>
                <a:lnTo>
                  <a:pt x="183" y="152"/>
                </a:lnTo>
                <a:lnTo>
                  <a:pt x="180" y="156"/>
                </a:lnTo>
                <a:lnTo>
                  <a:pt x="175" y="159"/>
                </a:lnTo>
                <a:lnTo>
                  <a:pt x="166" y="161"/>
                </a:lnTo>
                <a:lnTo>
                  <a:pt x="153" y="162"/>
                </a:lnTo>
                <a:lnTo>
                  <a:pt x="153" y="164"/>
                </a:lnTo>
                <a:lnTo>
                  <a:pt x="133" y="162"/>
                </a:lnTo>
                <a:lnTo>
                  <a:pt x="116" y="159"/>
                </a:lnTo>
                <a:lnTo>
                  <a:pt x="105" y="154"/>
                </a:lnTo>
                <a:lnTo>
                  <a:pt x="96" y="148"/>
                </a:lnTo>
                <a:lnTo>
                  <a:pt x="91" y="141"/>
                </a:lnTo>
                <a:lnTo>
                  <a:pt x="88" y="134"/>
                </a:lnTo>
                <a:lnTo>
                  <a:pt x="85" y="120"/>
                </a:lnTo>
                <a:lnTo>
                  <a:pt x="84" y="103"/>
                </a:lnTo>
                <a:lnTo>
                  <a:pt x="76" y="89"/>
                </a:lnTo>
                <a:lnTo>
                  <a:pt x="70" y="84"/>
                </a:lnTo>
                <a:lnTo>
                  <a:pt x="59" y="77"/>
                </a:lnTo>
                <a:lnTo>
                  <a:pt x="45" y="74"/>
                </a:lnTo>
                <a:lnTo>
                  <a:pt x="26" y="71"/>
                </a:lnTo>
                <a:lnTo>
                  <a:pt x="31" y="71"/>
                </a:lnTo>
                <a:close/>
                <a:moveTo>
                  <a:pt x="45" y="112"/>
                </a:moveTo>
                <a:lnTo>
                  <a:pt x="39" y="116"/>
                </a:lnTo>
                <a:lnTo>
                  <a:pt x="37" y="126"/>
                </a:lnTo>
                <a:lnTo>
                  <a:pt x="37" y="138"/>
                </a:lnTo>
                <a:lnTo>
                  <a:pt x="40" y="149"/>
                </a:lnTo>
                <a:lnTo>
                  <a:pt x="45" y="157"/>
                </a:lnTo>
                <a:lnTo>
                  <a:pt x="53" y="164"/>
                </a:lnTo>
                <a:lnTo>
                  <a:pt x="62" y="169"/>
                </a:lnTo>
                <a:lnTo>
                  <a:pt x="70" y="167"/>
                </a:lnTo>
                <a:lnTo>
                  <a:pt x="76" y="162"/>
                </a:lnTo>
                <a:lnTo>
                  <a:pt x="79" y="152"/>
                </a:lnTo>
                <a:lnTo>
                  <a:pt x="79" y="143"/>
                </a:lnTo>
                <a:lnTo>
                  <a:pt x="76" y="131"/>
                </a:lnTo>
                <a:lnTo>
                  <a:pt x="70" y="121"/>
                </a:lnTo>
                <a:lnTo>
                  <a:pt x="62" y="115"/>
                </a:lnTo>
                <a:lnTo>
                  <a:pt x="54" y="112"/>
                </a:lnTo>
                <a:lnTo>
                  <a:pt x="45" y="112"/>
                </a:lnTo>
                <a:close/>
              </a:path>
            </a:pathLst>
          </a:custGeom>
          <a:solidFill>
            <a:srgbClr val="FFC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Freeform 80"/>
          <p:cNvSpPr>
            <a:spLocks/>
          </p:cNvSpPr>
          <p:nvPr/>
        </p:nvSpPr>
        <p:spPr bwMode="auto">
          <a:xfrm>
            <a:off x="4392790" y="2525714"/>
            <a:ext cx="334433" cy="276225"/>
          </a:xfrm>
          <a:custGeom>
            <a:avLst/>
            <a:gdLst>
              <a:gd name="T0" fmla="*/ 2147483647 w 211"/>
              <a:gd name="T1" fmla="*/ 2147483647 h 174"/>
              <a:gd name="T2" fmla="*/ 2147483647 w 211"/>
              <a:gd name="T3" fmla="*/ 2147483647 h 174"/>
              <a:gd name="T4" fmla="*/ 2147483647 w 211"/>
              <a:gd name="T5" fmla="*/ 2147483647 h 174"/>
              <a:gd name="T6" fmla="*/ 2147483647 w 211"/>
              <a:gd name="T7" fmla="*/ 2147483647 h 174"/>
              <a:gd name="T8" fmla="*/ 2147483647 w 211"/>
              <a:gd name="T9" fmla="*/ 2147483647 h 174"/>
              <a:gd name="T10" fmla="*/ 2147483647 w 211"/>
              <a:gd name="T11" fmla="*/ 2147483647 h 174"/>
              <a:gd name="T12" fmla="*/ 2147483647 w 211"/>
              <a:gd name="T13" fmla="*/ 2147483647 h 174"/>
              <a:gd name="T14" fmla="*/ 2147483647 w 211"/>
              <a:gd name="T15" fmla="*/ 2147483647 h 174"/>
              <a:gd name="T16" fmla="*/ 2147483647 w 211"/>
              <a:gd name="T17" fmla="*/ 2147483647 h 174"/>
              <a:gd name="T18" fmla="*/ 2147483647 w 211"/>
              <a:gd name="T19" fmla="*/ 2147483647 h 174"/>
              <a:gd name="T20" fmla="*/ 2147483647 w 211"/>
              <a:gd name="T21" fmla="*/ 2147483647 h 174"/>
              <a:gd name="T22" fmla="*/ 2147483647 w 211"/>
              <a:gd name="T23" fmla="*/ 2147483647 h 174"/>
              <a:gd name="T24" fmla="*/ 2147483647 w 211"/>
              <a:gd name="T25" fmla="*/ 2147483647 h 174"/>
              <a:gd name="T26" fmla="*/ 2147483647 w 211"/>
              <a:gd name="T27" fmla="*/ 2147483647 h 174"/>
              <a:gd name="T28" fmla="*/ 2147483647 w 211"/>
              <a:gd name="T29" fmla="*/ 2147483647 h 174"/>
              <a:gd name="T30" fmla="*/ 2147483647 w 211"/>
              <a:gd name="T31" fmla="*/ 2147483647 h 174"/>
              <a:gd name="T32" fmla="*/ 2147483647 w 211"/>
              <a:gd name="T33" fmla="*/ 2147483647 h 174"/>
              <a:gd name="T34" fmla="*/ 2147483647 w 211"/>
              <a:gd name="T35" fmla="*/ 2147483647 h 174"/>
              <a:gd name="T36" fmla="*/ 2147483647 w 211"/>
              <a:gd name="T37" fmla="*/ 2147483647 h 174"/>
              <a:gd name="T38" fmla="*/ 2147483647 w 211"/>
              <a:gd name="T39" fmla="*/ 2147483647 h 174"/>
              <a:gd name="T40" fmla="*/ 2147483647 w 211"/>
              <a:gd name="T41" fmla="*/ 2147483647 h 174"/>
              <a:gd name="T42" fmla="*/ 2147483647 w 211"/>
              <a:gd name="T43" fmla="*/ 2147483647 h 174"/>
              <a:gd name="T44" fmla="*/ 2147483647 w 211"/>
              <a:gd name="T45" fmla="*/ 2147483647 h 174"/>
              <a:gd name="T46" fmla="*/ 2147483647 w 211"/>
              <a:gd name="T47" fmla="*/ 2147483647 h 174"/>
              <a:gd name="T48" fmla="*/ 2147483647 w 211"/>
              <a:gd name="T49" fmla="*/ 2147483647 h 174"/>
              <a:gd name="T50" fmla="*/ 2147483647 w 211"/>
              <a:gd name="T51" fmla="*/ 2147483647 h 174"/>
              <a:gd name="T52" fmla="*/ 2147483647 w 211"/>
              <a:gd name="T53" fmla="*/ 2147483647 h 174"/>
              <a:gd name="T54" fmla="*/ 2147483647 w 211"/>
              <a:gd name="T55" fmla="*/ 2147483647 h 174"/>
              <a:gd name="T56" fmla="*/ 2147483647 w 211"/>
              <a:gd name="T57" fmla="*/ 2147483647 h 174"/>
              <a:gd name="T58" fmla="*/ 2147483647 w 211"/>
              <a:gd name="T59" fmla="*/ 2147483647 h 174"/>
              <a:gd name="T60" fmla="*/ 2147483647 w 211"/>
              <a:gd name="T61" fmla="*/ 2147483647 h 174"/>
              <a:gd name="T62" fmla="*/ 2147483647 w 211"/>
              <a:gd name="T63" fmla="*/ 2147483647 h 174"/>
              <a:gd name="T64" fmla="*/ 2147483647 w 211"/>
              <a:gd name="T65" fmla="*/ 2147483647 h 174"/>
              <a:gd name="T66" fmla="*/ 2147483647 w 211"/>
              <a:gd name="T67" fmla="*/ 2147483647 h 174"/>
              <a:gd name="T68" fmla="*/ 2147483647 w 211"/>
              <a:gd name="T69" fmla="*/ 2147483647 h 174"/>
              <a:gd name="T70" fmla="*/ 2147483647 w 211"/>
              <a:gd name="T71" fmla="*/ 2147483647 h 174"/>
              <a:gd name="T72" fmla="*/ 2147483647 w 211"/>
              <a:gd name="T73" fmla="*/ 2147483647 h 174"/>
              <a:gd name="T74" fmla="*/ 2147483647 w 211"/>
              <a:gd name="T75" fmla="*/ 2147483647 h 174"/>
              <a:gd name="T76" fmla="*/ 2147483647 w 211"/>
              <a:gd name="T77" fmla="*/ 2147483647 h 174"/>
              <a:gd name="T78" fmla="*/ 2147483647 w 211"/>
              <a:gd name="T79" fmla="*/ 2147483647 h 174"/>
              <a:gd name="T80" fmla="*/ 2147483647 w 211"/>
              <a:gd name="T81" fmla="*/ 2147483647 h 174"/>
              <a:gd name="T82" fmla="*/ 2147483647 w 211"/>
              <a:gd name="T83" fmla="*/ 2147483647 h 174"/>
              <a:gd name="T84" fmla="*/ 2147483647 w 211"/>
              <a:gd name="T85" fmla="*/ 2147483647 h 174"/>
              <a:gd name="T86" fmla="*/ 2147483647 w 211"/>
              <a:gd name="T87" fmla="*/ 2147483647 h 174"/>
              <a:gd name="T88" fmla="*/ 2147483647 w 211"/>
              <a:gd name="T89" fmla="*/ 2147483647 h 174"/>
              <a:gd name="T90" fmla="*/ 2147483647 w 211"/>
              <a:gd name="T91" fmla="*/ 2147483647 h 174"/>
              <a:gd name="T92" fmla="*/ 2147483647 w 211"/>
              <a:gd name="T93" fmla="*/ 2147483647 h 174"/>
              <a:gd name="T94" fmla="*/ 2147483647 w 211"/>
              <a:gd name="T95" fmla="*/ 0 h 174"/>
              <a:gd name="T96" fmla="*/ 2147483647 w 211"/>
              <a:gd name="T97" fmla="*/ 2147483647 h 174"/>
              <a:gd name="T98" fmla="*/ 2147483647 w 211"/>
              <a:gd name="T99" fmla="*/ 2147483647 h 174"/>
              <a:gd name="T100" fmla="*/ 2147483647 w 211"/>
              <a:gd name="T101" fmla="*/ 2147483647 h 174"/>
              <a:gd name="T102" fmla="*/ 2147483647 w 211"/>
              <a:gd name="T103" fmla="*/ 2147483647 h 174"/>
              <a:gd name="T104" fmla="*/ 0 w 211"/>
              <a:gd name="T105" fmla="*/ 2147483647 h 174"/>
              <a:gd name="T106" fmla="*/ 2147483647 w 211"/>
              <a:gd name="T107" fmla="*/ 2147483647 h 1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1"/>
              <a:gd name="T163" fmla="*/ 0 h 174"/>
              <a:gd name="T164" fmla="*/ 211 w 211"/>
              <a:gd name="T165" fmla="*/ 174 h 1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1" h="174">
                <a:moveTo>
                  <a:pt x="36" y="81"/>
                </a:moveTo>
                <a:lnTo>
                  <a:pt x="39" y="81"/>
                </a:lnTo>
                <a:lnTo>
                  <a:pt x="39" y="79"/>
                </a:lnTo>
                <a:lnTo>
                  <a:pt x="41" y="79"/>
                </a:lnTo>
                <a:lnTo>
                  <a:pt x="41" y="74"/>
                </a:lnTo>
                <a:lnTo>
                  <a:pt x="39" y="72"/>
                </a:lnTo>
                <a:lnTo>
                  <a:pt x="39" y="71"/>
                </a:lnTo>
                <a:lnTo>
                  <a:pt x="36" y="71"/>
                </a:lnTo>
                <a:lnTo>
                  <a:pt x="22" y="69"/>
                </a:lnTo>
                <a:lnTo>
                  <a:pt x="11" y="67"/>
                </a:lnTo>
                <a:lnTo>
                  <a:pt x="14" y="69"/>
                </a:lnTo>
                <a:lnTo>
                  <a:pt x="10" y="66"/>
                </a:lnTo>
                <a:lnTo>
                  <a:pt x="11" y="67"/>
                </a:lnTo>
                <a:lnTo>
                  <a:pt x="10" y="62"/>
                </a:lnTo>
                <a:lnTo>
                  <a:pt x="8" y="67"/>
                </a:lnTo>
                <a:lnTo>
                  <a:pt x="11" y="62"/>
                </a:lnTo>
                <a:lnTo>
                  <a:pt x="16" y="59"/>
                </a:lnTo>
                <a:lnTo>
                  <a:pt x="13" y="61"/>
                </a:lnTo>
                <a:lnTo>
                  <a:pt x="22" y="59"/>
                </a:lnTo>
                <a:lnTo>
                  <a:pt x="34" y="58"/>
                </a:lnTo>
                <a:lnTo>
                  <a:pt x="41" y="58"/>
                </a:lnTo>
                <a:lnTo>
                  <a:pt x="39" y="58"/>
                </a:lnTo>
                <a:lnTo>
                  <a:pt x="47" y="59"/>
                </a:lnTo>
                <a:lnTo>
                  <a:pt x="69" y="59"/>
                </a:lnTo>
                <a:lnTo>
                  <a:pt x="79" y="58"/>
                </a:lnTo>
                <a:lnTo>
                  <a:pt x="81" y="58"/>
                </a:lnTo>
                <a:lnTo>
                  <a:pt x="90" y="54"/>
                </a:lnTo>
                <a:lnTo>
                  <a:pt x="92" y="54"/>
                </a:lnTo>
                <a:lnTo>
                  <a:pt x="92" y="53"/>
                </a:lnTo>
                <a:lnTo>
                  <a:pt x="98" y="46"/>
                </a:lnTo>
                <a:lnTo>
                  <a:pt x="100" y="46"/>
                </a:lnTo>
                <a:lnTo>
                  <a:pt x="100" y="44"/>
                </a:lnTo>
                <a:lnTo>
                  <a:pt x="104" y="33"/>
                </a:lnTo>
                <a:lnTo>
                  <a:pt x="104" y="30"/>
                </a:lnTo>
                <a:lnTo>
                  <a:pt x="106" y="18"/>
                </a:lnTo>
                <a:lnTo>
                  <a:pt x="106" y="20"/>
                </a:lnTo>
                <a:lnTo>
                  <a:pt x="109" y="13"/>
                </a:lnTo>
                <a:lnTo>
                  <a:pt x="107" y="15"/>
                </a:lnTo>
                <a:lnTo>
                  <a:pt x="110" y="10"/>
                </a:lnTo>
                <a:lnTo>
                  <a:pt x="109" y="12"/>
                </a:lnTo>
                <a:lnTo>
                  <a:pt x="115" y="10"/>
                </a:lnTo>
                <a:lnTo>
                  <a:pt x="112" y="10"/>
                </a:lnTo>
                <a:lnTo>
                  <a:pt x="117" y="12"/>
                </a:lnTo>
                <a:lnTo>
                  <a:pt x="115" y="10"/>
                </a:lnTo>
                <a:lnTo>
                  <a:pt x="118" y="15"/>
                </a:lnTo>
                <a:lnTo>
                  <a:pt x="117" y="13"/>
                </a:lnTo>
                <a:lnTo>
                  <a:pt x="120" y="23"/>
                </a:lnTo>
                <a:lnTo>
                  <a:pt x="120" y="22"/>
                </a:lnTo>
                <a:lnTo>
                  <a:pt x="121" y="35"/>
                </a:lnTo>
                <a:lnTo>
                  <a:pt x="121" y="44"/>
                </a:lnTo>
                <a:lnTo>
                  <a:pt x="123" y="44"/>
                </a:lnTo>
                <a:lnTo>
                  <a:pt x="126" y="48"/>
                </a:lnTo>
                <a:lnTo>
                  <a:pt x="127" y="49"/>
                </a:lnTo>
                <a:lnTo>
                  <a:pt x="135" y="51"/>
                </a:lnTo>
                <a:lnTo>
                  <a:pt x="137" y="51"/>
                </a:lnTo>
                <a:lnTo>
                  <a:pt x="151" y="49"/>
                </a:lnTo>
                <a:lnTo>
                  <a:pt x="152" y="49"/>
                </a:lnTo>
                <a:lnTo>
                  <a:pt x="155" y="46"/>
                </a:lnTo>
                <a:lnTo>
                  <a:pt x="155" y="43"/>
                </a:lnTo>
                <a:lnTo>
                  <a:pt x="152" y="48"/>
                </a:lnTo>
                <a:lnTo>
                  <a:pt x="165" y="41"/>
                </a:lnTo>
                <a:lnTo>
                  <a:pt x="177" y="38"/>
                </a:lnTo>
                <a:lnTo>
                  <a:pt x="176" y="38"/>
                </a:lnTo>
                <a:lnTo>
                  <a:pt x="185" y="38"/>
                </a:lnTo>
                <a:lnTo>
                  <a:pt x="183" y="38"/>
                </a:lnTo>
                <a:lnTo>
                  <a:pt x="191" y="41"/>
                </a:lnTo>
                <a:lnTo>
                  <a:pt x="189" y="40"/>
                </a:lnTo>
                <a:lnTo>
                  <a:pt x="196" y="44"/>
                </a:lnTo>
                <a:lnTo>
                  <a:pt x="200" y="51"/>
                </a:lnTo>
                <a:lnTo>
                  <a:pt x="199" y="49"/>
                </a:lnTo>
                <a:lnTo>
                  <a:pt x="202" y="64"/>
                </a:lnTo>
                <a:lnTo>
                  <a:pt x="202" y="61"/>
                </a:lnTo>
                <a:lnTo>
                  <a:pt x="199" y="77"/>
                </a:lnTo>
                <a:lnTo>
                  <a:pt x="200" y="76"/>
                </a:lnTo>
                <a:lnTo>
                  <a:pt x="191" y="90"/>
                </a:lnTo>
                <a:lnTo>
                  <a:pt x="193" y="89"/>
                </a:lnTo>
                <a:lnTo>
                  <a:pt x="185" y="92"/>
                </a:lnTo>
                <a:lnTo>
                  <a:pt x="176" y="95"/>
                </a:lnTo>
                <a:lnTo>
                  <a:pt x="177" y="95"/>
                </a:lnTo>
                <a:lnTo>
                  <a:pt x="165" y="94"/>
                </a:lnTo>
                <a:lnTo>
                  <a:pt x="166" y="94"/>
                </a:lnTo>
                <a:lnTo>
                  <a:pt x="154" y="90"/>
                </a:lnTo>
                <a:lnTo>
                  <a:pt x="152" y="100"/>
                </a:lnTo>
                <a:lnTo>
                  <a:pt x="158" y="100"/>
                </a:lnTo>
                <a:lnTo>
                  <a:pt x="158" y="99"/>
                </a:lnTo>
                <a:lnTo>
                  <a:pt x="160" y="99"/>
                </a:lnTo>
                <a:lnTo>
                  <a:pt x="160" y="94"/>
                </a:lnTo>
                <a:lnTo>
                  <a:pt x="158" y="92"/>
                </a:lnTo>
                <a:lnTo>
                  <a:pt x="158" y="90"/>
                </a:lnTo>
                <a:lnTo>
                  <a:pt x="157" y="90"/>
                </a:lnTo>
                <a:lnTo>
                  <a:pt x="151" y="87"/>
                </a:lnTo>
                <a:lnTo>
                  <a:pt x="143" y="87"/>
                </a:lnTo>
                <a:lnTo>
                  <a:pt x="135" y="90"/>
                </a:lnTo>
                <a:lnTo>
                  <a:pt x="132" y="94"/>
                </a:lnTo>
                <a:lnTo>
                  <a:pt x="129" y="102"/>
                </a:lnTo>
                <a:lnTo>
                  <a:pt x="129" y="117"/>
                </a:lnTo>
                <a:lnTo>
                  <a:pt x="131" y="128"/>
                </a:lnTo>
                <a:lnTo>
                  <a:pt x="131" y="130"/>
                </a:lnTo>
                <a:lnTo>
                  <a:pt x="137" y="141"/>
                </a:lnTo>
                <a:lnTo>
                  <a:pt x="138" y="143"/>
                </a:lnTo>
                <a:lnTo>
                  <a:pt x="146" y="149"/>
                </a:lnTo>
                <a:lnTo>
                  <a:pt x="148" y="151"/>
                </a:lnTo>
                <a:lnTo>
                  <a:pt x="158" y="151"/>
                </a:lnTo>
                <a:lnTo>
                  <a:pt x="158" y="141"/>
                </a:lnTo>
                <a:lnTo>
                  <a:pt x="155" y="141"/>
                </a:lnTo>
                <a:lnTo>
                  <a:pt x="152" y="144"/>
                </a:lnTo>
                <a:lnTo>
                  <a:pt x="152" y="149"/>
                </a:lnTo>
                <a:lnTo>
                  <a:pt x="154" y="149"/>
                </a:lnTo>
                <a:lnTo>
                  <a:pt x="155" y="151"/>
                </a:lnTo>
                <a:lnTo>
                  <a:pt x="157" y="151"/>
                </a:lnTo>
                <a:lnTo>
                  <a:pt x="171" y="153"/>
                </a:lnTo>
                <a:lnTo>
                  <a:pt x="182" y="154"/>
                </a:lnTo>
                <a:lnTo>
                  <a:pt x="179" y="153"/>
                </a:lnTo>
                <a:lnTo>
                  <a:pt x="183" y="156"/>
                </a:lnTo>
                <a:lnTo>
                  <a:pt x="182" y="154"/>
                </a:lnTo>
                <a:lnTo>
                  <a:pt x="183" y="159"/>
                </a:lnTo>
                <a:lnTo>
                  <a:pt x="185" y="154"/>
                </a:lnTo>
                <a:lnTo>
                  <a:pt x="182" y="157"/>
                </a:lnTo>
                <a:lnTo>
                  <a:pt x="177" y="161"/>
                </a:lnTo>
                <a:lnTo>
                  <a:pt x="180" y="159"/>
                </a:lnTo>
                <a:lnTo>
                  <a:pt x="171" y="161"/>
                </a:lnTo>
                <a:lnTo>
                  <a:pt x="158" y="162"/>
                </a:lnTo>
                <a:lnTo>
                  <a:pt x="157" y="162"/>
                </a:lnTo>
                <a:lnTo>
                  <a:pt x="154" y="166"/>
                </a:lnTo>
                <a:lnTo>
                  <a:pt x="154" y="169"/>
                </a:lnTo>
                <a:lnTo>
                  <a:pt x="158" y="164"/>
                </a:lnTo>
                <a:lnTo>
                  <a:pt x="138" y="162"/>
                </a:lnTo>
                <a:lnTo>
                  <a:pt x="140" y="162"/>
                </a:lnTo>
                <a:lnTo>
                  <a:pt x="123" y="159"/>
                </a:lnTo>
                <a:lnTo>
                  <a:pt x="112" y="154"/>
                </a:lnTo>
                <a:lnTo>
                  <a:pt x="114" y="156"/>
                </a:lnTo>
                <a:lnTo>
                  <a:pt x="104" y="149"/>
                </a:lnTo>
                <a:lnTo>
                  <a:pt x="100" y="143"/>
                </a:lnTo>
                <a:lnTo>
                  <a:pt x="101" y="144"/>
                </a:lnTo>
                <a:lnTo>
                  <a:pt x="98" y="138"/>
                </a:lnTo>
                <a:lnTo>
                  <a:pt x="95" y="123"/>
                </a:lnTo>
                <a:lnTo>
                  <a:pt x="95" y="125"/>
                </a:lnTo>
                <a:lnTo>
                  <a:pt x="93" y="108"/>
                </a:lnTo>
                <a:lnTo>
                  <a:pt x="93" y="107"/>
                </a:lnTo>
                <a:lnTo>
                  <a:pt x="86" y="92"/>
                </a:lnTo>
                <a:lnTo>
                  <a:pt x="84" y="90"/>
                </a:lnTo>
                <a:lnTo>
                  <a:pt x="78" y="85"/>
                </a:lnTo>
                <a:lnTo>
                  <a:pt x="76" y="84"/>
                </a:lnTo>
                <a:lnTo>
                  <a:pt x="65" y="77"/>
                </a:lnTo>
                <a:lnTo>
                  <a:pt x="52" y="74"/>
                </a:lnTo>
                <a:lnTo>
                  <a:pt x="50" y="74"/>
                </a:lnTo>
                <a:lnTo>
                  <a:pt x="31" y="71"/>
                </a:lnTo>
                <a:lnTo>
                  <a:pt x="31" y="81"/>
                </a:lnTo>
                <a:lnTo>
                  <a:pt x="36" y="81"/>
                </a:lnTo>
                <a:lnTo>
                  <a:pt x="36" y="71"/>
                </a:lnTo>
                <a:lnTo>
                  <a:pt x="31" y="71"/>
                </a:lnTo>
                <a:lnTo>
                  <a:pt x="30" y="71"/>
                </a:lnTo>
                <a:lnTo>
                  <a:pt x="28" y="72"/>
                </a:lnTo>
                <a:lnTo>
                  <a:pt x="27" y="74"/>
                </a:lnTo>
                <a:lnTo>
                  <a:pt x="27" y="76"/>
                </a:lnTo>
                <a:lnTo>
                  <a:pt x="27" y="77"/>
                </a:lnTo>
                <a:lnTo>
                  <a:pt x="28" y="79"/>
                </a:lnTo>
                <a:lnTo>
                  <a:pt x="30" y="81"/>
                </a:lnTo>
                <a:lnTo>
                  <a:pt x="31" y="81"/>
                </a:lnTo>
                <a:lnTo>
                  <a:pt x="50" y="84"/>
                </a:lnTo>
                <a:lnTo>
                  <a:pt x="48" y="84"/>
                </a:lnTo>
                <a:lnTo>
                  <a:pt x="62" y="87"/>
                </a:lnTo>
                <a:lnTo>
                  <a:pt x="73" y="94"/>
                </a:lnTo>
                <a:lnTo>
                  <a:pt x="72" y="92"/>
                </a:lnTo>
                <a:lnTo>
                  <a:pt x="78" y="97"/>
                </a:lnTo>
                <a:lnTo>
                  <a:pt x="76" y="95"/>
                </a:lnTo>
                <a:lnTo>
                  <a:pt x="84" y="110"/>
                </a:lnTo>
                <a:lnTo>
                  <a:pt x="84" y="108"/>
                </a:lnTo>
                <a:lnTo>
                  <a:pt x="86" y="125"/>
                </a:lnTo>
                <a:lnTo>
                  <a:pt x="86" y="126"/>
                </a:lnTo>
                <a:lnTo>
                  <a:pt x="89" y="141"/>
                </a:lnTo>
                <a:lnTo>
                  <a:pt x="92" y="148"/>
                </a:lnTo>
                <a:lnTo>
                  <a:pt x="93" y="149"/>
                </a:lnTo>
                <a:lnTo>
                  <a:pt x="98" y="156"/>
                </a:lnTo>
                <a:lnTo>
                  <a:pt x="107" y="162"/>
                </a:lnTo>
                <a:lnTo>
                  <a:pt x="109" y="164"/>
                </a:lnTo>
                <a:lnTo>
                  <a:pt x="120" y="169"/>
                </a:lnTo>
                <a:lnTo>
                  <a:pt x="137" y="172"/>
                </a:lnTo>
                <a:lnTo>
                  <a:pt x="138" y="172"/>
                </a:lnTo>
                <a:lnTo>
                  <a:pt x="158" y="174"/>
                </a:lnTo>
                <a:lnTo>
                  <a:pt x="160" y="174"/>
                </a:lnTo>
                <a:lnTo>
                  <a:pt x="162" y="174"/>
                </a:lnTo>
                <a:lnTo>
                  <a:pt x="162" y="172"/>
                </a:lnTo>
                <a:lnTo>
                  <a:pt x="163" y="172"/>
                </a:lnTo>
                <a:lnTo>
                  <a:pt x="163" y="171"/>
                </a:lnTo>
                <a:lnTo>
                  <a:pt x="163" y="169"/>
                </a:lnTo>
                <a:lnTo>
                  <a:pt x="163" y="167"/>
                </a:lnTo>
                <a:lnTo>
                  <a:pt x="158" y="172"/>
                </a:lnTo>
                <a:lnTo>
                  <a:pt x="171" y="171"/>
                </a:lnTo>
                <a:lnTo>
                  <a:pt x="180" y="169"/>
                </a:lnTo>
                <a:lnTo>
                  <a:pt x="182" y="169"/>
                </a:lnTo>
                <a:lnTo>
                  <a:pt x="183" y="167"/>
                </a:lnTo>
                <a:lnTo>
                  <a:pt x="188" y="164"/>
                </a:lnTo>
                <a:lnTo>
                  <a:pt x="191" y="161"/>
                </a:lnTo>
                <a:lnTo>
                  <a:pt x="193" y="159"/>
                </a:lnTo>
                <a:lnTo>
                  <a:pt x="193" y="157"/>
                </a:lnTo>
                <a:lnTo>
                  <a:pt x="193" y="156"/>
                </a:lnTo>
                <a:lnTo>
                  <a:pt x="191" y="151"/>
                </a:lnTo>
                <a:lnTo>
                  <a:pt x="189" y="149"/>
                </a:lnTo>
                <a:lnTo>
                  <a:pt x="185" y="146"/>
                </a:lnTo>
                <a:lnTo>
                  <a:pt x="183" y="144"/>
                </a:lnTo>
                <a:lnTo>
                  <a:pt x="182" y="144"/>
                </a:lnTo>
                <a:lnTo>
                  <a:pt x="171" y="143"/>
                </a:lnTo>
                <a:lnTo>
                  <a:pt x="157" y="141"/>
                </a:lnTo>
                <a:lnTo>
                  <a:pt x="157" y="151"/>
                </a:lnTo>
                <a:lnTo>
                  <a:pt x="158" y="151"/>
                </a:lnTo>
                <a:lnTo>
                  <a:pt x="160" y="151"/>
                </a:lnTo>
                <a:lnTo>
                  <a:pt x="162" y="151"/>
                </a:lnTo>
                <a:lnTo>
                  <a:pt x="162" y="149"/>
                </a:lnTo>
                <a:lnTo>
                  <a:pt x="163" y="149"/>
                </a:lnTo>
                <a:lnTo>
                  <a:pt x="163" y="148"/>
                </a:lnTo>
                <a:lnTo>
                  <a:pt x="163" y="146"/>
                </a:lnTo>
                <a:lnTo>
                  <a:pt x="163" y="144"/>
                </a:lnTo>
                <a:lnTo>
                  <a:pt x="162" y="143"/>
                </a:lnTo>
                <a:lnTo>
                  <a:pt x="162" y="141"/>
                </a:lnTo>
                <a:lnTo>
                  <a:pt x="160" y="141"/>
                </a:lnTo>
                <a:lnTo>
                  <a:pt x="158" y="141"/>
                </a:lnTo>
                <a:lnTo>
                  <a:pt x="149" y="141"/>
                </a:lnTo>
                <a:lnTo>
                  <a:pt x="152" y="143"/>
                </a:lnTo>
                <a:lnTo>
                  <a:pt x="145" y="136"/>
                </a:lnTo>
                <a:lnTo>
                  <a:pt x="146" y="138"/>
                </a:lnTo>
                <a:lnTo>
                  <a:pt x="140" y="126"/>
                </a:lnTo>
                <a:lnTo>
                  <a:pt x="140" y="128"/>
                </a:lnTo>
                <a:lnTo>
                  <a:pt x="138" y="117"/>
                </a:lnTo>
                <a:lnTo>
                  <a:pt x="138" y="103"/>
                </a:lnTo>
                <a:lnTo>
                  <a:pt x="138" y="105"/>
                </a:lnTo>
                <a:lnTo>
                  <a:pt x="141" y="97"/>
                </a:lnTo>
                <a:lnTo>
                  <a:pt x="138" y="100"/>
                </a:lnTo>
                <a:lnTo>
                  <a:pt x="146" y="97"/>
                </a:lnTo>
                <a:lnTo>
                  <a:pt x="145" y="97"/>
                </a:lnTo>
                <a:lnTo>
                  <a:pt x="149" y="97"/>
                </a:lnTo>
                <a:lnTo>
                  <a:pt x="148" y="97"/>
                </a:lnTo>
                <a:lnTo>
                  <a:pt x="154" y="100"/>
                </a:lnTo>
                <a:lnTo>
                  <a:pt x="155" y="90"/>
                </a:lnTo>
                <a:lnTo>
                  <a:pt x="152" y="90"/>
                </a:lnTo>
                <a:lnTo>
                  <a:pt x="151" y="90"/>
                </a:lnTo>
                <a:lnTo>
                  <a:pt x="149" y="90"/>
                </a:lnTo>
                <a:lnTo>
                  <a:pt x="149" y="92"/>
                </a:lnTo>
                <a:lnTo>
                  <a:pt x="148" y="94"/>
                </a:lnTo>
                <a:lnTo>
                  <a:pt x="148" y="95"/>
                </a:lnTo>
                <a:lnTo>
                  <a:pt x="148" y="97"/>
                </a:lnTo>
                <a:lnTo>
                  <a:pt x="148" y="99"/>
                </a:lnTo>
                <a:lnTo>
                  <a:pt x="149" y="99"/>
                </a:lnTo>
                <a:lnTo>
                  <a:pt x="151" y="100"/>
                </a:lnTo>
                <a:lnTo>
                  <a:pt x="163" y="103"/>
                </a:lnTo>
                <a:lnTo>
                  <a:pt x="165" y="103"/>
                </a:lnTo>
                <a:lnTo>
                  <a:pt x="177" y="105"/>
                </a:lnTo>
                <a:lnTo>
                  <a:pt x="179" y="105"/>
                </a:lnTo>
                <a:lnTo>
                  <a:pt x="188" y="102"/>
                </a:lnTo>
                <a:lnTo>
                  <a:pt x="196" y="99"/>
                </a:lnTo>
                <a:lnTo>
                  <a:pt x="197" y="97"/>
                </a:lnTo>
                <a:lnTo>
                  <a:pt x="207" y="82"/>
                </a:lnTo>
                <a:lnTo>
                  <a:pt x="208" y="81"/>
                </a:lnTo>
                <a:lnTo>
                  <a:pt x="211" y="64"/>
                </a:lnTo>
                <a:lnTo>
                  <a:pt x="211" y="62"/>
                </a:lnTo>
                <a:lnTo>
                  <a:pt x="211" y="61"/>
                </a:lnTo>
                <a:lnTo>
                  <a:pt x="208" y="46"/>
                </a:lnTo>
                <a:lnTo>
                  <a:pt x="207" y="44"/>
                </a:lnTo>
                <a:lnTo>
                  <a:pt x="202" y="38"/>
                </a:lnTo>
                <a:lnTo>
                  <a:pt x="196" y="33"/>
                </a:lnTo>
                <a:lnTo>
                  <a:pt x="194" y="31"/>
                </a:lnTo>
                <a:lnTo>
                  <a:pt x="186" y="28"/>
                </a:lnTo>
                <a:lnTo>
                  <a:pt x="185" y="28"/>
                </a:lnTo>
                <a:lnTo>
                  <a:pt x="176" y="28"/>
                </a:lnTo>
                <a:lnTo>
                  <a:pt x="174" y="28"/>
                </a:lnTo>
                <a:lnTo>
                  <a:pt x="162" y="31"/>
                </a:lnTo>
                <a:lnTo>
                  <a:pt x="149" y="38"/>
                </a:lnTo>
                <a:lnTo>
                  <a:pt x="148" y="40"/>
                </a:lnTo>
                <a:lnTo>
                  <a:pt x="146" y="41"/>
                </a:lnTo>
                <a:lnTo>
                  <a:pt x="146" y="43"/>
                </a:lnTo>
                <a:lnTo>
                  <a:pt x="146" y="44"/>
                </a:lnTo>
                <a:lnTo>
                  <a:pt x="151" y="40"/>
                </a:lnTo>
                <a:lnTo>
                  <a:pt x="137" y="41"/>
                </a:lnTo>
                <a:lnTo>
                  <a:pt x="138" y="41"/>
                </a:lnTo>
                <a:lnTo>
                  <a:pt x="131" y="40"/>
                </a:lnTo>
                <a:lnTo>
                  <a:pt x="132" y="41"/>
                </a:lnTo>
                <a:lnTo>
                  <a:pt x="129" y="38"/>
                </a:lnTo>
                <a:lnTo>
                  <a:pt x="131" y="41"/>
                </a:lnTo>
                <a:lnTo>
                  <a:pt x="131" y="35"/>
                </a:lnTo>
                <a:lnTo>
                  <a:pt x="129" y="22"/>
                </a:lnTo>
                <a:lnTo>
                  <a:pt x="129" y="20"/>
                </a:lnTo>
                <a:lnTo>
                  <a:pt x="126" y="10"/>
                </a:lnTo>
                <a:lnTo>
                  <a:pt x="124" y="8"/>
                </a:lnTo>
                <a:lnTo>
                  <a:pt x="121" y="4"/>
                </a:lnTo>
                <a:lnTo>
                  <a:pt x="121" y="2"/>
                </a:lnTo>
                <a:lnTo>
                  <a:pt x="120" y="2"/>
                </a:lnTo>
                <a:lnTo>
                  <a:pt x="115" y="0"/>
                </a:lnTo>
                <a:lnTo>
                  <a:pt x="114" y="0"/>
                </a:lnTo>
                <a:lnTo>
                  <a:pt x="112" y="0"/>
                </a:lnTo>
                <a:lnTo>
                  <a:pt x="106" y="2"/>
                </a:lnTo>
                <a:lnTo>
                  <a:pt x="104" y="4"/>
                </a:lnTo>
                <a:lnTo>
                  <a:pt x="101" y="8"/>
                </a:lnTo>
                <a:lnTo>
                  <a:pt x="100" y="10"/>
                </a:lnTo>
                <a:lnTo>
                  <a:pt x="96" y="17"/>
                </a:lnTo>
                <a:lnTo>
                  <a:pt x="96" y="18"/>
                </a:lnTo>
                <a:lnTo>
                  <a:pt x="95" y="30"/>
                </a:lnTo>
                <a:lnTo>
                  <a:pt x="95" y="31"/>
                </a:lnTo>
                <a:lnTo>
                  <a:pt x="95" y="30"/>
                </a:lnTo>
                <a:lnTo>
                  <a:pt x="90" y="41"/>
                </a:lnTo>
                <a:lnTo>
                  <a:pt x="92" y="40"/>
                </a:lnTo>
                <a:lnTo>
                  <a:pt x="86" y="46"/>
                </a:lnTo>
                <a:lnTo>
                  <a:pt x="87" y="44"/>
                </a:lnTo>
                <a:lnTo>
                  <a:pt x="78" y="48"/>
                </a:lnTo>
                <a:lnTo>
                  <a:pt x="79" y="48"/>
                </a:lnTo>
                <a:lnTo>
                  <a:pt x="69" y="49"/>
                </a:lnTo>
                <a:lnTo>
                  <a:pt x="48" y="49"/>
                </a:lnTo>
                <a:lnTo>
                  <a:pt x="50" y="49"/>
                </a:lnTo>
                <a:lnTo>
                  <a:pt x="42" y="48"/>
                </a:lnTo>
                <a:lnTo>
                  <a:pt x="41" y="48"/>
                </a:lnTo>
                <a:lnTo>
                  <a:pt x="34" y="48"/>
                </a:lnTo>
                <a:lnTo>
                  <a:pt x="22" y="49"/>
                </a:lnTo>
                <a:lnTo>
                  <a:pt x="13" y="51"/>
                </a:lnTo>
                <a:lnTo>
                  <a:pt x="11" y="51"/>
                </a:lnTo>
                <a:lnTo>
                  <a:pt x="10" y="53"/>
                </a:lnTo>
                <a:lnTo>
                  <a:pt x="5" y="56"/>
                </a:lnTo>
                <a:lnTo>
                  <a:pt x="2" y="61"/>
                </a:lnTo>
                <a:lnTo>
                  <a:pt x="0" y="62"/>
                </a:lnTo>
                <a:lnTo>
                  <a:pt x="0" y="64"/>
                </a:lnTo>
                <a:lnTo>
                  <a:pt x="0" y="66"/>
                </a:lnTo>
                <a:lnTo>
                  <a:pt x="2" y="71"/>
                </a:lnTo>
                <a:lnTo>
                  <a:pt x="3" y="72"/>
                </a:lnTo>
                <a:lnTo>
                  <a:pt x="8" y="76"/>
                </a:lnTo>
                <a:lnTo>
                  <a:pt x="10" y="77"/>
                </a:lnTo>
                <a:lnTo>
                  <a:pt x="11" y="77"/>
                </a:lnTo>
                <a:lnTo>
                  <a:pt x="22" y="79"/>
                </a:lnTo>
                <a:lnTo>
                  <a:pt x="36" y="81"/>
                </a:lnTo>
                <a:lnTo>
                  <a:pt x="36" y="71"/>
                </a:lnTo>
                <a:lnTo>
                  <a:pt x="36" y="8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Freeform 81"/>
          <p:cNvSpPr>
            <a:spLocks/>
          </p:cNvSpPr>
          <p:nvPr/>
        </p:nvSpPr>
        <p:spPr bwMode="auto">
          <a:xfrm>
            <a:off x="4453467" y="2703513"/>
            <a:ext cx="80434" cy="106362"/>
          </a:xfrm>
          <a:custGeom>
            <a:avLst/>
            <a:gdLst>
              <a:gd name="T0" fmla="*/ 2147483647 w 51"/>
              <a:gd name="T1" fmla="*/ 0 h 67"/>
              <a:gd name="T2" fmla="*/ 2147483647 w 51"/>
              <a:gd name="T3" fmla="*/ 0 h 67"/>
              <a:gd name="T4" fmla="*/ 2147483647 w 51"/>
              <a:gd name="T5" fmla="*/ 2147483647 h 67"/>
              <a:gd name="T6" fmla="*/ 2147483647 w 51"/>
              <a:gd name="T7" fmla="*/ 2147483647 h 67"/>
              <a:gd name="T8" fmla="*/ 2147483647 w 51"/>
              <a:gd name="T9" fmla="*/ 2147483647 h 67"/>
              <a:gd name="T10" fmla="*/ 2147483647 w 51"/>
              <a:gd name="T11" fmla="*/ 2147483647 h 67"/>
              <a:gd name="T12" fmla="*/ 0 w 51"/>
              <a:gd name="T13" fmla="*/ 2147483647 h 67"/>
              <a:gd name="T14" fmla="*/ 0 w 51"/>
              <a:gd name="T15" fmla="*/ 2147483647 h 67"/>
              <a:gd name="T16" fmla="*/ 2147483647 w 51"/>
              <a:gd name="T17" fmla="*/ 2147483647 h 67"/>
              <a:gd name="T18" fmla="*/ 2147483647 w 51"/>
              <a:gd name="T19" fmla="*/ 2147483647 h 67"/>
              <a:gd name="T20" fmla="*/ 2147483647 w 51"/>
              <a:gd name="T21" fmla="*/ 2147483647 h 67"/>
              <a:gd name="T22" fmla="*/ 2147483647 w 51"/>
              <a:gd name="T23" fmla="*/ 2147483647 h 67"/>
              <a:gd name="T24" fmla="*/ 2147483647 w 51"/>
              <a:gd name="T25" fmla="*/ 2147483647 h 67"/>
              <a:gd name="T26" fmla="*/ 2147483647 w 51"/>
              <a:gd name="T27" fmla="*/ 2147483647 h 67"/>
              <a:gd name="T28" fmla="*/ 2147483647 w 51"/>
              <a:gd name="T29" fmla="*/ 2147483647 h 67"/>
              <a:gd name="T30" fmla="*/ 2147483647 w 51"/>
              <a:gd name="T31" fmla="*/ 2147483647 h 67"/>
              <a:gd name="T32" fmla="*/ 2147483647 w 51"/>
              <a:gd name="T33" fmla="*/ 2147483647 h 67"/>
              <a:gd name="T34" fmla="*/ 2147483647 w 51"/>
              <a:gd name="T35" fmla="*/ 2147483647 h 67"/>
              <a:gd name="T36" fmla="*/ 2147483647 w 51"/>
              <a:gd name="T37" fmla="*/ 2147483647 h 67"/>
              <a:gd name="T38" fmla="*/ 2147483647 w 51"/>
              <a:gd name="T39" fmla="*/ 2147483647 h 67"/>
              <a:gd name="T40" fmla="*/ 2147483647 w 51"/>
              <a:gd name="T41" fmla="*/ 2147483647 h 67"/>
              <a:gd name="T42" fmla="*/ 2147483647 w 51"/>
              <a:gd name="T43" fmla="*/ 2147483647 h 67"/>
              <a:gd name="T44" fmla="*/ 2147483647 w 51"/>
              <a:gd name="T45" fmla="*/ 2147483647 h 67"/>
              <a:gd name="T46" fmla="*/ 2147483647 w 51"/>
              <a:gd name="T47" fmla="*/ 2147483647 h 67"/>
              <a:gd name="T48" fmla="*/ 2147483647 w 51"/>
              <a:gd name="T49" fmla="*/ 2147483647 h 67"/>
              <a:gd name="T50" fmla="*/ 2147483647 w 51"/>
              <a:gd name="T51" fmla="*/ 2147483647 h 67"/>
              <a:gd name="T52" fmla="*/ 2147483647 w 51"/>
              <a:gd name="T53" fmla="*/ 2147483647 h 67"/>
              <a:gd name="T54" fmla="*/ 2147483647 w 51"/>
              <a:gd name="T55" fmla="*/ 2147483647 h 67"/>
              <a:gd name="T56" fmla="*/ 2147483647 w 51"/>
              <a:gd name="T57" fmla="*/ 0 h 67"/>
              <a:gd name="T58" fmla="*/ 2147483647 w 51"/>
              <a:gd name="T59" fmla="*/ 0 h 67"/>
              <a:gd name="T60" fmla="*/ 2147483647 w 51"/>
              <a:gd name="T61" fmla="*/ 0 h 67"/>
              <a:gd name="T62" fmla="*/ 2147483647 w 51"/>
              <a:gd name="T63" fmla="*/ 2147483647 h 67"/>
              <a:gd name="T64" fmla="*/ 2147483647 w 51"/>
              <a:gd name="T65" fmla="*/ 2147483647 h 67"/>
              <a:gd name="T66" fmla="*/ 2147483647 w 51"/>
              <a:gd name="T67" fmla="*/ 2147483647 h 67"/>
              <a:gd name="T68" fmla="*/ 2147483647 w 51"/>
              <a:gd name="T69" fmla="*/ 2147483647 h 67"/>
              <a:gd name="T70" fmla="*/ 2147483647 w 51"/>
              <a:gd name="T71" fmla="*/ 2147483647 h 67"/>
              <a:gd name="T72" fmla="*/ 2147483647 w 51"/>
              <a:gd name="T73" fmla="*/ 2147483647 h 67"/>
              <a:gd name="T74" fmla="*/ 2147483647 w 51"/>
              <a:gd name="T75" fmla="*/ 2147483647 h 67"/>
              <a:gd name="T76" fmla="*/ 2147483647 w 51"/>
              <a:gd name="T77" fmla="*/ 2147483647 h 67"/>
              <a:gd name="T78" fmla="*/ 2147483647 w 51"/>
              <a:gd name="T79" fmla="*/ 2147483647 h 67"/>
              <a:gd name="T80" fmla="*/ 2147483647 w 51"/>
              <a:gd name="T81" fmla="*/ 2147483647 h 67"/>
              <a:gd name="T82" fmla="*/ 2147483647 w 51"/>
              <a:gd name="T83" fmla="*/ 2147483647 h 67"/>
              <a:gd name="T84" fmla="*/ 2147483647 w 51"/>
              <a:gd name="T85" fmla="*/ 2147483647 h 67"/>
              <a:gd name="T86" fmla="*/ 2147483647 w 51"/>
              <a:gd name="T87" fmla="*/ 2147483647 h 67"/>
              <a:gd name="T88" fmla="*/ 2147483647 w 51"/>
              <a:gd name="T89" fmla="*/ 2147483647 h 67"/>
              <a:gd name="T90" fmla="*/ 2147483647 w 51"/>
              <a:gd name="T91" fmla="*/ 2147483647 h 67"/>
              <a:gd name="T92" fmla="*/ 2147483647 w 51"/>
              <a:gd name="T93" fmla="*/ 2147483647 h 67"/>
              <a:gd name="T94" fmla="*/ 2147483647 w 51"/>
              <a:gd name="T95" fmla="*/ 2147483647 h 67"/>
              <a:gd name="T96" fmla="*/ 2147483647 w 51"/>
              <a:gd name="T97" fmla="*/ 2147483647 h 67"/>
              <a:gd name="T98" fmla="*/ 2147483647 w 51"/>
              <a:gd name="T99" fmla="*/ 2147483647 h 67"/>
              <a:gd name="T100" fmla="*/ 2147483647 w 51"/>
              <a:gd name="T101" fmla="*/ 2147483647 h 67"/>
              <a:gd name="T102" fmla="*/ 2147483647 w 51"/>
              <a:gd name="T103" fmla="*/ 2147483647 h 67"/>
              <a:gd name="T104" fmla="*/ 2147483647 w 51"/>
              <a:gd name="T105" fmla="*/ 2147483647 h 67"/>
              <a:gd name="T106" fmla="*/ 2147483647 w 51"/>
              <a:gd name="T107" fmla="*/ 2147483647 h 67"/>
              <a:gd name="T108" fmla="*/ 2147483647 w 51"/>
              <a:gd name="T109" fmla="*/ 2147483647 h 67"/>
              <a:gd name="T110" fmla="*/ 2147483647 w 51"/>
              <a:gd name="T111" fmla="*/ 2147483647 h 67"/>
              <a:gd name="T112" fmla="*/ 2147483647 w 51"/>
              <a:gd name="T113" fmla="*/ 2147483647 h 67"/>
              <a:gd name="T114" fmla="*/ 2147483647 w 51"/>
              <a:gd name="T115" fmla="*/ 2147483647 h 67"/>
              <a:gd name="T116" fmla="*/ 2147483647 w 51"/>
              <a:gd name="T117" fmla="*/ 2147483647 h 67"/>
              <a:gd name="T118" fmla="*/ 2147483647 w 51"/>
              <a:gd name="T119" fmla="*/ 2147483647 h 67"/>
              <a:gd name="T120" fmla="*/ 2147483647 w 51"/>
              <a:gd name="T121" fmla="*/ 2147483647 h 67"/>
              <a:gd name="T122" fmla="*/ 2147483647 w 51"/>
              <a:gd name="T123" fmla="*/ 2147483647 h 67"/>
              <a:gd name="T124" fmla="*/ 2147483647 w 51"/>
              <a:gd name="T125" fmla="*/ 0 h 6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1"/>
              <a:gd name="T190" fmla="*/ 0 h 67"/>
              <a:gd name="T191" fmla="*/ 51 w 51"/>
              <a:gd name="T192" fmla="*/ 67 h 6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1" h="67">
                <a:moveTo>
                  <a:pt x="12" y="0"/>
                </a:moveTo>
                <a:lnTo>
                  <a:pt x="10" y="0"/>
                </a:lnTo>
                <a:lnTo>
                  <a:pt x="9" y="1"/>
                </a:lnTo>
                <a:lnTo>
                  <a:pt x="3" y="6"/>
                </a:lnTo>
                <a:lnTo>
                  <a:pt x="1" y="8"/>
                </a:lnTo>
                <a:lnTo>
                  <a:pt x="1" y="9"/>
                </a:lnTo>
                <a:lnTo>
                  <a:pt x="0" y="19"/>
                </a:lnTo>
                <a:lnTo>
                  <a:pt x="0" y="32"/>
                </a:lnTo>
                <a:lnTo>
                  <a:pt x="3" y="44"/>
                </a:lnTo>
                <a:lnTo>
                  <a:pt x="3" y="45"/>
                </a:lnTo>
                <a:lnTo>
                  <a:pt x="7" y="54"/>
                </a:lnTo>
                <a:lnTo>
                  <a:pt x="9" y="54"/>
                </a:lnTo>
                <a:lnTo>
                  <a:pt x="17" y="60"/>
                </a:lnTo>
                <a:lnTo>
                  <a:pt x="18" y="62"/>
                </a:lnTo>
                <a:lnTo>
                  <a:pt x="27" y="67"/>
                </a:lnTo>
                <a:lnTo>
                  <a:pt x="31" y="67"/>
                </a:lnTo>
                <a:lnTo>
                  <a:pt x="38" y="65"/>
                </a:lnTo>
                <a:lnTo>
                  <a:pt x="40" y="63"/>
                </a:lnTo>
                <a:lnTo>
                  <a:pt x="46" y="59"/>
                </a:lnTo>
                <a:lnTo>
                  <a:pt x="48" y="57"/>
                </a:lnTo>
                <a:lnTo>
                  <a:pt x="51" y="47"/>
                </a:lnTo>
                <a:lnTo>
                  <a:pt x="51" y="34"/>
                </a:lnTo>
                <a:lnTo>
                  <a:pt x="48" y="23"/>
                </a:lnTo>
                <a:lnTo>
                  <a:pt x="48" y="21"/>
                </a:lnTo>
                <a:lnTo>
                  <a:pt x="46" y="21"/>
                </a:lnTo>
                <a:lnTo>
                  <a:pt x="40" y="11"/>
                </a:lnTo>
                <a:lnTo>
                  <a:pt x="32" y="5"/>
                </a:lnTo>
                <a:lnTo>
                  <a:pt x="31" y="3"/>
                </a:lnTo>
                <a:lnTo>
                  <a:pt x="23" y="0"/>
                </a:lnTo>
                <a:lnTo>
                  <a:pt x="21" y="0"/>
                </a:lnTo>
                <a:lnTo>
                  <a:pt x="12" y="0"/>
                </a:lnTo>
                <a:lnTo>
                  <a:pt x="12" y="9"/>
                </a:lnTo>
                <a:lnTo>
                  <a:pt x="21" y="9"/>
                </a:lnTo>
                <a:lnTo>
                  <a:pt x="20" y="9"/>
                </a:lnTo>
                <a:lnTo>
                  <a:pt x="27" y="13"/>
                </a:lnTo>
                <a:lnTo>
                  <a:pt x="26" y="11"/>
                </a:lnTo>
                <a:lnTo>
                  <a:pt x="34" y="18"/>
                </a:lnTo>
                <a:lnTo>
                  <a:pt x="40" y="27"/>
                </a:lnTo>
                <a:lnTo>
                  <a:pt x="38" y="26"/>
                </a:lnTo>
                <a:lnTo>
                  <a:pt x="41" y="37"/>
                </a:lnTo>
                <a:lnTo>
                  <a:pt x="41" y="36"/>
                </a:lnTo>
                <a:lnTo>
                  <a:pt x="41" y="45"/>
                </a:lnTo>
                <a:lnTo>
                  <a:pt x="41" y="44"/>
                </a:lnTo>
                <a:lnTo>
                  <a:pt x="38" y="54"/>
                </a:lnTo>
                <a:lnTo>
                  <a:pt x="40" y="52"/>
                </a:lnTo>
                <a:lnTo>
                  <a:pt x="34" y="57"/>
                </a:lnTo>
                <a:lnTo>
                  <a:pt x="35" y="55"/>
                </a:lnTo>
                <a:lnTo>
                  <a:pt x="27" y="57"/>
                </a:lnTo>
                <a:lnTo>
                  <a:pt x="31" y="57"/>
                </a:lnTo>
                <a:lnTo>
                  <a:pt x="21" y="52"/>
                </a:lnTo>
                <a:lnTo>
                  <a:pt x="23" y="54"/>
                </a:lnTo>
                <a:lnTo>
                  <a:pt x="15" y="47"/>
                </a:lnTo>
                <a:lnTo>
                  <a:pt x="17" y="47"/>
                </a:lnTo>
                <a:lnTo>
                  <a:pt x="12" y="39"/>
                </a:lnTo>
                <a:lnTo>
                  <a:pt x="12" y="41"/>
                </a:lnTo>
                <a:lnTo>
                  <a:pt x="9" y="29"/>
                </a:lnTo>
                <a:lnTo>
                  <a:pt x="9" y="31"/>
                </a:lnTo>
                <a:lnTo>
                  <a:pt x="9" y="19"/>
                </a:lnTo>
                <a:lnTo>
                  <a:pt x="10" y="9"/>
                </a:lnTo>
                <a:lnTo>
                  <a:pt x="9" y="13"/>
                </a:lnTo>
                <a:lnTo>
                  <a:pt x="15" y="8"/>
                </a:lnTo>
                <a:lnTo>
                  <a:pt x="12" y="9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Freeform 82"/>
          <p:cNvSpPr>
            <a:spLocks/>
          </p:cNvSpPr>
          <p:nvPr/>
        </p:nvSpPr>
        <p:spPr bwMode="auto">
          <a:xfrm>
            <a:off x="4337756" y="4303714"/>
            <a:ext cx="318911" cy="261937"/>
          </a:xfrm>
          <a:custGeom>
            <a:avLst/>
            <a:gdLst>
              <a:gd name="T0" fmla="*/ 2147483647 w 201"/>
              <a:gd name="T1" fmla="*/ 2147483647 h 165"/>
              <a:gd name="T2" fmla="*/ 2147483647 w 201"/>
              <a:gd name="T3" fmla="*/ 2147483647 h 165"/>
              <a:gd name="T4" fmla="*/ 2147483647 w 201"/>
              <a:gd name="T5" fmla="*/ 2147483647 h 165"/>
              <a:gd name="T6" fmla="*/ 2147483647 w 201"/>
              <a:gd name="T7" fmla="*/ 2147483647 h 165"/>
              <a:gd name="T8" fmla="*/ 2147483647 w 201"/>
              <a:gd name="T9" fmla="*/ 2147483647 h 165"/>
              <a:gd name="T10" fmla="*/ 2147483647 w 201"/>
              <a:gd name="T11" fmla="*/ 2147483647 h 165"/>
              <a:gd name="T12" fmla="*/ 2147483647 w 201"/>
              <a:gd name="T13" fmla="*/ 2147483647 h 165"/>
              <a:gd name="T14" fmla="*/ 2147483647 w 201"/>
              <a:gd name="T15" fmla="*/ 2147483647 h 165"/>
              <a:gd name="T16" fmla="*/ 2147483647 w 201"/>
              <a:gd name="T17" fmla="*/ 2147483647 h 165"/>
              <a:gd name="T18" fmla="*/ 2147483647 w 201"/>
              <a:gd name="T19" fmla="*/ 2147483647 h 165"/>
              <a:gd name="T20" fmla="*/ 2147483647 w 201"/>
              <a:gd name="T21" fmla="*/ 2147483647 h 165"/>
              <a:gd name="T22" fmla="*/ 2147483647 w 201"/>
              <a:gd name="T23" fmla="*/ 2147483647 h 165"/>
              <a:gd name="T24" fmla="*/ 2147483647 w 201"/>
              <a:gd name="T25" fmla="*/ 2147483647 h 165"/>
              <a:gd name="T26" fmla="*/ 2147483647 w 201"/>
              <a:gd name="T27" fmla="*/ 2147483647 h 165"/>
              <a:gd name="T28" fmla="*/ 2147483647 w 201"/>
              <a:gd name="T29" fmla="*/ 2147483647 h 165"/>
              <a:gd name="T30" fmla="*/ 2147483647 w 201"/>
              <a:gd name="T31" fmla="*/ 2147483647 h 165"/>
              <a:gd name="T32" fmla="*/ 2147483647 w 201"/>
              <a:gd name="T33" fmla="*/ 2147483647 h 165"/>
              <a:gd name="T34" fmla="*/ 2147483647 w 201"/>
              <a:gd name="T35" fmla="*/ 2147483647 h 165"/>
              <a:gd name="T36" fmla="*/ 2147483647 w 201"/>
              <a:gd name="T37" fmla="*/ 2147483647 h 165"/>
              <a:gd name="T38" fmla="*/ 2147483647 w 201"/>
              <a:gd name="T39" fmla="*/ 2147483647 h 165"/>
              <a:gd name="T40" fmla="*/ 2147483647 w 201"/>
              <a:gd name="T41" fmla="*/ 2147483647 h 165"/>
              <a:gd name="T42" fmla="*/ 2147483647 w 201"/>
              <a:gd name="T43" fmla="*/ 2147483647 h 165"/>
              <a:gd name="T44" fmla="*/ 2147483647 w 201"/>
              <a:gd name="T45" fmla="*/ 2147483647 h 165"/>
              <a:gd name="T46" fmla="*/ 2147483647 w 201"/>
              <a:gd name="T47" fmla="*/ 2147483647 h 165"/>
              <a:gd name="T48" fmla="*/ 2147483647 w 201"/>
              <a:gd name="T49" fmla="*/ 2147483647 h 165"/>
              <a:gd name="T50" fmla="*/ 2147483647 w 201"/>
              <a:gd name="T51" fmla="*/ 2147483647 h 165"/>
              <a:gd name="T52" fmla="*/ 2147483647 w 201"/>
              <a:gd name="T53" fmla="*/ 2147483647 h 165"/>
              <a:gd name="T54" fmla="*/ 2147483647 w 201"/>
              <a:gd name="T55" fmla="*/ 2147483647 h 165"/>
              <a:gd name="T56" fmla="*/ 2147483647 w 201"/>
              <a:gd name="T57" fmla="*/ 2147483647 h 165"/>
              <a:gd name="T58" fmla="*/ 2147483647 w 201"/>
              <a:gd name="T59" fmla="*/ 2147483647 h 165"/>
              <a:gd name="T60" fmla="*/ 2147483647 w 201"/>
              <a:gd name="T61" fmla="*/ 2147483647 h 165"/>
              <a:gd name="T62" fmla="*/ 2147483647 w 201"/>
              <a:gd name="T63" fmla="*/ 2147483647 h 165"/>
              <a:gd name="T64" fmla="*/ 2147483647 w 201"/>
              <a:gd name="T65" fmla="*/ 2147483647 h 165"/>
              <a:gd name="T66" fmla="*/ 2147483647 w 201"/>
              <a:gd name="T67" fmla="*/ 2147483647 h 165"/>
              <a:gd name="T68" fmla="*/ 2147483647 w 201"/>
              <a:gd name="T69" fmla="*/ 2147483647 h 165"/>
              <a:gd name="T70" fmla="*/ 2147483647 w 201"/>
              <a:gd name="T71" fmla="*/ 2147483647 h 165"/>
              <a:gd name="T72" fmla="*/ 2147483647 w 201"/>
              <a:gd name="T73" fmla="*/ 2147483647 h 165"/>
              <a:gd name="T74" fmla="*/ 2147483647 w 201"/>
              <a:gd name="T75" fmla="*/ 2147483647 h 16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1"/>
              <a:gd name="T115" fmla="*/ 0 h 165"/>
              <a:gd name="T116" fmla="*/ 201 w 201"/>
              <a:gd name="T117" fmla="*/ 165 h 16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1" h="165">
                <a:moveTo>
                  <a:pt x="94" y="26"/>
                </a:moveTo>
                <a:lnTo>
                  <a:pt x="96" y="15"/>
                </a:lnTo>
                <a:lnTo>
                  <a:pt x="99" y="7"/>
                </a:lnTo>
                <a:lnTo>
                  <a:pt x="102" y="2"/>
                </a:lnTo>
                <a:lnTo>
                  <a:pt x="108" y="0"/>
                </a:lnTo>
                <a:lnTo>
                  <a:pt x="113" y="2"/>
                </a:lnTo>
                <a:lnTo>
                  <a:pt x="116" y="8"/>
                </a:lnTo>
                <a:lnTo>
                  <a:pt x="119" y="18"/>
                </a:lnTo>
                <a:lnTo>
                  <a:pt x="121" y="31"/>
                </a:lnTo>
                <a:lnTo>
                  <a:pt x="121" y="36"/>
                </a:lnTo>
                <a:lnTo>
                  <a:pt x="124" y="41"/>
                </a:lnTo>
                <a:lnTo>
                  <a:pt x="131" y="43"/>
                </a:lnTo>
                <a:lnTo>
                  <a:pt x="145" y="41"/>
                </a:lnTo>
                <a:lnTo>
                  <a:pt x="145" y="39"/>
                </a:lnTo>
                <a:lnTo>
                  <a:pt x="158" y="33"/>
                </a:lnTo>
                <a:lnTo>
                  <a:pt x="170" y="29"/>
                </a:lnTo>
                <a:lnTo>
                  <a:pt x="180" y="29"/>
                </a:lnTo>
                <a:lnTo>
                  <a:pt x="187" y="33"/>
                </a:lnTo>
                <a:lnTo>
                  <a:pt x="193" y="38"/>
                </a:lnTo>
                <a:lnTo>
                  <a:pt x="198" y="44"/>
                </a:lnTo>
                <a:lnTo>
                  <a:pt x="201" y="59"/>
                </a:lnTo>
                <a:lnTo>
                  <a:pt x="198" y="75"/>
                </a:lnTo>
                <a:lnTo>
                  <a:pt x="189" y="90"/>
                </a:lnTo>
                <a:lnTo>
                  <a:pt x="181" y="93"/>
                </a:lnTo>
                <a:lnTo>
                  <a:pt x="172" y="97"/>
                </a:lnTo>
                <a:lnTo>
                  <a:pt x="159" y="95"/>
                </a:lnTo>
                <a:lnTo>
                  <a:pt x="147" y="92"/>
                </a:lnTo>
                <a:lnTo>
                  <a:pt x="150" y="92"/>
                </a:lnTo>
                <a:lnTo>
                  <a:pt x="144" y="88"/>
                </a:lnTo>
                <a:lnTo>
                  <a:pt x="139" y="88"/>
                </a:lnTo>
                <a:lnTo>
                  <a:pt x="131" y="92"/>
                </a:lnTo>
                <a:lnTo>
                  <a:pt x="128" y="100"/>
                </a:lnTo>
                <a:lnTo>
                  <a:pt x="128" y="111"/>
                </a:lnTo>
                <a:lnTo>
                  <a:pt x="130" y="124"/>
                </a:lnTo>
                <a:lnTo>
                  <a:pt x="136" y="134"/>
                </a:lnTo>
                <a:lnTo>
                  <a:pt x="144" y="142"/>
                </a:lnTo>
                <a:lnTo>
                  <a:pt x="153" y="142"/>
                </a:lnTo>
                <a:lnTo>
                  <a:pt x="152" y="142"/>
                </a:lnTo>
                <a:lnTo>
                  <a:pt x="166" y="144"/>
                </a:lnTo>
                <a:lnTo>
                  <a:pt x="176" y="146"/>
                </a:lnTo>
                <a:lnTo>
                  <a:pt x="181" y="149"/>
                </a:lnTo>
                <a:lnTo>
                  <a:pt x="183" y="154"/>
                </a:lnTo>
                <a:lnTo>
                  <a:pt x="180" y="157"/>
                </a:lnTo>
                <a:lnTo>
                  <a:pt x="175" y="160"/>
                </a:lnTo>
                <a:lnTo>
                  <a:pt x="166" y="162"/>
                </a:lnTo>
                <a:lnTo>
                  <a:pt x="153" y="164"/>
                </a:lnTo>
                <a:lnTo>
                  <a:pt x="153" y="165"/>
                </a:lnTo>
                <a:lnTo>
                  <a:pt x="133" y="164"/>
                </a:lnTo>
                <a:lnTo>
                  <a:pt x="116" y="160"/>
                </a:lnTo>
                <a:lnTo>
                  <a:pt x="105" y="155"/>
                </a:lnTo>
                <a:lnTo>
                  <a:pt x="96" y="149"/>
                </a:lnTo>
                <a:lnTo>
                  <a:pt x="91" y="142"/>
                </a:lnTo>
                <a:lnTo>
                  <a:pt x="88" y="136"/>
                </a:lnTo>
                <a:lnTo>
                  <a:pt x="85" y="121"/>
                </a:lnTo>
                <a:lnTo>
                  <a:pt x="83" y="105"/>
                </a:lnTo>
                <a:lnTo>
                  <a:pt x="76" y="90"/>
                </a:lnTo>
                <a:lnTo>
                  <a:pt x="69" y="85"/>
                </a:lnTo>
                <a:lnTo>
                  <a:pt x="59" y="79"/>
                </a:lnTo>
                <a:lnTo>
                  <a:pt x="45" y="75"/>
                </a:lnTo>
                <a:lnTo>
                  <a:pt x="26" y="72"/>
                </a:lnTo>
                <a:lnTo>
                  <a:pt x="31" y="72"/>
                </a:lnTo>
                <a:lnTo>
                  <a:pt x="17" y="70"/>
                </a:lnTo>
                <a:lnTo>
                  <a:pt x="6" y="67"/>
                </a:lnTo>
                <a:lnTo>
                  <a:pt x="1" y="64"/>
                </a:lnTo>
                <a:lnTo>
                  <a:pt x="0" y="61"/>
                </a:lnTo>
                <a:lnTo>
                  <a:pt x="3" y="56"/>
                </a:lnTo>
                <a:lnTo>
                  <a:pt x="7" y="52"/>
                </a:lnTo>
                <a:lnTo>
                  <a:pt x="17" y="51"/>
                </a:lnTo>
                <a:lnTo>
                  <a:pt x="29" y="49"/>
                </a:lnTo>
                <a:lnTo>
                  <a:pt x="35" y="49"/>
                </a:lnTo>
                <a:lnTo>
                  <a:pt x="43" y="51"/>
                </a:lnTo>
                <a:lnTo>
                  <a:pt x="63" y="51"/>
                </a:lnTo>
                <a:lnTo>
                  <a:pt x="74" y="49"/>
                </a:lnTo>
                <a:lnTo>
                  <a:pt x="83" y="46"/>
                </a:lnTo>
                <a:lnTo>
                  <a:pt x="90" y="39"/>
                </a:lnTo>
                <a:lnTo>
                  <a:pt x="94" y="28"/>
                </a:lnTo>
                <a:lnTo>
                  <a:pt x="94" y="26"/>
                </a:lnTo>
                <a:close/>
              </a:path>
            </a:pathLst>
          </a:custGeom>
          <a:solidFill>
            <a:srgbClr val="FFC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Freeform 83"/>
          <p:cNvSpPr>
            <a:spLocks/>
          </p:cNvSpPr>
          <p:nvPr/>
        </p:nvSpPr>
        <p:spPr bwMode="auto">
          <a:xfrm>
            <a:off x="4329289" y="4295776"/>
            <a:ext cx="334434" cy="277813"/>
          </a:xfrm>
          <a:custGeom>
            <a:avLst/>
            <a:gdLst>
              <a:gd name="T0" fmla="*/ 2147483647 w 211"/>
              <a:gd name="T1" fmla="*/ 2147483647 h 175"/>
              <a:gd name="T2" fmla="*/ 2147483647 w 211"/>
              <a:gd name="T3" fmla="*/ 2147483647 h 175"/>
              <a:gd name="T4" fmla="*/ 2147483647 w 211"/>
              <a:gd name="T5" fmla="*/ 2147483647 h 175"/>
              <a:gd name="T6" fmla="*/ 2147483647 w 211"/>
              <a:gd name="T7" fmla="*/ 2147483647 h 175"/>
              <a:gd name="T8" fmla="*/ 2147483647 w 211"/>
              <a:gd name="T9" fmla="*/ 2147483647 h 175"/>
              <a:gd name="T10" fmla="*/ 2147483647 w 211"/>
              <a:gd name="T11" fmla="*/ 2147483647 h 175"/>
              <a:gd name="T12" fmla="*/ 2147483647 w 211"/>
              <a:gd name="T13" fmla="*/ 2147483647 h 175"/>
              <a:gd name="T14" fmla="*/ 2147483647 w 211"/>
              <a:gd name="T15" fmla="*/ 2147483647 h 175"/>
              <a:gd name="T16" fmla="*/ 2147483647 w 211"/>
              <a:gd name="T17" fmla="*/ 2147483647 h 175"/>
              <a:gd name="T18" fmla="*/ 2147483647 w 211"/>
              <a:gd name="T19" fmla="*/ 2147483647 h 175"/>
              <a:gd name="T20" fmla="*/ 2147483647 w 211"/>
              <a:gd name="T21" fmla="*/ 2147483647 h 175"/>
              <a:gd name="T22" fmla="*/ 2147483647 w 211"/>
              <a:gd name="T23" fmla="*/ 2147483647 h 175"/>
              <a:gd name="T24" fmla="*/ 2147483647 w 211"/>
              <a:gd name="T25" fmla="*/ 2147483647 h 175"/>
              <a:gd name="T26" fmla="*/ 2147483647 w 211"/>
              <a:gd name="T27" fmla="*/ 2147483647 h 175"/>
              <a:gd name="T28" fmla="*/ 2147483647 w 211"/>
              <a:gd name="T29" fmla="*/ 2147483647 h 175"/>
              <a:gd name="T30" fmla="*/ 2147483647 w 211"/>
              <a:gd name="T31" fmla="*/ 2147483647 h 175"/>
              <a:gd name="T32" fmla="*/ 2147483647 w 211"/>
              <a:gd name="T33" fmla="*/ 2147483647 h 175"/>
              <a:gd name="T34" fmla="*/ 2147483647 w 211"/>
              <a:gd name="T35" fmla="*/ 2147483647 h 175"/>
              <a:gd name="T36" fmla="*/ 2147483647 w 211"/>
              <a:gd name="T37" fmla="*/ 2147483647 h 175"/>
              <a:gd name="T38" fmla="*/ 2147483647 w 211"/>
              <a:gd name="T39" fmla="*/ 2147483647 h 175"/>
              <a:gd name="T40" fmla="*/ 2147483647 w 211"/>
              <a:gd name="T41" fmla="*/ 2147483647 h 175"/>
              <a:gd name="T42" fmla="*/ 2147483647 w 211"/>
              <a:gd name="T43" fmla="*/ 2147483647 h 175"/>
              <a:gd name="T44" fmla="*/ 2147483647 w 211"/>
              <a:gd name="T45" fmla="*/ 2147483647 h 175"/>
              <a:gd name="T46" fmla="*/ 2147483647 w 211"/>
              <a:gd name="T47" fmla="*/ 2147483647 h 175"/>
              <a:gd name="T48" fmla="*/ 2147483647 w 211"/>
              <a:gd name="T49" fmla="*/ 2147483647 h 175"/>
              <a:gd name="T50" fmla="*/ 2147483647 w 211"/>
              <a:gd name="T51" fmla="*/ 2147483647 h 175"/>
              <a:gd name="T52" fmla="*/ 2147483647 w 211"/>
              <a:gd name="T53" fmla="*/ 2147483647 h 175"/>
              <a:gd name="T54" fmla="*/ 2147483647 w 211"/>
              <a:gd name="T55" fmla="*/ 2147483647 h 175"/>
              <a:gd name="T56" fmla="*/ 2147483647 w 211"/>
              <a:gd name="T57" fmla="*/ 2147483647 h 175"/>
              <a:gd name="T58" fmla="*/ 2147483647 w 211"/>
              <a:gd name="T59" fmla="*/ 2147483647 h 175"/>
              <a:gd name="T60" fmla="*/ 2147483647 w 211"/>
              <a:gd name="T61" fmla="*/ 2147483647 h 175"/>
              <a:gd name="T62" fmla="*/ 2147483647 w 211"/>
              <a:gd name="T63" fmla="*/ 2147483647 h 175"/>
              <a:gd name="T64" fmla="*/ 2147483647 w 211"/>
              <a:gd name="T65" fmla="*/ 2147483647 h 175"/>
              <a:gd name="T66" fmla="*/ 2147483647 w 211"/>
              <a:gd name="T67" fmla="*/ 2147483647 h 175"/>
              <a:gd name="T68" fmla="*/ 2147483647 w 211"/>
              <a:gd name="T69" fmla="*/ 2147483647 h 175"/>
              <a:gd name="T70" fmla="*/ 2147483647 w 211"/>
              <a:gd name="T71" fmla="*/ 2147483647 h 175"/>
              <a:gd name="T72" fmla="*/ 2147483647 w 211"/>
              <a:gd name="T73" fmla="*/ 2147483647 h 175"/>
              <a:gd name="T74" fmla="*/ 2147483647 w 211"/>
              <a:gd name="T75" fmla="*/ 2147483647 h 175"/>
              <a:gd name="T76" fmla="*/ 2147483647 w 211"/>
              <a:gd name="T77" fmla="*/ 2147483647 h 175"/>
              <a:gd name="T78" fmla="*/ 2147483647 w 211"/>
              <a:gd name="T79" fmla="*/ 2147483647 h 175"/>
              <a:gd name="T80" fmla="*/ 2147483647 w 211"/>
              <a:gd name="T81" fmla="*/ 2147483647 h 175"/>
              <a:gd name="T82" fmla="*/ 2147483647 w 211"/>
              <a:gd name="T83" fmla="*/ 2147483647 h 175"/>
              <a:gd name="T84" fmla="*/ 2147483647 w 211"/>
              <a:gd name="T85" fmla="*/ 2147483647 h 175"/>
              <a:gd name="T86" fmla="*/ 2147483647 w 211"/>
              <a:gd name="T87" fmla="*/ 2147483647 h 175"/>
              <a:gd name="T88" fmla="*/ 2147483647 w 211"/>
              <a:gd name="T89" fmla="*/ 2147483647 h 175"/>
              <a:gd name="T90" fmla="*/ 2147483647 w 211"/>
              <a:gd name="T91" fmla="*/ 2147483647 h 175"/>
              <a:gd name="T92" fmla="*/ 2147483647 w 211"/>
              <a:gd name="T93" fmla="*/ 2147483647 h 175"/>
              <a:gd name="T94" fmla="*/ 2147483647 w 211"/>
              <a:gd name="T95" fmla="*/ 2147483647 h 175"/>
              <a:gd name="T96" fmla="*/ 2147483647 w 211"/>
              <a:gd name="T97" fmla="*/ 2147483647 h 175"/>
              <a:gd name="T98" fmla="*/ 2147483647 w 211"/>
              <a:gd name="T99" fmla="*/ 2147483647 h 175"/>
              <a:gd name="T100" fmla="*/ 2147483647 w 211"/>
              <a:gd name="T101" fmla="*/ 2147483647 h 175"/>
              <a:gd name="T102" fmla="*/ 2147483647 w 211"/>
              <a:gd name="T103" fmla="*/ 2147483647 h 175"/>
              <a:gd name="T104" fmla="*/ 2147483647 w 211"/>
              <a:gd name="T105" fmla="*/ 2147483647 h 175"/>
              <a:gd name="T106" fmla="*/ 2147483647 w 211"/>
              <a:gd name="T107" fmla="*/ 2147483647 h 175"/>
              <a:gd name="T108" fmla="*/ 2147483647 w 211"/>
              <a:gd name="T109" fmla="*/ 2147483647 h 1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11"/>
              <a:gd name="T166" fmla="*/ 0 h 175"/>
              <a:gd name="T167" fmla="*/ 211 w 211"/>
              <a:gd name="T168" fmla="*/ 175 h 17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11" h="175">
                <a:moveTo>
                  <a:pt x="104" y="31"/>
                </a:moveTo>
                <a:lnTo>
                  <a:pt x="105" y="20"/>
                </a:lnTo>
                <a:lnTo>
                  <a:pt x="105" y="21"/>
                </a:lnTo>
                <a:lnTo>
                  <a:pt x="109" y="13"/>
                </a:lnTo>
                <a:lnTo>
                  <a:pt x="107" y="15"/>
                </a:lnTo>
                <a:lnTo>
                  <a:pt x="110" y="10"/>
                </a:lnTo>
                <a:lnTo>
                  <a:pt x="109" y="12"/>
                </a:lnTo>
                <a:lnTo>
                  <a:pt x="115" y="10"/>
                </a:lnTo>
                <a:lnTo>
                  <a:pt x="112" y="10"/>
                </a:lnTo>
                <a:lnTo>
                  <a:pt x="116" y="12"/>
                </a:lnTo>
                <a:lnTo>
                  <a:pt x="113" y="8"/>
                </a:lnTo>
                <a:lnTo>
                  <a:pt x="116" y="15"/>
                </a:lnTo>
                <a:lnTo>
                  <a:pt x="119" y="25"/>
                </a:lnTo>
                <a:lnTo>
                  <a:pt x="119" y="23"/>
                </a:lnTo>
                <a:lnTo>
                  <a:pt x="121" y="36"/>
                </a:lnTo>
                <a:lnTo>
                  <a:pt x="121" y="43"/>
                </a:lnTo>
                <a:lnTo>
                  <a:pt x="126" y="49"/>
                </a:lnTo>
                <a:lnTo>
                  <a:pt x="136" y="52"/>
                </a:lnTo>
                <a:lnTo>
                  <a:pt x="155" y="51"/>
                </a:lnTo>
                <a:lnTo>
                  <a:pt x="155" y="44"/>
                </a:lnTo>
                <a:lnTo>
                  <a:pt x="152" y="49"/>
                </a:lnTo>
                <a:lnTo>
                  <a:pt x="164" y="43"/>
                </a:lnTo>
                <a:lnTo>
                  <a:pt x="177" y="39"/>
                </a:lnTo>
                <a:lnTo>
                  <a:pt x="175" y="39"/>
                </a:lnTo>
                <a:lnTo>
                  <a:pt x="185" y="39"/>
                </a:lnTo>
                <a:lnTo>
                  <a:pt x="183" y="39"/>
                </a:lnTo>
                <a:lnTo>
                  <a:pt x="191" y="43"/>
                </a:lnTo>
                <a:lnTo>
                  <a:pt x="189" y="41"/>
                </a:lnTo>
                <a:lnTo>
                  <a:pt x="195" y="46"/>
                </a:lnTo>
                <a:lnTo>
                  <a:pt x="200" y="52"/>
                </a:lnTo>
                <a:lnTo>
                  <a:pt x="198" y="51"/>
                </a:lnTo>
                <a:lnTo>
                  <a:pt x="202" y="66"/>
                </a:lnTo>
                <a:lnTo>
                  <a:pt x="202" y="62"/>
                </a:lnTo>
                <a:lnTo>
                  <a:pt x="198" y="79"/>
                </a:lnTo>
                <a:lnTo>
                  <a:pt x="200" y="77"/>
                </a:lnTo>
                <a:lnTo>
                  <a:pt x="191" y="92"/>
                </a:lnTo>
                <a:lnTo>
                  <a:pt x="192" y="90"/>
                </a:lnTo>
                <a:lnTo>
                  <a:pt x="185" y="93"/>
                </a:lnTo>
                <a:lnTo>
                  <a:pt x="175" y="97"/>
                </a:lnTo>
                <a:lnTo>
                  <a:pt x="177" y="97"/>
                </a:lnTo>
                <a:lnTo>
                  <a:pt x="164" y="95"/>
                </a:lnTo>
                <a:lnTo>
                  <a:pt x="166" y="95"/>
                </a:lnTo>
                <a:lnTo>
                  <a:pt x="154" y="92"/>
                </a:lnTo>
                <a:lnTo>
                  <a:pt x="152" y="102"/>
                </a:lnTo>
                <a:lnTo>
                  <a:pt x="175" y="102"/>
                </a:lnTo>
                <a:lnTo>
                  <a:pt x="150" y="88"/>
                </a:lnTo>
                <a:lnTo>
                  <a:pt x="143" y="88"/>
                </a:lnTo>
                <a:lnTo>
                  <a:pt x="133" y="93"/>
                </a:lnTo>
                <a:lnTo>
                  <a:pt x="129" y="103"/>
                </a:lnTo>
                <a:lnTo>
                  <a:pt x="129" y="116"/>
                </a:lnTo>
                <a:lnTo>
                  <a:pt x="130" y="131"/>
                </a:lnTo>
                <a:lnTo>
                  <a:pt x="138" y="142"/>
                </a:lnTo>
                <a:lnTo>
                  <a:pt x="147" y="152"/>
                </a:lnTo>
                <a:lnTo>
                  <a:pt x="158" y="152"/>
                </a:lnTo>
                <a:lnTo>
                  <a:pt x="158" y="142"/>
                </a:lnTo>
                <a:lnTo>
                  <a:pt x="157" y="142"/>
                </a:lnTo>
                <a:lnTo>
                  <a:pt x="157" y="152"/>
                </a:lnTo>
                <a:lnTo>
                  <a:pt x="171" y="154"/>
                </a:lnTo>
                <a:lnTo>
                  <a:pt x="181" y="156"/>
                </a:lnTo>
                <a:lnTo>
                  <a:pt x="178" y="154"/>
                </a:lnTo>
                <a:lnTo>
                  <a:pt x="183" y="157"/>
                </a:lnTo>
                <a:lnTo>
                  <a:pt x="181" y="156"/>
                </a:lnTo>
                <a:lnTo>
                  <a:pt x="183" y="160"/>
                </a:lnTo>
                <a:lnTo>
                  <a:pt x="185" y="156"/>
                </a:lnTo>
                <a:lnTo>
                  <a:pt x="181" y="159"/>
                </a:lnTo>
                <a:lnTo>
                  <a:pt x="177" y="162"/>
                </a:lnTo>
                <a:lnTo>
                  <a:pt x="180" y="160"/>
                </a:lnTo>
                <a:lnTo>
                  <a:pt x="171" y="162"/>
                </a:lnTo>
                <a:lnTo>
                  <a:pt x="155" y="165"/>
                </a:lnTo>
                <a:lnTo>
                  <a:pt x="154" y="170"/>
                </a:lnTo>
                <a:lnTo>
                  <a:pt x="158" y="165"/>
                </a:lnTo>
                <a:lnTo>
                  <a:pt x="138" y="164"/>
                </a:lnTo>
                <a:lnTo>
                  <a:pt x="140" y="164"/>
                </a:lnTo>
                <a:lnTo>
                  <a:pt x="123" y="160"/>
                </a:lnTo>
                <a:lnTo>
                  <a:pt x="112" y="156"/>
                </a:lnTo>
                <a:lnTo>
                  <a:pt x="113" y="157"/>
                </a:lnTo>
                <a:lnTo>
                  <a:pt x="104" y="151"/>
                </a:lnTo>
                <a:lnTo>
                  <a:pt x="99" y="144"/>
                </a:lnTo>
                <a:lnTo>
                  <a:pt x="101" y="146"/>
                </a:lnTo>
                <a:lnTo>
                  <a:pt x="98" y="139"/>
                </a:lnTo>
                <a:lnTo>
                  <a:pt x="95" y="124"/>
                </a:lnTo>
                <a:lnTo>
                  <a:pt x="95" y="126"/>
                </a:lnTo>
                <a:lnTo>
                  <a:pt x="93" y="108"/>
                </a:lnTo>
                <a:lnTo>
                  <a:pt x="84" y="92"/>
                </a:lnTo>
                <a:lnTo>
                  <a:pt x="78" y="87"/>
                </a:lnTo>
                <a:lnTo>
                  <a:pt x="76" y="85"/>
                </a:lnTo>
                <a:lnTo>
                  <a:pt x="65" y="79"/>
                </a:lnTo>
                <a:lnTo>
                  <a:pt x="51" y="75"/>
                </a:lnTo>
                <a:lnTo>
                  <a:pt x="50" y="75"/>
                </a:lnTo>
                <a:lnTo>
                  <a:pt x="31" y="72"/>
                </a:lnTo>
                <a:lnTo>
                  <a:pt x="31" y="82"/>
                </a:lnTo>
                <a:lnTo>
                  <a:pt x="36" y="82"/>
                </a:lnTo>
                <a:lnTo>
                  <a:pt x="36" y="72"/>
                </a:lnTo>
                <a:lnTo>
                  <a:pt x="22" y="70"/>
                </a:lnTo>
                <a:lnTo>
                  <a:pt x="23" y="70"/>
                </a:lnTo>
                <a:lnTo>
                  <a:pt x="12" y="67"/>
                </a:lnTo>
                <a:lnTo>
                  <a:pt x="14" y="69"/>
                </a:lnTo>
                <a:lnTo>
                  <a:pt x="9" y="66"/>
                </a:lnTo>
                <a:lnTo>
                  <a:pt x="11" y="67"/>
                </a:lnTo>
                <a:lnTo>
                  <a:pt x="9" y="64"/>
                </a:lnTo>
                <a:lnTo>
                  <a:pt x="8" y="69"/>
                </a:lnTo>
                <a:lnTo>
                  <a:pt x="11" y="64"/>
                </a:lnTo>
                <a:lnTo>
                  <a:pt x="16" y="61"/>
                </a:lnTo>
                <a:lnTo>
                  <a:pt x="12" y="62"/>
                </a:lnTo>
                <a:lnTo>
                  <a:pt x="22" y="61"/>
                </a:lnTo>
                <a:lnTo>
                  <a:pt x="34" y="59"/>
                </a:lnTo>
                <a:lnTo>
                  <a:pt x="40" y="59"/>
                </a:lnTo>
                <a:lnTo>
                  <a:pt x="39" y="59"/>
                </a:lnTo>
                <a:lnTo>
                  <a:pt x="48" y="61"/>
                </a:lnTo>
                <a:lnTo>
                  <a:pt x="68" y="61"/>
                </a:lnTo>
                <a:lnTo>
                  <a:pt x="81" y="59"/>
                </a:lnTo>
                <a:lnTo>
                  <a:pt x="92" y="56"/>
                </a:lnTo>
                <a:lnTo>
                  <a:pt x="98" y="48"/>
                </a:lnTo>
                <a:lnTo>
                  <a:pt x="104" y="34"/>
                </a:lnTo>
                <a:lnTo>
                  <a:pt x="104" y="31"/>
                </a:lnTo>
                <a:lnTo>
                  <a:pt x="95" y="31"/>
                </a:lnTo>
                <a:lnTo>
                  <a:pt x="95" y="33"/>
                </a:lnTo>
                <a:lnTo>
                  <a:pt x="95" y="31"/>
                </a:lnTo>
                <a:lnTo>
                  <a:pt x="90" y="43"/>
                </a:lnTo>
                <a:lnTo>
                  <a:pt x="92" y="41"/>
                </a:lnTo>
                <a:lnTo>
                  <a:pt x="85" y="48"/>
                </a:lnTo>
                <a:lnTo>
                  <a:pt x="87" y="46"/>
                </a:lnTo>
                <a:lnTo>
                  <a:pt x="78" y="49"/>
                </a:lnTo>
                <a:lnTo>
                  <a:pt x="79" y="49"/>
                </a:lnTo>
                <a:lnTo>
                  <a:pt x="68" y="51"/>
                </a:lnTo>
                <a:lnTo>
                  <a:pt x="48" y="51"/>
                </a:lnTo>
                <a:lnTo>
                  <a:pt x="50" y="51"/>
                </a:lnTo>
                <a:lnTo>
                  <a:pt x="40" y="49"/>
                </a:lnTo>
                <a:lnTo>
                  <a:pt x="34" y="49"/>
                </a:lnTo>
                <a:lnTo>
                  <a:pt x="22" y="51"/>
                </a:lnTo>
                <a:lnTo>
                  <a:pt x="11" y="52"/>
                </a:lnTo>
                <a:lnTo>
                  <a:pt x="5" y="57"/>
                </a:lnTo>
                <a:lnTo>
                  <a:pt x="0" y="66"/>
                </a:lnTo>
                <a:lnTo>
                  <a:pt x="3" y="72"/>
                </a:lnTo>
                <a:lnTo>
                  <a:pt x="9" y="77"/>
                </a:lnTo>
                <a:lnTo>
                  <a:pt x="20" y="80"/>
                </a:lnTo>
                <a:lnTo>
                  <a:pt x="22" y="80"/>
                </a:lnTo>
                <a:lnTo>
                  <a:pt x="36" y="82"/>
                </a:lnTo>
                <a:lnTo>
                  <a:pt x="36" y="72"/>
                </a:lnTo>
                <a:lnTo>
                  <a:pt x="31" y="72"/>
                </a:lnTo>
                <a:lnTo>
                  <a:pt x="31" y="82"/>
                </a:lnTo>
                <a:lnTo>
                  <a:pt x="50" y="85"/>
                </a:lnTo>
                <a:lnTo>
                  <a:pt x="48" y="85"/>
                </a:lnTo>
                <a:lnTo>
                  <a:pt x="62" y="88"/>
                </a:lnTo>
                <a:lnTo>
                  <a:pt x="73" y="95"/>
                </a:lnTo>
                <a:lnTo>
                  <a:pt x="71" y="93"/>
                </a:lnTo>
                <a:lnTo>
                  <a:pt x="78" y="98"/>
                </a:lnTo>
                <a:lnTo>
                  <a:pt x="76" y="97"/>
                </a:lnTo>
                <a:lnTo>
                  <a:pt x="84" y="111"/>
                </a:lnTo>
                <a:lnTo>
                  <a:pt x="84" y="110"/>
                </a:lnTo>
                <a:lnTo>
                  <a:pt x="85" y="126"/>
                </a:lnTo>
                <a:lnTo>
                  <a:pt x="85" y="128"/>
                </a:lnTo>
                <a:lnTo>
                  <a:pt x="88" y="142"/>
                </a:lnTo>
                <a:lnTo>
                  <a:pt x="92" y="151"/>
                </a:lnTo>
                <a:lnTo>
                  <a:pt x="98" y="157"/>
                </a:lnTo>
                <a:lnTo>
                  <a:pt x="109" y="165"/>
                </a:lnTo>
                <a:lnTo>
                  <a:pt x="119" y="170"/>
                </a:lnTo>
                <a:lnTo>
                  <a:pt x="136" y="174"/>
                </a:lnTo>
                <a:lnTo>
                  <a:pt x="138" y="174"/>
                </a:lnTo>
                <a:lnTo>
                  <a:pt x="163" y="175"/>
                </a:lnTo>
                <a:lnTo>
                  <a:pt x="163" y="169"/>
                </a:lnTo>
                <a:lnTo>
                  <a:pt x="158" y="174"/>
                </a:lnTo>
                <a:lnTo>
                  <a:pt x="171" y="172"/>
                </a:lnTo>
                <a:lnTo>
                  <a:pt x="181" y="170"/>
                </a:lnTo>
                <a:lnTo>
                  <a:pt x="188" y="165"/>
                </a:lnTo>
                <a:lnTo>
                  <a:pt x="192" y="160"/>
                </a:lnTo>
                <a:lnTo>
                  <a:pt x="189" y="151"/>
                </a:lnTo>
                <a:lnTo>
                  <a:pt x="183" y="146"/>
                </a:lnTo>
                <a:lnTo>
                  <a:pt x="171" y="144"/>
                </a:lnTo>
                <a:lnTo>
                  <a:pt x="157" y="142"/>
                </a:lnTo>
                <a:lnTo>
                  <a:pt x="157" y="152"/>
                </a:lnTo>
                <a:lnTo>
                  <a:pt x="158" y="152"/>
                </a:lnTo>
                <a:lnTo>
                  <a:pt x="158" y="142"/>
                </a:lnTo>
                <a:lnTo>
                  <a:pt x="149" y="142"/>
                </a:lnTo>
                <a:lnTo>
                  <a:pt x="152" y="144"/>
                </a:lnTo>
                <a:lnTo>
                  <a:pt x="144" y="136"/>
                </a:lnTo>
                <a:lnTo>
                  <a:pt x="138" y="126"/>
                </a:lnTo>
                <a:lnTo>
                  <a:pt x="140" y="129"/>
                </a:lnTo>
                <a:lnTo>
                  <a:pt x="138" y="116"/>
                </a:lnTo>
                <a:lnTo>
                  <a:pt x="138" y="105"/>
                </a:lnTo>
                <a:lnTo>
                  <a:pt x="138" y="106"/>
                </a:lnTo>
                <a:lnTo>
                  <a:pt x="141" y="98"/>
                </a:lnTo>
                <a:lnTo>
                  <a:pt x="138" y="102"/>
                </a:lnTo>
                <a:lnTo>
                  <a:pt x="146" y="98"/>
                </a:lnTo>
                <a:lnTo>
                  <a:pt x="144" y="98"/>
                </a:lnTo>
                <a:lnTo>
                  <a:pt x="149" y="98"/>
                </a:lnTo>
                <a:lnTo>
                  <a:pt x="147" y="98"/>
                </a:lnTo>
                <a:lnTo>
                  <a:pt x="154" y="102"/>
                </a:lnTo>
                <a:lnTo>
                  <a:pt x="155" y="92"/>
                </a:lnTo>
                <a:lnTo>
                  <a:pt x="115" y="92"/>
                </a:lnTo>
                <a:lnTo>
                  <a:pt x="163" y="105"/>
                </a:lnTo>
                <a:lnTo>
                  <a:pt x="164" y="105"/>
                </a:lnTo>
                <a:lnTo>
                  <a:pt x="177" y="106"/>
                </a:lnTo>
                <a:lnTo>
                  <a:pt x="188" y="103"/>
                </a:lnTo>
                <a:lnTo>
                  <a:pt x="197" y="98"/>
                </a:lnTo>
                <a:lnTo>
                  <a:pt x="208" y="82"/>
                </a:lnTo>
                <a:lnTo>
                  <a:pt x="211" y="64"/>
                </a:lnTo>
                <a:lnTo>
                  <a:pt x="208" y="48"/>
                </a:lnTo>
                <a:lnTo>
                  <a:pt x="202" y="39"/>
                </a:lnTo>
                <a:lnTo>
                  <a:pt x="194" y="33"/>
                </a:lnTo>
                <a:lnTo>
                  <a:pt x="186" y="30"/>
                </a:lnTo>
                <a:lnTo>
                  <a:pt x="175" y="30"/>
                </a:lnTo>
                <a:lnTo>
                  <a:pt x="161" y="33"/>
                </a:lnTo>
                <a:lnTo>
                  <a:pt x="146" y="41"/>
                </a:lnTo>
                <a:lnTo>
                  <a:pt x="146" y="46"/>
                </a:lnTo>
                <a:lnTo>
                  <a:pt x="150" y="41"/>
                </a:lnTo>
                <a:lnTo>
                  <a:pt x="136" y="43"/>
                </a:lnTo>
                <a:lnTo>
                  <a:pt x="138" y="43"/>
                </a:lnTo>
                <a:lnTo>
                  <a:pt x="130" y="41"/>
                </a:lnTo>
                <a:lnTo>
                  <a:pt x="132" y="43"/>
                </a:lnTo>
                <a:lnTo>
                  <a:pt x="129" y="38"/>
                </a:lnTo>
                <a:lnTo>
                  <a:pt x="130" y="41"/>
                </a:lnTo>
                <a:lnTo>
                  <a:pt x="130" y="36"/>
                </a:lnTo>
                <a:lnTo>
                  <a:pt x="129" y="21"/>
                </a:lnTo>
                <a:lnTo>
                  <a:pt x="126" y="12"/>
                </a:lnTo>
                <a:lnTo>
                  <a:pt x="121" y="3"/>
                </a:lnTo>
                <a:lnTo>
                  <a:pt x="113" y="0"/>
                </a:lnTo>
                <a:lnTo>
                  <a:pt x="104" y="3"/>
                </a:lnTo>
                <a:lnTo>
                  <a:pt x="99" y="10"/>
                </a:lnTo>
                <a:lnTo>
                  <a:pt x="96" y="18"/>
                </a:lnTo>
                <a:lnTo>
                  <a:pt x="95" y="31"/>
                </a:lnTo>
                <a:lnTo>
                  <a:pt x="104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Rectangle 84"/>
          <p:cNvSpPr>
            <a:spLocks noChangeArrowheads="1"/>
          </p:cNvSpPr>
          <p:nvPr/>
        </p:nvSpPr>
        <p:spPr bwMode="auto">
          <a:xfrm>
            <a:off x="4020015" y="3684588"/>
            <a:ext cx="2883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Arial" charset="0"/>
              </a:rPr>
              <a:t>TAP</a:t>
            </a:r>
            <a:endParaRPr lang="de-DE" sz="2800" b="0">
              <a:latin typeface="Times New Roman" pitchFamily="18" charset="0"/>
            </a:endParaRPr>
          </a:p>
        </p:txBody>
      </p:sp>
      <p:sp>
        <p:nvSpPr>
          <p:cNvPr id="29727" name="Rectangle 85"/>
          <p:cNvSpPr>
            <a:spLocks noChangeArrowheads="1"/>
          </p:cNvSpPr>
          <p:nvPr/>
        </p:nvSpPr>
        <p:spPr bwMode="auto">
          <a:xfrm>
            <a:off x="4150723" y="3055938"/>
            <a:ext cx="2132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Arial" charset="0"/>
              </a:rPr>
              <a:t>1/2</a:t>
            </a:r>
            <a:endParaRPr lang="de-DE" sz="2800" b="0">
              <a:latin typeface="Times New Roman" pitchFamily="18" charset="0"/>
            </a:endParaRPr>
          </a:p>
        </p:txBody>
      </p:sp>
      <p:sp>
        <p:nvSpPr>
          <p:cNvPr id="29728" name="Rectangle 86"/>
          <p:cNvSpPr>
            <a:spLocks noChangeArrowheads="1"/>
          </p:cNvSpPr>
          <p:nvPr/>
        </p:nvSpPr>
        <p:spPr bwMode="auto">
          <a:xfrm>
            <a:off x="4420315" y="3843338"/>
            <a:ext cx="4360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200">
                <a:solidFill>
                  <a:srgbClr val="000000"/>
                </a:solidFill>
                <a:latin typeface="Arial" charset="0"/>
              </a:rPr>
              <a:t>MHC I</a:t>
            </a:r>
            <a:endParaRPr lang="de-DE" sz="2800" b="0">
              <a:latin typeface="Times New Roman" pitchFamily="18" charset="0"/>
            </a:endParaRPr>
          </a:p>
        </p:txBody>
      </p:sp>
      <p:sp>
        <p:nvSpPr>
          <p:cNvPr id="808011" name="Rectangle 102"/>
          <p:cNvSpPr>
            <a:spLocks noChangeArrowheads="1"/>
          </p:cNvSpPr>
          <p:nvPr/>
        </p:nvSpPr>
        <p:spPr bwMode="auto">
          <a:xfrm>
            <a:off x="861213" y="2797175"/>
            <a:ext cx="4930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700">
                <a:solidFill>
                  <a:srgbClr val="0000C2"/>
                </a:solidFill>
                <a:latin typeface="Arial" charset="0"/>
              </a:rPr>
              <a:t>Virus</a:t>
            </a:r>
            <a:endParaRPr lang="de-DE" sz="2800" b="0">
              <a:latin typeface="Times New Roman" pitchFamily="18" charset="0"/>
            </a:endParaRPr>
          </a:p>
        </p:txBody>
      </p:sp>
      <p:grpSp>
        <p:nvGrpSpPr>
          <p:cNvPr id="4" name="Group 162"/>
          <p:cNvGrpSpPr>
            <a:grpSpLocks/>
          </p:cNvGrpSpPr>
          <p:nvPr/>
        </p:nvGrpSpPr>
        <p:grpSpPr bwMode="auto">
          <a:xfrm>
            <a:off x="3620911" y="2409826"/>
            <a:ext cx="699911" cy="657225"/>
            <a:chOff x="2281" y="1518"/>
            <a:chExt cx="441" cy="414"/>
          </a:xfrm>
        </p:grpSpPr>
        <p:sp>
          <p:nvSpPr>
            <p:cNvPr id="29843" name="Freeform 163"/>
            <p:cNvSpPr>
              <a:spLocks/>
            </p:cNvSpPr>
            <p:nvPr/>
          </p:nvSpPr>
          <p:spPr bwMode="auto">
            <a:xfrm>
              <a:off x="2446" y="1655"/>
              <a:ext cx="39" cy="43"/>
            </a:xfrm>
            <a:custGeom>
              <a:avLst/>
              <a:gdLst>
                <a:gd name="T0" fmla="*/ 0 w 39"/>
                <a:gd name="T1" fmla="*/ 21 h 43"/>
                <a:gd name="T2" fmla="*/ 2 w 39"/>
                <a:gd name="T3" fmla="*/ 30 h 43"/>
                <a:gd name="T4" fmla="*/ 7 w 39"/>
                <a:gd name="T5" fmla="*/ 36 h 43"/>
                <a:gd name="T6" fmla="*/ 13 w 39"/>
                <a:gd name="T7" fmla="*/ 41 h 43"/>
                <a:gd name="T8" fmla="*/ 19 w 39"/>
                <a:gd name="T9" fmla="*/ 43 h 43"/>
                <a:gd name="T10" fmla="*/ 27 w 39"/>
                <a:gd name="T11" fmla="*/ 41 h 43"/>
                <a:gd name="T12" fmla="*/ 33 w 39"/>
                <a:gd name="T13" fmla="*/ 36 h 43"/>
                <a:gd name="T14" fmla="*/ 38 w 39"/>
                <a:gd name="T15" fmla="*/ 30 h 43"/>
                <a:gd name="T16" fmla="*/ 39 w 39"/>
                <a:gd name="T17" fmla="*/ 21 h 43"/>
                <a:gd name="T18" fmla="*/ 38 w 39"/>
                <a:gd name="T19" fmla="*/ 13 h 43"/>
                <a:gd name="T20" fmla="*/ 33 w 39"/>
                <a:gd name="T21" fmla="*/ 7 h 43"/>
                <a:gd name="T22" fmla="*/ 27 w 39"/>
                <a:gd name="T23" fmla="*/ 2 h 43"/>
                <a:gd name="T24" fmla="*/ 19 w 39"/>
                <a:gd name="T25" fmla="*/ 0 h 43"/>
                <a:gd name="T26" fmla="*/ 13 w 39"/>
                <a:gd name="T27" fmla="*/ 2 h 43"/>
                <a:gd name="T28" fmla="*/ 7 w 39"/>
                <a:gd name="T29" fmla="*/ 7 h 43"/>
                <a:gd name="T30" fmla="*/ 2 w 39"/>
                <a:gd name="T31" fmla="*/ 13 h 43"/>
                <a:gd name="T32" fmla="*/ 0 w 39"/>
                <a:gd name="T33" fmla="*/ 2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3"/>
                <a:gd name="T53" fmla="*/ 39 w 3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3">
                  <a:moveTo>
                    <a:pt x="0" y="21"/>
                  </a:moveTo>
                  <a:lnTo>
                    <a:pt x="2" y="30"/>
                  </a:lnTo>
                  <a:lnTo>
                    <a:pt x="7" y="36"/>
                  </a:lnTo>
                  <a:lnTo>
                    <a:pt x="13" y="41"/>
                  </a:lnTo>
                  <a:lnTo>
                    <a:pt x="19" y="43"/>
                  </a:lnTo>
                  <a:lnTo>
                    <a:pt x="27" y="41"/>
                  </a:lnTo>
                  <a:lnTo>
                    <a:pt x="33" y="36"/>
                  </a:lnTo>
                  <a:lnTo>
                    <a:pt x="38" y="30"/>
                  </a:lnTo>
                  <a:lnTo>
                    <a:pt x="39" y="21"/>
                  </a:lnTo>
                  <a:lnTo>
                    <a:pt x="38" y="13"/>
                  </a:lnTo>
                  <a:lnTo>
                    <a:pt x="33" y="7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4" name="Freeform 164"/>
            <p:cNvSpPr>
              <a:spLocks/>
            </p:cNvSpPr>
            <p:nvPr/>
          </p:nvSpPr>
          <p:spPr bwMode="auto">
            <a:xfrm>
              <a:off x="2442" y="1650"/>
              <a:ext cx="46" cy="51"/>
            </a:xfrm>
            <a:custGeom>
              <a:avLst/>
              <a:gdLst>
                <a:gd name="T0" fmla="*/ 0 w 46"/>
                <a:gd name="T1" fmla="*/ 33 h 51"/>
                <a:gd name="T2" fmla="*/ 3 w 46"/>
                <a:gd name="T3" fmla="*/ 40 h 51"/>
                <a:gd name="T4" fmla="*/ 3 w 46"/>
                <a:gd name="T5" fmla="*/ 40 h 51"/>
                <a:gd name="T6" fmla="*/ 11 w 46"/>
                <a:gd name="T7" fmla="*/ 46 h 51"/>
                <a:gd name="T8" fmla="*/ 14 w 46"/>
                <a:gd name="T9" fmla="*/ 49 h 51"/>
                <a:gd name="T10" fmla="*/ 20 w 46"/>
                <a:gd name="T11" fmla="*/ 51 h 51"/>
                <a:gd name="T12" fmla="*/ 26 w 46"/>
                <a:gd name="T13" fmla="*/ 49 h 51"/>
                <a:gd name="T14" fmla="*/ 32 w 46"/>
                <a:gd name="T15" fmla="*/ 48 h 51"/>
                <a:gd name="T16" fmla="*/ 35 w 46"/>
                <a:gd name="T17" fmla="*/ 46 h 51"/>
                <a:gd name="T18" fmla="*/ 42 w 46"/>
                <a:gd name="T19" fmla="*/ 41 h 51"/>
                <a:gd name="T20" fmla="*/ 42 w 46"/>
                <a:gd name="T21" fmla="*/ 41 h 51"/>
                <a:gd name="T22" fmla="*/ 43 w 46"/>
                <a:gd name="T23" fmla="*/ 40 h 51"/>
                <a:gd name="T24" fmla="*/ 46 w 46"/>
                <a:gd name="T25" fmla="*/ 33 h 51"/>
                <a:gd name="T26" fmla="*/ 43 w 46"/>
                <a:gd name="T27" fmla="*/ 31 h 51"/>
                <a:gd name="T28" fmla="*/ 45 w 46"/>
                <a:gd name="T29" fmla="*/ 15 h 51"/>
                <a:gd name="T30" fmla="*/ 45 w 46"/>
                <a:gd name="T31" fmla="*/ 13 h 51"/>
                <a:gd name="T32" fmla="*/ 40 w 46"/>
                <a:gd name="T33" fmla="*/ 7 h 51"/>
                <a:gd name="T34" fmla="*/ 34 w 46"/>
                <a:gd name="T35" fmla="*/ 2 h 51"/>
                <a:gd name="T36" fmla="*/ 32 w 46"/>
                <a:gd name="T37" fmla="*/ 2 h 51"/>
                <a:gd name="T38" fmla="*/ 15 w 46"/>
                <a:gd name="T39" fmla="*/ 0 h 51"/>
                <a:gd name="T40" fmla="*/ 12 w 46"/>
                <a:gd name="T41" fmla="*/ 2 h 51"/>
                <a:gd name="T42" fmla="*/ 6 w 46"/>
                <a:gd name="T43" fmla="*/ 7 h 51"/>
                <a:gd name="T44" fmla="*/ 4 w 46"/>
                <a:gd name="T45" fmla="*/ 8 h 51"/>
                <a:gd name="T46" fmla="*/ 1 w 46"/>
                <a:gd name="T47" fmla="*/ 13 h 51"/>
                <a:gd name="T48" fmla="*/ 1 w 46"/>
                <a:gd name="T49" fmla="*/ 15 h 51"/>
                <a:gd name="T50" fmla="*/ 9 w 46"/>
                <a:gd name="T51" fmla="*/ 26 h 51"/>
                <a:gd name="T52" fmla="*/ 9 w 46"/>
                <a:gd name="T53" fmla="*/ 22 h 51"/>
                <a:gd name="T54" fmla="*/ 12 w 46"/>
                <a:gd name="T55" fmla="*/ 15 h 51"/>
                <a:gd name="T56" fmla="*/ 12 w 46"/>
                <a:gd name="T57" fmla="*/ 15 h 51"/>
                <a:gd name="T58" fmla="*/ 12 w 46"/>
                <a:gd name="T59" fmla="*/ 15 h 51"/>
                <a:gd name="T60" fmla="*/ 17 w 46"/>
                <a:gd name="T61" fmla="*/ 12 h 51"/>
                <a:gd name="T62" fmla="*/ 23 w 46"/>
                <a:gd name="T63" fmla="*/ 10 h 51"/>
                <a:gd name="T64" fmla="*/ 26 w 46"/>
                <a:gd name="T65" fmla="*/ 10 h 51"/>
                <a:gd name="T66" fmla="*/ 34 w 46"/>
                <a:gd name="T67" fmla="*/ 15 h 51"/>
                <a:gd name="T68" fmla="*/ 32 w 46"/>
                <a:gd name="T69" fmla="*/ 13 h 51"/>
                <a:gd name="T70" fmla="*/ 37 w 46"/>
                <a:gd name="T71" fmla="*/ 22 h 51"/>
                <a:gd name="T72" fmla="*/ 37 w 46"/>
                <a:gd name="T73" fmla="*/ 26 h 51"/>
                <a:gd name="T74" fmla="*/ 43 w 46"/>
                <a:gd name="T75" fmla="*/ 22 h 51"/>
                <a:gd name="T76" fmla="*/ 37 w 46"/>
                <a:gd name="T77" fmla="*/ 30 h 51"/>
                <a:gd name="T78" fmla="*/ 37 w 46"/>
                <a:gd name="T79" fmla="*/ 33 h 51"/>
                <a:gd name="T80" fmla="*/ 35 w 46"/>
                <a:gd name="T81" fmla="*/ 35 h 51"/>
                <a:gd name="T82" fmla="*/ 32 w 46"/>
                <a:gd name="T83" fmla="*/ 38 h 51"/>
                <a:gd name="T84" fmla="*/ 29 w 46"/>
                <a:gd name="T85" fmla="*/ 41 h 51"/>
                <a:gd name="T86" fmla="*/ 26 w 46"/>
                <a:gd name="T87" fmla="*/ 43 h 51"/>
                <a:gd name="T88" fmla="*/ 18 w 46"/>
                <a:gd name="T89" fmla="*/ 48 h 51"/>
                <a:gd name="T90" fmla="*/ 23 w 46"/>
                <a:gd name="T91" fmla="*/ 41 h 51"/>
                <a:gd name="T92" fmla="*/ 17 w 46"/>
                <a:gd name="T93" fmla="*/ 40 h 51"/>
                <a:gd name="T94" fmla="*/ 17 w 46"/>
                <a:gd name="T95" fmla="*/ 40 h 51"/>
                <a:gd name="T96" fmla="*/ 12 w 46"/>
                <a:gd name="T97" fmla="*/ 36 h 51"/>
                <a:gd name="T98" fmla="*/ 9 w 46"/>
                <a:gd name="T99" fmla="*/ 33 h 51"/>
                <a:gd name="T100" fmla="*/ 9 w 46"/>
                <a:gd name="T101" fmla="*/ 30 h 51"/>
                <a:gd name="T102" fmla="*/ 0 w 46"/>
                <a:gd name="T103" fmla="*/ 26 h 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6"/>
                <a:gd name="T157" fmla="*/ 0 h 51"/>
                <a:gd name="T158" fmla="*/ 46 w 46"/>
                <a:gd name="T159" fmla="*/ 51 h 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6" h="51">
                  <a:moveTo>
                    <a:pt x="0" y="26"/>
                  </a:moveTo>
                  <a:lnTo>
                    <a:pt x="0" y="33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4" y="49"/>
                  </a:lnTo>
                  <a:lnTo>
                    <a:pt x="15" y="51"/>
                  </a:lnTo>
                  <a:lnTo>
                    <a:pt x="20" y="51"/>
                  </a:lnTo>
                  <a:lnTo>
                    <a:pt x="28" y="48"/>
                  </a:lnTo>
                  <a:lnTo>
                    <a:pt x="26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42" y="41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5" y="30"/>
                  </a:lnTo>
                  <a:lnTo>
                    <a:pt x="43" y="31"/>
                  </a:lnTo>
                  <a:lnTo>
                    <a:pt x="46" y="23"/>
                  </a:lnTo>
                  <a:lnTo>
                    <a:pt x="45" y="15"/>
                  </a:lnTo>
                  <a:lnTo>
                    <a:pt x="43" y="15"/>
                  </a:lnTo>
                  <a:lnTo>
                    <a:pt x="45" y="13"/>
                  </a:lnTo>
                  <a:lnTo>
                    <a:pt x="42" y="10"/>
                  </a:lnTo>
                  <a:lnTo>
                    <a:pt x="40" y="7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9" y="5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12"/>
                  </a:lnTo>
                  <a:lnTo>
                    <a:pt x="1" y="13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23" y="10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2" y="13"/>
                  </a:lnTo>
                  <a:lnTo>
                    <a:pt x="35" y="17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37" y="26"/>
                  </a:lnTo>
                  <a:lnTo>
                    <a:pt x="40" y="30"/>
                  </a:lnTo>
                  <a:lnTo>
                    <a:pt x="43" y="22"/>
                  </a:lnTo>
                  <a:lnTo>
                    <a:pt x="39" y="23"/>
                  </a:lnTo>
                  <a:lnTo>
                    <a:pt x="37" y="30"/>
                  </a:lnTo>
                  <a:lnTo>
                    <a:pt x="35" y="31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0" y="43"/>
                  </a:lnTo>
                  <a:lnTo>
                    <a:pt x="18" y="48"/>
                  </a:lnTo>
                  <a:lnTo>
                    <a:pt x="26" y="44"/>
                  </a:lnTo>
                  <a:lnTo>
                    <a:pt x="23" y="41"/>
                  </a:lnTo>
                  <a:lnTo>
                    <a:pt x="18" y="41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5" name="Freeform 165"/>
            <p:cNvSpPr>
              <a:spLocks/>
            </p:cNvSpPr>
            <p:nvPr/>
          </p:nvSpPr>
          <p:spPr bwMode="auto">
            <a:xfrm>
              <a:off x="2428" y="1570"/>
              <a:ext cx="39" cy="41"/>
            </a:xfrm>
            <a:custGeom>
              <a:avLst/>
              <a:gdLst>
                <a:gd name="T0" fmla="*/ 0 w 39"/>
                <a:gd name="T1" fmla="*/ 21 h 41"/>
                <a:gd name="T2" fmla="*/ 1 w 39"/>
                <a:gd name="T3" fmla="*/ 28 h 41"/>
                <a:gd name="T4" fmla="*/ 6 w 39"/>
                <a:gd name="T5" fmla="*/ 34 h 41"/>
                <a:gd name="T6" fmla="*/ 12 w 39"/>
                <a:gd name="T7" fmla="*/ 39 h 41"/>
                <a:gd name="T8" fmla="*/ 20 w 39"/>
                <a:gd name="T9" fmla="*/ 41 h 41"/>
                <a:gd name="T10" fmla="*/ 26 w 39"/>
                <a:gd name="T11" fmla="*/ 39 h 41"/>
                <a:gd name="T12" fmla="*/ 32 w 39"/>
                <a:gd name="T13" fmla="*/ 34 h 41"/>
                <a:gd name="T14" fmla="*/ 37 w 39"/>
                <a:gd name="T15" fmla="*/ 28 h 41"/>
                <a:gd name="T16" fmla="*/ 39 w 39"/>
                <a:gd name="T17" fmla="*/ 21 h 41"/>
                <a:gd name="T18" fmla="*/ 37 w 39"/>
                <a:gd name="T19" fmla="*/ 13 h 41"/>
                <a:gd name="T20" fmla="*/ 32 w 39"/>
                <a:gd name="T21" fmla="*/ 7 h 41"/>
                <a:gd name="T22" fmla="*/ 26 w 39"/>
                <a:gd name="T23" fmla="*/ 2 h 41"/>
                <a:gd name="T24" fmla="*/ 20 w 39"/>
                <a:gd name="T25" fmla="*/ 0 h 41"/>
                <a:gd name="T26" fmla="*/ 12 w 39"/>
                <a:gd name="T27" fmla="*/ 2 h 41"/>
                <a:gd name="T28" fmla="*/ 6 w 39"/>
                <a:gd name="T29" fmla="*/ 7 h 41"/>
                <a:gd name="T30" fmla="*/ 1 w 39"/>
                <a:gd name="T31" fmla="*/ 13 h 41"/>
                <a:gd name="T32" fmla="*/ 0 w 39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1"/>
                <a:gd name="T53" fmla="*/ 39 w 3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1">
                  <a:moveTo>
                    <a:pt x="0" y="21"/>
                  </a:moveTo>
                  <a:lnTo>
                    <a:pt x="1" y="28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6" y="39"/>
                  </a:lnTo>
                  <a:lnTo>
                    <a:pt x="32" y="34"/>
                  </a:lnTo>
                  <a:lnTo>
                    <a:pt x="37" y="28"/>
                  </a:lnTo>
                  <a:lnTo>
                    <a:pt x="39" y="21"/>
                  </a:lnTo>
                  <a:lnTo>
                    <a:pt x="37" y="13"/>
                  </a:lnTo>
                  <a:lnTo>
                    <a:pt x="32" y="7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6" name="Freeform 166"/>
            <p:cNvSpPr>
              <a:spLocks/>
            </p:cNvSpPr>
            <p:nvPr/>
          </p:nvSpPr>
          <p:spPr bwMode="auto">
            <a:xfrm>
              <a:off x="2423" y="1565"/>
              <a:ext cx="47" cy="49"/>
            </a:xfrm>
            <a:custGeom>
              <a:avLst/>
              <a:gdLst>
                <a:gd name="T0" fmla="*/ 0 w 47"/>
                <a:gd name="T1" fmla="*/ 33 h 49"/>
                <a:gd name="T2" fmla="*/ 2 w 47"/>
                <a:gd name="T3" fmla="*/ 36 h 49"/>
                <a:gd name="T4" fmla="*/ 6 w 47"/>
                <a:gd name="T5" fmla="*/ 43 h 49"/>
                <a:gd name="T6" fmla="*/ 8 w 47"/>
                <a:gd name="T7" fmla="*/ 44 h 49"/>
                <a:gd name="T8" fmla="*/ 13 w 47"/>
                <a:gd name="T9" fmla="*/ 48 h 49"/>
                <a:gd name="T10" fmla="*/ 14 w 47"/>
                <a:gd name="T11" fmla="*/ 48 h 49"/>
                <a:gd name="T12" fmla="*/ 30 w 47"/>
                <a:gd name="T13" fmla="*/ 46 h 49"/>
                <a:gd name="T14" fmla="*/ 31 w 47"/>
                <a:gd name="T15" fmla="*/ 49 h 49"/>
                <a:gd name="T16" fmla="*/ 34 w 47"/>
                <a:gd name="T17" fmla="*/ 48 h 49"/>
                <a:gd name="T18" fmla="*/ 39 w 47"/>
                <a:gd name="T19" fmla="*/ 44 h 49"/>
                <a:gd name="T20" fmla="*/ 40 w 47"/>
                <a:gd name="T21" fmla="*/ 43 h 49"/>
                <a:gd name="T22" fmla="*/ 42 w 47"/>
                <a:gd name="T23" fmla="*/ 41 h 49"/>
                <a:gd name="T24" fmla="*/ 45 w 47"/>
                <a:gd name="T25" fmla="*/ 36 h 49"/>
                <a:gd name="T26" fmla="*/ 47 w 47"/>
                <a:gd name="T27" fmla="*/ 33 h 49"/>
                <a:gd name="T28" fmla="*/ 44 w 47"/>
                <a:gd name="T29" fmla="*/ 31 h 49"/>
                <a:gd name="T30" fmla="*/ 45 w 47"/>
                <a:gd name="T31" fmla="*/ 15 h 49"/>
                <a:gd name="T32" fmla="*/ 45 w 47"/>
                <a:gd name="T33" fmla="*/ 13 h 49"/>
                <a:gd name="T34" fmla="*/ 42 w 47"/>
                <a:gd name="T35" fmla="*/ 8 h 49"/>
                <a:gd name="T36" fmla="*/ 40 w 47"/>
                <a:gd name="T37" fmla="*/ 7 h 49"/>
                <a:gd name="T38" fmla="*/ 34 w 47"/>
                <a:gd name="T39" fmla="*/ 2 h 49"/>
                <a:gd name="T40" fmla="*/ 31 w 47"/>
                <a:gd name="T41" fmla="*/ 0 h 49"/>
                <a:gd name="T42" fmla="*/ 14 w 47"/>
                <a:gd name="T43" fmla="*/ 2 h 49"/>
                <a:gd name="T44" fmla="*/ 13 w 47"/>
                <a:gd name="T45" fmla="*/ 2 h 49"/>
                <a:gd name="T46" fmla="*/ 6 w 47"/>
                <a:gd name="T47" fmla="*/ 7 h 49"/>
                <a:gd name="T48" fmla="*/ 2 w 47"/>
                <a:gd name="T49" fmla="*/ 13 h 49"/>
                <a:gd name="T50" fmla="*/ 2 w 47"/>
                <a:gd name="T51" fmla="*/ 15 h 49"/>
                <a:gd name="T52" fmla="*/ 9 w 47"/>
                <a:gd name="T53" fmla="*/ 26 h 49"/>
                <a:gd name="T54" fmla="*/ 9 w 47"/>
                <a:gd name="T55" fmla="*/ 21 h 49"/>
                <a:gd name="T56" fmla="*/ 14 w 47"/>
                <a:gd name="T57" fmla="*/ 13 h 49"/>
                <a:gd name="T58" fmla="*/ 13 w 47"/>
                <a:gd name="T59" fmla="*/ 15 h 49"/>
                <a:gd name="T60" fmla="*/ 20 w 47"/>
                <a:gd name="T61" fmla="*/ 10 h 49"/>
                <a:gd name="T62" fmla="*/ 25 w 47"/>
                <a:gd name="T63" fmla="*/ 10 h 49"/>
                <a:gd name="T64" fmla="*/ 30 w 47"/>
                <a:gd name="T65" fmla="*/ 12 h 49"/>
                <a:gd name="T66" fmla="*/ 34 w 47"/>
                <a:gd name="T67" fmla="*/ 15 h 49"/>
                <a:gd name="T68" fmla="*/ 34 w 47"/>
                <a:gd name="T69" fmla="*/ 15 h 49"/>
                <a:gd name="T70" fmla="*/ 34 w 47"/>
                <a:gd name="T71" fmla="*/ 15 h 49"/>
                <a:gd name="T72" fmla="*/ 37 w 47"/>
                <a:gd name="T73" fmla="*/ 21 h 49"/>
                <a:gd name="T74" fmla="*/ 37 w 47"/>
                <a:gd name="T75" fmla="*/ 26 h 49"/>
                <a:gd name="T76" fmla="*/ 44 w 47"/>
                <a:gd name="T77" fmla="*/ 21 h 49"/>
                <a:gd name="T78" fmla="*/ 37 w 47"/>
                <a:gd name="T79" fmla="*/ 30 h 49"/>
                <a:gd name="T80" fmla="*/ 36 w 47"/>
                <a:gd name="T81" fmla="*/ 33 h 49"/>
                <a:gd name="T82" fmla="*/ 36 w 47"/>
                <a:gd name="T83" fmla="*/ 34 h 49"/>
                <a:gd name="T84" fmla="*/ 34 w 47"/>
                <a:gd name="T85" fmla="*/ 36 h 49"/>
                <a:gd name="T86" fmla="*/ 33 w 47"/>
                <a:gd name="T87" fmla="*/ 38 h 49"/>
                <a:gd name="T88" fmla="*/ 31 w 47"/>
                <a:gd name="T89" fmla="*/ 38 h 49"/>
                <a:gd name="T90" fmla="*/ 28 w 47"/>
                <a:gd name="T91" fmla="*/ 39 h 49"/>
                <a:gd name="T92" fmla="*/ 20 w 47"/>
                <a:gd name="T93" fmla="*/ 46 h 49"/>
                <a:gd name="T94" fmla="*/ 25 w 47"/>
                <a:gd name="T95" fmla="*/ 39 h 49"/>
                <a:gd name="T96" fmla="*/ 20 w 47"/>
                <a:gd name="T97" fmla="*/ 39 h 49"/>
                <a:gd name="T98" fmla="*/ 14 w 47"/>
                <a:gd name="T99" fmla="*/ 36 h 49"/>
                <a:gd name="T100" fmla="*/ 14 w 47"/>
                <a:gd name="T101" fmla="*/ 36 h 49"/>
                <a:gd name="T102" fmla="*/ 14 w 47"/>
                <a:gd name="T103" fmla="*/ 36 h 49"/>
                <a:gd name="T104" fmla="*/ 11 w 47"/>
                <a:gd name="T105" fmla="*/ 31 h 49"/>
                <a:gd name="T106" fmla="*/ 9 w 47"/>
                <a:gd name="T107" fmla="*/ 26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49"/>
                <a:gd name="T164" fmla="*/ 47 w 47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49">
                  <a:moveTo>
                    <a:pt x="0" y="26"/>
                  </a:moveTo>
                  <a:lnTo>
                    <a:pt x="0" y="33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6" y="43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22" y="49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31" y="49"/>
                  </a:lnTo>
                  <a:lnTo>
                    <a:pt x="33" y="48"/>
                  </a:lnTo>
                  <a:lnTo>
                    <a:pt x="34" y="48"/>
                  </a:lnTo>
                  <a:lnTo>
                    <a:pt x="36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4" y="38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5" y="30"/>
                  </a:lnTo>
                  <a:lnTo>
                    <a:pt x="44" y="31"/>
                  </a:lnTo>
                  <a:lnTo>
                    <a:pt x="47" y="23"/>
                  </a:lnTo>
                  <a:lnTo>
                    <a:pt x="45" y="15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7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9" y="5"/>
                  </a:lnTo>
                  <a:lnTo>
                    <a:pt x="6" y="7"/>
                  </a:lnTo>
                  <a:lnTo>
                    <a:pt x="5" y="10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7" y="26"/>
                  </a:lnTo>
                  <a:lnTo>
                    <a:pt x="40" y="30"/>
                  </a:lnTo>
                  <a:lnTo>
                    <a:pt x="44" y="21"/>
                  </a:lnTo>
                  <a:lnTo>
                    <a:pt x="39" y="23"/>
                  </a:lnTo>
                  <a:lnTo>
                    <a:pt x="37" y="30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8" y="39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28" y="43"/>
                  </a:lnTo>
                  <a:lnTo>
                    <a:pt x="25" y="39"/>
                  </a:lnTo>
                  <a:lnTo>
                    <a:pt x="20" y="41"/>
                  </a:lnTo>
                  <a:lnTo>
                    <a:pt x="20" y="39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7" name="Freeform 167"/>
            <p:cNvSpPr>
              <a:spLocks/>
            </p:cNvSpPr>
            <p:nvPr/>
          </p:nvSpPr>
          <p:spPr bwMode="auto">
            <a:xfrm>
              <a:off x="2412" y="1727"/>
              <a:ext cx="39" cy="43"/>
            </a:xfrm>
            <a:custGeom>
              <a:avLst/>
              <a:gdLst>
                <a:gd name="T0" fmla="*/ 0 w 39"/>
                <a:gd name="T1" fmla="*/ 21 h 43"/>
                <a:gd name="T2" fmla="*/ 2 w 39"/>
                <a:gd name="T3" fmla="*/ 30 h 43"/>
                <a:gd name="T4" fmla="*/ 7 w 39"/>
                <a:gd name="T5" fmla="*/ 36 h 43"/>
                <a:gd name="T6" fmla="*/ 13 w 39"/>
                <a:gd name="T7" fmla="*/ 41 h 43"/>
                <a:gd name="T8" fmla="*/ 19 w 39"/>
                <a:gd name="T9" fmla="*/ 43 h 43"/>
                <a:gd name="T10" fmla="*/ 27 w 39"/>
                <a:gd name="T11" fmla="*/ 41 h 43"/>
                <a:gd name="T12" fmla="*/ 33 w 39"/>
                <a:gd name="T13" fmla="*/ 36 h 43"/>
                <a:gd name="T14" fmla="*/ 38 w 39"/>
                <a:gd name="T15" fmla="*/ 30 h 43"/>
                <a:gd name="T16" fmla="*/ 39 w 39"/>
                <a:gd name="T17" fmla="*/ 21 h 43"/>
                <a:gd name="T18" fmla="*/ 38 w 39"/>
                <a:gd name="T19" fmla="*/ 13 h 43"/>
                <a:gd name="T20" fmla="*/ 33 w 39"/>
                <a:gd name="T21" fmla="*/ 7 h 43"/>
                <a:gd name="T22" fmla="*/ 27 w 39"/>
                <a:gd name="T23" fmla="*/ 2 h 43"/>
                <a:gd name="T24" fmla="*/ 19 w 39"/>
                <a:gd name="T25" fmla="*/ 0 h 43"/>
                <a:gd name="T26" fmla="*/ 13 w 39"/>
                <a:gd name="T27" fmla="*/ 2 h 43"/>
                <a:gd name="T28" fmla="*/ 7 w 39"/>
                <a:gd name="T29" fmla="*/ 7 h 43"/>
                <a:gd name="T30" fmla="*/ 2 w 39"/>
                <a:gd name="T31" fmla="*/ 13 h 43"/>
                <a:gd name="T32" fmla="*/ 0 w 39"/>
                <a:gd name="T33" fmla="*/ 2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3"/>
                <a:gd name="T53" fmla="*/ 39 w 3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3">
                  <a:moveTo>
                    <a:pt x="0" y="21"/>
                  </a:moveTo>
                  <a:lnTo>
                    <a:pt x="2" y="30"/>
                  </a:lnTo>
                  <a:lnTo>
                    <a:pt x="7" y="36"/>
                  </a:lnTo>
                  <a:lnTo>
                    <a:pt x="13" y="41"/>
                  </a:lnTo>
                  <a:lnTo>
                    <a:pt x="19" y="43"/>
                  </a:lnTo>
                  <a:lnTo>
                    <a:pt x="27" y="41"/>
                  </a:lnTo>
                  <a:lnTo>
                    <a:pt x="33" y="36"/>
                  </a:lnTo>
                  <a:lnTo>
                    <a:pt x="38" y="30"/>
                  </a:lnTo>
                  <a:lnTo>
                    <a:pt x="39" y="21"/>
                  </a:lnTo>
                  <a:lnTo>
                    <a:pt x="38" y="13"/>
                  </a:lnTo>
                  <a:lnTo>
                    <a:pt x="33" y="7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8" name="Freeform 168"/>
            <p:cNvSpPr>
              <a:spLocks/>
            </p:cNvSpPr>
            <p:nvPr/>
          </p:nvSpPr>
          <p:spPr bwMode="auto">
            <a:xfrm>
              <a:off x="2408" y="1722"/>
              <a:ext cx="46" cy="51"/>
            </a:xfrm>
            <a:custGeom>
              <a:avLst/>
              <a:gdLst>
                <a:gd name="T0" fmla="*/ 0 w 46"/>
                <a:gd name="T1" fmla="*/ 33 h 51"/>
                <a:gd name="T2" fmla="*/ 3 w 46"/>
                <a:gd name="T3" fmla="*/ 40 h 51"/>
                <a:gd name="T4" fmla="*/ 3 w 46"/>
                <a:gd name="T5" fmla="*/ 40 h 51"/>
                <a:gd name="T6" fmla="*/ 11 w 46"/>
                <a:gd name="T7" fmla="*/ 46 h 51"/>
                <a:gd name="T8" fmla="*/ 14 w 46"/>
                <a:gd name="T9" fmla="*/ 49 h 51"/>
                <a:gd name="T10" fmla="*/ 20 w 46"/>
                <a:gd name="T11" fmla="*/ 51 h 51"/>
                <a:gd name="T12" fmla="*/ 26 w 46"/>
                <a:gd name="T13" fmla="*/ 49 h 51"/>
                <a:gd name="T14" fmla="*/ 32 w 46"/>
                <a:gd name="T15" fmla="*/ 48 h 51"/>
                <a:gd name="T16" fmla="*/ 35 w 46"/>
                <a:gd name="T17" fmla="*/ 46 h 51"/>
                <a:gd name="T18" fmla="*/ 42 w 46"/>
                <a:gd name="T19" fmla="*/ 41 h 51"/>
                <a:gd name="T20" fmla="*/ 42 w 46"/>
                <a:gd name="T21" fmla="*/ 41 h 51"/>
                <a:gd name="T22" fmla="*/ 43 w 46"/>
                <a:gd name="T23" fmla="*/ 40 h 51"/>
                <a:gd name="T24" fmla="*/ 46 w 46"/>
                <a:gd name="T25" fmla="*/ 33 h 51"/>
                <a:gd name="T26" fmla="*/ 43 w 46"/>
                <a:gd name="T27" fmla="*/ 31 h 51"/>
                <a:gd name="T28" fmla="*/ 46 w 46"/>
                <a:gd name="T29" fmla="*/ 18 h 51"/>
                <a:gd name="T30" fmla="*/ 43 w 46"/>
                <a:gd name="T31" fmla="*/ 12 h 51"/>
                <a:gd name="T32" fmla="*/ 42 w 46"/>
                <a:gd name="T33" fmla="*/ 10 h 51"/>
                <a:gd name="T34" fmla="*/ 42 w 46"/>
                <a:gd name="T35" fmla="*/ 10 h 51"/>
                <a:gd name="T36" fmla="*/ 35 w 46"/>
                <a:gd name="T37" fmla="*/ 5 h 51"/>
                <a:gd name="T38" fmla="*/ 32 w 46"/>
                <a:gd name="T39" fmla="*/ 4 h 51"/>
                <a:gd name="T40" fmla="*/ 23 w 46"/>
                <a:gd name="T41" fmla="*/ 0 h 51"/>
                <a:gd name="T42" fmla="*/ 14 w 46"/>
                <a:gd name="T43" fmla="*/ 2 h 51"/>
                <a:gd name="T44" fmla="*/ 11 w 46"/>
                <a:gd name="T45" fmla="*/ 5 h 51"/>
                <a:gd name="T46" fmla="*/ 3 w 46"/>
                <a:gd name="T47" fmla="*/ 12 h 51"/>
                <a:gd name="T48" fmla="*/ 3 w 46"/>
                <a:gd name="T49" fmla="*/ 12 h 51"/>
                <a:gd name="T50" fmla="*/ 0 w 46"/>
                <a:gd name="T51" fmla="*/ 18 h 51"/>
                <a:gd name="T52" fmla="*/ 9 w 46"/>
                <a:gd name="T53" fmla="*/ 26 h 51"/>
                <a:gd name="T54" fmla="*/ 11 w 46"/>
                <a:gd name="T55" fmla="*/ 20 h 51"/>
                <a:gd name="T56" fmla="*/ 11 w 46"/>
                <a:gd name="T57" fmla="*/ 18 h 51"/>
                <a:gd name="T58" fmla="*/ 14 w 46"/>
                <a:gd name="T59" fmla="*/ 13 h 51"/>
                <a:gd name="T60" fmla="*/ 17 w 46"/>
                <a:gd name="T61" fmla="*/ 10 h 51"/>
                <a:gd name="T62" fmla="*/ 18 w 46"/>
                <a:gd name="T63" fmla="*/ 10 h 51"/>
                <a:gd name="T64" fmla="*/ 26 w 46"/>
                <a:gd name="T65" fmla="*/ 8 h 51"/>
                <a:gd name="T66" fmla="*/ 29 w 46"/>
                <a:gd name="T67" fmla="*/ 10 h 51"/>
                <a:gd name="T68" fmla="*/ 32 w 46"/>
                <a:gd name="T69" fmla="*/ 13 h 51"/>
                <a:gd name="T70" fmla="*/ 35 w 46"/>
                <a:gd name="T71" fmla="*/ 17 h 51"/>
                <a:gd name="T72" fmla="*/ 37 w 46"/>
                <a:gd name="T73" fmla="*/ 18 h 51"/>
                <a:gd name="T74" fmla="*/ 37 w 46"/>
                <a:gd name="T75" fmla="*/ 22 h 51"/>
                <a:gd name="T76" fmla="*/ 40 w 46"/>
                <a:gd name="T77" fmla="*/ 30 h 51"/>
                <a:gd name="T78" fmla="*/ 38 w 46"/>
                <a:gd name="T79" fmla="*/ 23 h 51"/>
                <a:gd name="T80" fmla="*/ 35 w 46"/>
                <a:gd name="T81" fmla="*/ 31 h 51"/>
                <a:gd name="T82" fmla="*/ 35 w 46"/>
                <a:gd name="T83" fmla="*/ 33 h 51"/>
                <a:gd name="T84" fmla="*/ 34 w 46"/>
                <a:gd name="T85" fmla="*/ 35 h 51"/>
                <a:gd name="T86" fmla="*/ 29 w 46"/>
                <a:gd name="T87" fmla="*/ 40 h 51"/>
                <a:gd name="T88" fmla="*/ 26 w 46"/>
                <a:gd name="T89" fmla="*/ 41 h 51"/>
                <a:gd name="T90" fmla="*/ 20 w 46"/>
                <a:gd name="T91" fmla="*/ 43 h 51"/>
                <a:gd name="T92" fmla="*/ 26 w 46"/>
                <a:gd name="T93" fmla="*/ 44 h 51"/>
                <a:gd name="T94" fmla="*/ 18 w 46"/>
                <a:gd name="T95" fmla="*/ 41 h 51"/>
                <a:gd name="T96" fmla="*/ 17 w 46"/>
                <a:gd name="T97" fmla="*/ 41 h 51"/>
                <a:gd name="T98" fmla="*/ 14 w 46"/>
                <a:gd name="T99" fmla="*/ 38 h 51"/>
                <a:gd name="T100" fmla="*/ 11 w 46"/>
                <a:gd name="T101" fmla="*/ 33 h 51"/>
                <a:gd name="T102" fmla="*/ 11 w 46"/>
                <a:gd name="T103" fmla="*/ 31 h 51"/>
                <a:gd name="T104" fmla="*/ 9 w 46"/>
                <a:gd name="T105" fmla="*/ 26 h 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"/>
                <a:gd name="T160" fmla="*/ 0 h 51"/>
                <a:gd name="T161" fmla="*/ 46 w 46"/>
                <a:gd name="T162" fmla="*/ 51 h 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" h="51">
                  <a:moveTo>
                    <a:pt x="0" y="26"/>
                  </a:moveTo>
                  <a:lnTo>
                    <a:pt x="0" y="33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4" y="49"/>
                  </a:lnTo>
                  <a:lnTo>
                    <a:pt x="15" y="51"/>
                  </a:lnTo>
                  <a:lnTo>
                    <a:pt x="20" y="51"/>
                  </a:lnTo>
                  <a:lnTo>
                    <a:pt x="28" y="48"/>
                  </a:lnTo>
                  <a:lnTo>
                    <a:pt x="26" y="49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5" y="48"/>
                  </a:lnTo>
                  <a:lnTo>
                    <a:pt x="35" y="46"/>
                  </a:lnTo>
                  <a:lnTo>
                    <a:pt x="35" y="48"/>
                  </a:lnTo>
                  <a:lnTo>
                    <a:pt x="42" y="41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2" y="40"/>
                  </a:lnTo>
                  <a:lnTo>
                    <a:pt x="43" y="40"/>
                  </a:lnTo>
                  <a:lnTo>
                    <a:pt x="45" y="35"/>
                  </a:lnTo>
                  <a:lnTo>
                    <a:pt x="46" y="33"/>
                  </a:lnTo>
                  <a:lnTo>
                    <a:pt x="45" y="30"/>
                  </a:lnTo>
                  <a:lnTo>
                    <a:pt x="43" y="31"/>
                  </a:lnTo>
                  <a:lnTo>
                    <a:pt x="46" y="23"/>
                  </a:lnTo>
                  <a:lnTo>
                    <a:pt x="46" y="18"/>
                  </a:lnTo>
                  <a:lnTo>
                    <a:pt x="45" y="17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3" y="12"/>
                  </a:lnTo>
                  <a:lnTo>
                    <a:pt x="4" y="12"/>
                  </a:lnTo>
                  <a:lnTo>
                    <a:pt x="3" y="12"/>
                  </a:lnTo>
                  <a:lnTo>
                    <a:pt x="1" y="17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8" y="10"/>
                  </a:lnTo>
                  <a:lnTo>
                    <a:pt x="23" y="10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2" y="13"/>
                  </a:lnTo>
                  <a:lnTo>
                    <a:pt x="34" y="17"/>
                  </a:lnTo>
                  <a:lnTo>
                    <a:pt x="35" y="17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5" y="20"/>
                  </a:lnTo>
                  <a:lnTo>
                    <a:pt x="37" y="22"/>
                  </a:lnTo>
                  <a:lnTo>
                    <a:pt x="37" y="26"/>
                  </a:lnTo>
                  <a:lnTo>
                    <a:pt x="40" y="30"/>
                  </a:lnTo>
                  <a:lnTo>
                    <a:pt x="43" y="22"/>
                  </a:lnTo>
                  <a:lnTo>
                    <a:pt x="38" y="23"/>
                  </a:lnTo>
                  <a:lnTo>
                    <a:pt x="37" y="30"/>
                  </a:lnTo>
                  <a:lnTo>
                    <a:pt x="35" y="31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5" y="35"/>
                  </a:lnTo>
                  <a:lnTo>
                    <a:pt x="34" y="35"/>
                  </a:lnTo>
                  <a:lnTo>
                    <a:pt x="32" y="38"/>
                  </a:lnTo>
                  <a:lnTo>
                    <a:pt x="29" y="40"/>
                  </a:lnTo>
                  <a:lnTo>
                    <a:pt x="29" y="41"/>
                  </a:lnTo>
                  <a:lnTo>
                    <a:pt x="26" y="41"/>
                  </a:lnTo>
                  <a:lnTo>
                    <a:pt x="26" y="43"/>
                  </a:lnTo>
                  <a:lnTo>
                    <a:pt x="20" y="43"/>
                  </a:lnTo>
                  <a:lnTo>
                    <a:pt x="18" y="48"/>
                  </a:lnTo>
                  <a:lnTo>
                    <a:pt x="26" y="44"/>
                  </a:lnTo>
                  <a:lnTo>
                    <a:pt x="23" y="41"/>
                  </a:lnTo>
                  <a:lnTo>
                    <a:pt x="18" y="41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1" y="33"/>
                  </a:lnTo>
                  <a:lnTo>
                    <a:pt x="9" y="33"/>
                  </a:lnTo>
                  <a:lnTo>
                    <a:pt x="11" y="31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9" name="Freeform 169"/>
            <p:cNvSpPr>
              <a:spLocks/>
            </p:cNvSpPr>
            <p:nvPr/>
          </p:nvSpPr>
          <p:spPr bwMode="auto">
            <a:xfrm>
              <a:off x="2313" y="1580"/>
              <a:ext cx="37" cy="39"/>
            </a:xfrm>
            <a:custGeom>
              <a:avLst/>
              <a:gdLst>
                <a:gd name="T0" fmla="*/ 0 w 37"/>
                <a:gd name="T1" fmla="*/ 19 h 39"/>
                <a:gd name="T2" fmla="*/ 2 w 37"/>
                <a:gd name="T3" fmla="*/ 26 h 39"/>
                <a:gd name="T4" fmla="*/ 6 w 37"/>
                <a:gd name="T5" fmla="*/ 33 h 39"/>
                <a:gd name="T6" fmla="*/ 13 w 37"/>
                <a:gd name="T7" fmla="*/ 37 h 39"/>
                <a:gd name="T8" fmla="*/ 19 w 37"/>
                <a:gd name="T9" fmla="*/ 39 h 39"/>
                <a:gd name="T10" fmla="*/ 25 w 37"/>
                <a:gd name="T11" fmla="*/ 37 h 39"/>
                <a:gd name="T12" fmla="*/ 31 w 37"/>
                <a:gd name="T13" fmla="*/ 33 h 39"/>
                <a:gd name="T14" fmla="*/ 36 w 37"/>
                <a:gd name="T15" fmla="*/ 26 h 39"/>
                <a:gd name="T16" fmla="*/ 37 w 37"/>
                <a:gd name="T17" fmla="*/ 19 h 39"/>
                <a:gd name="T18" fmla="*/ 36 w 37"/>
                <a:gd name="T19" fmla="*/ 13 h 39"/>
                <a:gd name="T20" fmla="*/ 31 w 37"/>
                <a:gd name="T21" fmla="*/ 6 h 39"/>
                <a:gd name="T22" fmla="*/ 25 w 37"/>
                <a:gd name="T23" fmla="*/ 1 h 39"/>
                <a:gd name="T24" fmla="*/ 19 w 37"/>
                <a:gd name="T25" fmla="*/ 0 h 39"/>
                <a:gd name="T26" fmla="*/ 13 w 37"/>
                <a:gd name="T27" fmla="*/ 1 h 39"/>
                <a:gd name="T28" fmla="*/ 6 w 37"/>
                <a:gd name="T29" fmla="*/ 6 h 39"/>
                <a:gd name="T30" fmla="*/ 2 w 37"/>
                <a:gd name="T31" fmla="*/ 13 h 39"/>
                <a:gd name="T32" fmla="*/ 0 w 37"/>
                <a:gd name="T33" fmla="*/ 1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9"/>
                <a:gd name="T53" fmla="*/ 37 w 37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9">
                  <a:moveTo>
                    <a:pt x="0" y="19"/>
                  </a:moveTo>
                  <a:lnTo>
                    <a:pt x="2" y="26"/>
                  </a:lnTo>
                  <a:lnTo>
                    <a:pt x="6" y="33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5" y="37"/>
                  </a:lnTo>
                  <a:lnTo>
                    <a:pt x="31" y="33"/>
                  </a:lnTo>
                  <a:lnTo>
                    <a:pt x="36" y="26"/>
                  </a:lnTo>
                  <a:lnTo>
                    <a:pt x="37" y="19"/>
                  </a:lnTo>
                  <a:lnTo>
                    <a:pt x="36" y="13"/>
                  </a:lnTo>
                  <a:lnTo>
                    <a:pt x="31" y="6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0" name="Freeform 170"/>
            <p:cNvSpPr>
              <a:spLocks/>
            </p:cNvSpPr>
            <p:nvPr/>
          </p:nvSpPr>
          <p:spPr bwMode="auto">
            <a:xfrm>
              <a:off x="2308" y="1575"/>
              <a:ext cx="45" cy="47"/>
            </a:xfrm>
            <a:custGeom>
              <a:avLst/>
              <a:gdLst>
                <a:gd name="T0" fmla="*/ 0 w 45"/>
                <a:gd name="T1" fmla="*/ 31 h 47"/>
                <a:gd name="T2" fmla="*/ 2 w 45"/>
                <a:gd name="T3" fmla="*/ 34 h 47"/>
                <a:gd name="T4" fmla="*/ 5 w 45"/>
                <a:gd name="T5" fmla="*/ 39 h 47"/>
                <a:gd name="T6" fmla="*/ 7 w 45"/>
                <a:gd name="T7" fmla="*/ 41 h 47"/>
                <a:gd name="T8" fmla="*/ 8 w 45"/>
                <a:gd name="T9" fmla="*/ 42 h 47"/>
                <a:gd name="T10" fmla="*/ 13 w 45"/>
                <a:gd name="T11" fmla="*/ 46 h 47"/>
                <a:gd name="T12" fmla="*/ 16 w 45"/>
                <a:gd name="T13" fmla="*/ 47 h 47"/>
                <a:gd name="T14" fmla="*/ 28 w 45"/>
                <a:gd name="T15" fmla="*/ 44 h 47"/>
                <a:gd name="T16" fmla="*/ 30 w 45"/>
                <a:gd name="T17" fmla="*/ 47 h 47"/>
                <a:gd name="T18" fmla="*/ 33 w 45"/>
                <a:gd name="T19" fmla="*/ 46 h 47"/>
                <a:gd name="T20" fmla="*/ 38 w 45"/>
                <a:gd name="T21" fmla="*/ 42 h 47"/>
                <a:gd name="T22" fmla="*/ 39 w 45"/>
                <a:gd name="T23" fmla="*/ 41 h 47"/>
                <a:gd name="T24" fmla="*/ 41 w 45"/>
                <a:gd name="T25" fmla="*/ 39 h 47"/>
                <a:gd name="T26" fmla="*/ 44 w 45"/>
                <a:gd name="T27" fmla="*/ 34 h 47"/>
                <a:gd name="T28" fmla="*/ 45 w 45"/>
                <a:gd name="T29" fmla="*/ 31 h 47"/>
                <a:gd name="T30" fmla="*/ 42 w 45"/>
                <a:gd name="T31" fmla="*/ 29 h 47"/>
                <a:gd name="T32" fmla="*/ 45 w 45"/>
                <a:gd name="T33" fmla="*/ 16 h 47"/>
                <a:gd name="T34" fmla="*/ 44 w 45"/>
                <a:gd name="T35" fmla="*/ 13 h 47"/>
                <a:gd name="T36" fmla="*/ 41 w 45"/>
                <a:gd name="T37" fmla="*/ 8 h 47"/>
                <a:gd name="T38" fmla="*/ 39 w 45"/>
                <a:gd name="T39" fmla="*/ 6 h 47"/>
                <a:gd name="T40" fmla="*/ 38 w 45"/>
                <a:gd name="T41" fmla="*/ 5 h 47"/>
                <a:gd name="T42" fmla="*/ 33 w 45"/>
                <a:gd name="T43" fmla="*/ 2 h 47"/>
                <a:gd name="T44" fmla="*/ 30 w 45"/>
                <a:gd name="T45" fmla="*/ 0 h 47"/>
                <a:gd name="T46" fmla="*/ 14 w 45"/>
                <a:gd name="T47" fmla="*/ 2 h 47"/>
                <a:gd name="T48" fmla="*/ 11 w 45"/>
                <a:gd name="T49" fmla="*/ 3 h 47"/>
                <a:gd name="T50" fmla="*/ 8 w 45"/>
                <a:gd name="T51" fmla="*/ 6 h 47"/>
                <a:gd name="T52" fmla="*/ 7 w 45"/>
                <a:gd name="T53" fmla="*/ 8 h 47"/>
                <a:gd name="T54" fmla="*/ 4 w 45"/>
                <a:gd name="T55" fmla="*/ 11 h 47"/>
                <a:gd name="T56" fmla="*/ 2 w 45"/>
                <a:gd name="T57" fmla="*/ 15 h 47"/>
                <a:gd name="T58" fmla="*/ 0 w 45"/>
                <a:gd name="T59" fmla="*/ 24 h 47"/>
                <a:gd name="T60" fmla="*/ 10 w 45"/>
                <a:gd name="T61" fmla="*/ 20 h 47"/>
                <a:gd name="T62" fmla="*/ 11 w 45"/>
                <a:gd name="T63" fmla="*/ 16 h 47"/>
                <a:gd name="T64" fmla="*/ 11 w 45"/>
                <a:gd name="T65" fmla="*/ 15 h 47"/>
                <a:gd name="T66" fmla="*/ 13 w 45"/>
                <a:gd name="T67" fmla="*/ 13 h 47"/>
                <a:gd name="T68" fmla="*/ 14 w 45"/>
                <a:gd name="T69" fmla="*/ 11 h 47"/>
                <a:gd name="T70" fmla="*/ 16 w 45"/>
                <a:gd name="T71" fmla="*/ 11 h 47"/>
                <a:gd name="T72" fmla="*/ 19 w 45"/>
                <a:gd name="T73" fmla="*/ 10 h 47"/>
                <a:gd name="T74" fmla="*/ 27 w 45"/>
                <a:gd name="T75" fmla="*/ 10 h 47"/>
                <a:gd name="T76" fmla="*/ 31 w 45"/>
                <a:gd name="T77" fmla="*/ 13 h 47"/>
                <a:gd name="T78" fmla="*/ 31 w 45"/>
                <a:gd name="T79" fmla="*/ 13 h 47"/>
                <a:gd name="T80" fmla="*/ 33 w 45"/>
                <a:gd name="T81" fmla="*/ 15 h 47"/>
                <a:gd name="T82" fmla="*/ 33 w 45"/>
                <a:gd name="T83" fmla="*/ 15 h 47"/>
                <a:gd name="T84" fmla="*/ 35 w 45"/>
                <a:gd name="T85" fmla="*/ 18 h 47"/>
                <a:gd name="T86" fmla="*/ 36 w 45"/>
                <a:gd name="T87" fmla="*/ 24 h 47"/>
                <a:gd name="T88" fmla="*/ 42 w 45"/>
                <a:gd name="T89" fmla="*/ 20 h 47"/>
                <a:gd name="T90" fmla="*/ 36 w 45"/>
                <a:gd name="T91" fmla="*/ 28 h 47"/>
                <a:gd name="T92" fmla="*/ 35 w 45"/>
                <a:gd name="T93" fmla="*/ 31 h 47"/>
                <a:gd name="T94" fmla="*/ 35 w 45"/>
                <a:gd name="T95" fmla="*/ 33 h 47"/>
                <a:gd name="T96" fmla="*/ 33 w 45"/>
                <a:gd name="T97" fmla="*/ 34 h 47"/>
                <a:gd name="T98" fmla="*/ 31 w 45"/>
                <a:gd name="T99" fmla="*/ 36 h 47"/>
                <a:gd name="T100" fmla="*/ 30 w 45"/>
                <a:gd name="T101" fmla="*/ 36 h 47"/>
                <a:gd name="T102" fmla="*/ 27 w 45"/>
                <a:gd name="T103" fmla="*/ 38 h 47"/>
                <a:gd name="T104" fmla="*/ 19 w 45"/>
                <a:gd name="T105" fmla="*/ 44 h 47"/>
                <a:gd name="T106" fmla="*/ 24 w 45"/>
                <a:gd name="T107" fmla="*/ 38 h 47"/>
                <a:gd name="T108" fmla="*/ 18 w 45"/>
                <a:gd name="T109" fmla="*/ 36 h 47"/>
                <a:gd name="T110" fmla="*/ 14 w 45"/>
                <a:gd name="T111" fmla="*/ 34 h 47"/>
                <a:gd name="T112" fmla="*/ 14 w 45"/>
                <a:gd name="T113" fmla="*/ 34 h 47"/>
                <a:gd name="T114" fmla="*/ 13 w 45"/>
                <a:gd name="T115" fmla="*/ 33 h 47"/>
                <a:gd name="T116" fmla="*/ 13 w 45"/>
                <a:gd name="T117" fmla="*/ 33 h 47"/>
                <a:gd name="T118" fmla="*/ 11 w 45"/>
                <a:gd name="T119" fmla="*/ 29 h 47"/>
                <a:gd name="T120" fmla="*/ 10 w 45"/>
                <a:gd name="T121" fmla="*/ 24 h 4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5"/>
                <a:gd name="T184" fmla="*/ 0 h 47"/>
                <a:gd name="T185" fmla="*/ 45 w 45"/>
                <a:gd name="T186" fmla="*/ 47 h 4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5" h="47">
                  <a:moveTo>
                    <a:pt x="0" y="24"/>
                  </a:moveTo>
                  <a:lnTo>
                    <a:pt x="0" y="31"/>
                  </a:lnTo>
                  <a:lnTo>
                    <a:pt x="2" y="33"/>
                  </a:lnTo>
                  <a:lnTo>
                    <a:pt x="2" y="34"/>
                  </a:lnTo>
                  <a:lnTo>
                    <a:pt x="4" y="36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8" y="41"/>
                  </a:lnTo>
                  <a:lnTo>
                    <a:pt x="8" y="42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6" y="47"/>
                  </a:lnTo>
                  <a:lnTo>
                    <a:pt x="21" y="47"/>
                  </a:lnTo>
                  <a:lnTo>
                    <a:pt x="28" y="44"/>
                  </a:lnTo>
                  <a:lnTo>
                    <a:pt x="27" y="46"/>
                  </a:lnTo>
                  <a:lnTo>
                    <a:pt x="30" y="47"/>
                  </a:lnTo>
                  <a:lnTo>
                    <a:pt x="31" y="46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38" y="42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39" y="39"/>
                  </a:lnTo>
                  <a:lnTo>
                    <a:pt x="41" y="39"/>
                  </a:lnTo>
                  <a:lnTo>
                    <a:pt x="42" y="36"/>
                  </a:lnTo>
                  <a:lnTo>
                    <a:pt x="44" y="34"/>
                  </a:lnTo>
                  <a:lnTo>
                    <a:pt x="44" y="33"/>
                  </a:lnTo>
                  <a:lnTo>
                    <a:pt x="45" y="31"/>
                  </a:lnTo>
                  <a:lnTo>
                    <a:pt x="44" y="28"/>
                  </a:lnTo>
                  <a:lnTo>
                    <a:pt x="42" y="29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2" y="11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7" y="10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3" y="15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2" y="20"/>
                  </a:lnTo>
                  <a:lnTo>
                    <a:pt x="38" y="21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0" y="36"/>
                  </a:lnTo>
                  <a:lnTo>
                    <a:pt x="28" y="36"/>
                  </a:lnTo>
                  <a:lnTo>
                    <a:pt x="27" y="38"/>
                  </a:lnTo>
                  <a:lnTo>
                    <a:pt x="21" y="39"/>
                  </a:lnTo>
                  <a:lnTo>
                    <a:pt x="19" y="44"/>
                  </a:lnTo>
                  <a:lnTo>
                    <a:pt x="27" y="41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3" y="34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3" y="33"/>
                  </a:lnTo>
                  <a:lnTo>
                    <a:pt x="11" y="31"/>
                  </a:lnTo>
                  <a:lnTo>
                    <a:pt x="11" y="29"/>
                  </a:lnTo>
                  <a:lnTo>
                    <a:pt x="10" y="28"/>
                  </a:lnTo>
                  <a:lnTo>
                    <a:pt x="1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1" name="Freeform 171"/>
            <p:cNvSpPr>
              <a:spLocks/>
            </p:cNvSpPr>
            <p:nvPr/>
          </p:nvSpPr>
          <p:spPr bwMode="auto">
            <a:xfrm>
              <a:off x="2380" y="1783"/>
              <a:ext cx="39" cy="41"/>
            </a:xfrm>
            <a:custGeom>
              <a:avLst/>
              <a:gdLst>
                <a:gd name="T0" fmla="*/ 0 w 39"/>
                <a:gd name="T1" fmla="*/ 21 h 41"/>
                <a:gd name="T2" fmla="*/ 1 w 39"/>
                <a:gd name="T3" fmla="*/ 28 h 41"/>
                <a:gd name="T4" fmla="*/ 6 w 39"/>
                <a:gd name="T5" fmla="*/ 34 h 41"/>
                <a:gd name="T6" fmla="*/ 12 w 39"/>
                <a:gd name="T7" fmla="*/ 39 h 41"/>
                <a:gd name="T8" fmla="*/ 20 w 39"/>
                <a:gd name="T9" fmla="*/ 41 h 41"/>
                <a:gd name="T10" fmla="*/ 26 w 39"/>
                <a:gd name="T11" fmla="*/ 39 h 41"/>
                <a:gd name="T12" fmla="*/ 32 w 39"/>
                <a:gd name="T13" fmla="*/ 34 h 41"/>
                <a:gd name="T14" fmla="*/ 37 w 39"/>
                <a:gd name="T15" fmla="*/ 28 h 41"/>
                <a:gd name="T16" fmla="*/ 39 w 39"/>
                <a:gd name="T17" fmla="*/ 21 h 41"/>
                <a:gd name="T18" fmla="*/ 37 w 39"/>
                <a:gd name="T19" fmla="*/ 13 h 41"/>
                <a:gd name="T20" fmla="*/ 32 w 39"/>
                <a:gd name="T21" fmla="*/ 6 h 41"/>
                <a:gd name="T22" fmla="*/ 26 w 39"/>
                <a:gd name="T23" fmla="*/ 1 h 41"/>
                <a:gd name="T24" fmla="*/ 20 w 39"/>
                <a:gd name="T25" fmla="*/ 0 h 41"/>
                <a:gd name="T26" fmla="*/ 12 w 39"/>
                <a:gd name="T27" fmla="*/ 1 h 41"/>
                <a:gd name="T28" fmla="*/ 6 w 39"/>
                <a:gd name="T29" fmla="*/ 6 h 41"/>
                <a:gd name="T30" fmla="*/ 1 w 39"/>
                <a:gd name="T31" fmla="*/ 13 h 41"/>
                <a:gd name="T32" fmla="*/ 0 w 39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1"/>
                <a:gd name="T53" fmla="*/ 39 w 3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1">
                  <a:moveTo>
                    <a:pt x="0" y="21"/>
                  </a:moveTo>
                  <a:lnTo>
                    <a:pt x="1" y="28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6" y="39"/>
                  </a:lnTo>
                  <a:lnTo>
                    <a:pt x="32" y="34"/>
                  </a:lnTo>
                  <a:lnTo>
                    <a:pt x="37" y="28"/>
                  </a:lnTo>
                  <a:lnTo>
                    <a:pt x="39" y="21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2" name="Freeform 172"/>
            <p:cNvSpPr>
              <a:spLocks/>
            </p:cNvSpPr>
            <p:nvPr/>
          </p:nvSpPr>
          <p:spPr bwMode="auto">
            <a:xfrm>
              <a:off x="2375" y="1778"/>
              <a:ext cx="47" cy="49"/>
            </a:xfrm>
            <a:custGeom>
              <a:avLst/>
              <a:gdLst>
                <a:gd name="T0" fmla="*/ 0 w 47"/>
                <a:gd name="T1" fmla="*/ 33 h 49"/>
                <a:gd name="T2" fmla="*/ 3 w 47"/>
                <a:gd name="T3" fmla="*/ 38 h 49"/>
                <a:gd name="T4" fmla="*/ 3 w 47"/>
                <a:gd name="T5" fmla="*/ 38 h 49"/>
                <a:gd name="T6" fmla="*/ 11 w 47"/>
                <a:gd name="T7" fmla="*/ 44 h 49"/>
                <a:gd name="T8" fmla="*/ 16 w 47"/>
                <a:gd name="T9" fmla="*/ 47 h 49"/>
                <a:gd name="T10" fmla="*/ 22 w 47"/>
                <a:gd name="T11" fmla="*/ 49 h 49"/>
                <a:gd name="T12" fmla="*/ 28 w 47"/>
                <a:gd name="T13" fmla="*/ 47 h 49"/>
                <a:gd name="T14" fmla="*/ 33 w 47"/>
                <a:gd name="T15" fmla="*/ 47 h 49"/>
                <a:gd name="T16" fmla="*/ 36 w 47"/>
                <a:gd name="T17" fmla="*/ 46 h 49"/>
                <a:gd name="T18" fmla="*/ 39 w 47"/>
                <a:gd name="T19" fmla="*/ 42 h 49"/>
                <a:gd name="T20" fmla="*/ 40 w 47"/>
                <a:gd name="T21" fmla="*/ 41 h 49"/>
                <a:gd name="T22" fmla="*/ 44 w 47"/>
                <a:gd name="T23" fmla="*/ 38 h 49"/>
                <a:gd name="T24" fmla="*/ 45 w 47"/>
                <a:gd name="T25" fmla="*/ 34 h 49"/>
                <a:gd name="T26" fmla="*/ 45 w 47"/>
                <a:gd name="T27" fmla="*/ 29 h 49"/>
                <a:gd name="T28" fmla="*/ 47 w 47"/>
                <a:gd name="T29" fmla="*/ 23 h 49"/>
                <a:gd name="T30" fmla="*/ 44 w 47"/>
                <a:gd name="T31" fmla="*/ 15 h 49"/>
                <a:gd name="T32" fmla="*/ 44 w 47"/>
                <a:gd name="T33" fmla="*/ 11 h 49"/>
                <a:gd name="T34" fmla="*/ 40 w 47"/>
                <a:gd name="T35" fmla="*/ 8 h 49"/>
                <a:gd name="T36" fmla="*/ 37 w 47"/>
                <a:gd name="T37" fmla="*/ 5 h 49"/>
                <a:gd name="T38" fmla="*/ 33 w 47"/>
                <a:gd name="T39" fmla="*/ 2 h 49"/>
                <a:gd name="T40" fmla="*/ 17 w 47"/>
                <a:gd name="T41" fmla="*/ 0 h 49"/>
                <a:gd name="T42" fmla="*/ 11 w 47"/>
                <a:gd name="T43" fmla="*/ 3 h 49"/>
                <a:gd name="T44" fmla="*/ 9 w 47"/>
                <a:gd name="T45" fmla="*/ 5 h 49"/>
                <a:gd name="T46" fmla="*/ 9 w 47"/>
                <a:gd name="T47" fmla="*/ 5 h 49"/>
                <a:gd name="T48" fmla="*/ 5 w 47"/>
                <a:gd name="T49" fmla="*/ 11 h 49"/>
                <a:gd name="T50" fmla="*/ 3 w 47"/>
                <a:gd name="T51" fmla="*/ 15 h 49"/>
                <a:gd name="T52" fmla="*/ 0 w 47"/>
                <a:gd name="T53" fmla="*/ 26 h 49"/>
                <a:gd name="T54" fmla="*/ 8 w 47"/>
                <a:gd name="T55" fmla="*/ 21 h 49"/>
                <a:gd name="T56" fmla="*/ 9 w 47"/>
                <a:gd name="T57" fmla="*/ 18 h 49"/>
                <a:gd name="T58" fmla="*/ 13 w 47"/>
                <a:gd name="T59" fmla="*/ 15 h 49"/>
                <a:gd name="T60" fmla="*/ 16 w 47"/>
                <a:gd name="T61" fmla="*/ 11 h 49"/>
                <a:gd name="T62" fmla="*/ 17 w 47"/>
                <a:gd name="T63" fmla="*/ 10 h 49"/>
                <a:gd name="T64" fmla="*/ 20 w 47"/>
                <a:gd name="T65" fmla="*/ 10 h 49"/>
                <a:gd name="T66" fmla="*/ 28 w 47"/>
                <a:gd name="T67" fmla="*/ 10 h 49"/>
                <a:gd name="T68" fmla="*/ 31 w 47"/>
                <a:gd name="T69" fmla="*/ 11 h 49"/>
                <a:gd name="T70" fmla="*/ 34 w 47"/>
                <a:gd name="T71" fmla="*/ 13 h 49"/>
                <a:gd name="T72" fmla="*/ 36 w 47"/>
                <a:gd name="T73" fmla="*/ 15 h 49"/>
                <a:gd name="T74" fmla="*/ 36 w 47"/>
                <a:gd name="T75" fmla="*/ 16 h 49"/>
                <a:gd name="T76" fmla="*/ 39 w 47"/>
                <a:gd name="T77" fmla="*/ 21 h 49"/>
                <a:gd name="T78" fmla="*/ 40 w 47"/>
                <a:gd name="T79" fmla="*/ 29 h 49"/>
                <a:gd name="T80" fmla="*/ 39 w 47"/>
                <a:gd name="T81" fmla="*/ 23 h 49"/>
                <a:gd name="T82" fmla="*/ 36 w 47"/>
                <a:gd name="T83" fmla="*/ 31 h 49"/>
                <a:gd name="T84" fmla="*/ 34 w 47"/>
                <a:gd name="T85" fmla="*/ 34 h 49"/>
                <a:gd name="T86" fmla="*/ 34 w 47"/>
                <a:gd name="T87" fmla="*/ 34 h 49"/>
                <a:gd name="T88" fmla="*/ 33 w 47"/>
                <a:gd name="T89" fmla="*/ 36 h 49"/>
                <a:gd name="T90" fmla="*/ 33 w 47"/>
                <a:gd name="T91" fmla="*/ 36 h 49"/>
                <a:gd name="T92" fmla="*/ 30 w 47"/>
                <a:gd name="T93" fmla="*/ 38 h 49"/>
                <a:gd name="T94" fmla="*/ 22 w 47"/>
                <a:gd name="T95" fmla="*/ 41 h 49"/>
                <a:gd name="T96" fmla="*/ 28 w 47"/>
                <a:gd name="T97" fmla="*/ 42 h 49"/>
                <a:gd name="T98" fmla="*/ 20 w 47"/>
                <a:gd name="T99" fmla="*/ 39 h 49"/>
                <a:gd name="T100" fmla="*/ 17 w 47"/>
                <a:gd name="T101" fmla="*/ 39 h 49"/>
                <a:gd name="T102" fmla="*/ 14 w 47"/>
                <a:gd name="T103" fmla="*/ 36 h 49"/>
                <a:gd name="T104" fmla="*/ 11 w 47"/>
                <a:gd name="T105" fmla="*/ 31 h 49"/>
                <a:gd name="T106" fmla="*/ 11 w 47"/>
                <a:gd name="T107" fmla="*/ 31 h 49"/>
                <a:gd name="T108" fmla="*/ 9 w 47"/>
                <a:gd name="T109" fmla="*/ 26 h 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"/>
                <a:gd name="T166" fmla="*/ 0 h 49"/>
                <a:gd name="T167" fmla="*/ 47 w 47"/>
                <a:gd name="T168" fmla="*/ 49 h 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" h="49">
                  <a:moveTo>
                    <a:pt x="0" y="26"/>
                  </a:moveTo>
                  <a:lnTo>
                    <a:pt x="0" y="33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6" y="47"/>
                  </a:lnTo>
                  <a:lnTo>
                    <a:pt x="17" y="49"/>
                  </a:lnTo>
                  <a:lnTo>
                    <a:pt x="22" y="49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6" y="46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4" y="38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4" y="31"/>
                  </a:lnTo>
                  <a:lnTo>
                    <a:pt x="47" y="23"/>
                  </a:lnTo>
                  <a:lnTo>
                    <a:pt x="45" y="15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5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5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4" y="15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4" y="15"/>
                  </a:lnTo>
                  <a:lnTo>
                    <a:pt x="36" y="16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7" y="26"/>
                  </a:lnTo>
                  <a:lnTo>
                    <a:pt x="40" y="29"/>
                  </a:lnTo>
                  <a:lnTo>
                    <a:pt x="44" y="21"/>
                  </a:lnTo>
                  <a:lnTo>
                    <a:pt x="39" y="23"/>
                  </a:lnTo>
                  <a:lnTo>
                    <a:pt x="37" y="29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8" y="39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28" y="42"/>
                  </a:lnTo>
                  <a:lnTo>
                    <a:pt x="25" y="39"/>
                  </a:lnTo>
                  <a:lnTo>
                    <a:pt x="20" y="39"/>
                  </a:lnTo>
                  <a:lnTo>
                    <a:pt x="19" y="38"/>
                  </a:lnTo>
                  <a:lnTo>
                    <a:pt x="17" y="39"/>
                  </a:lnTo>
                  <a:lnTo>
                    <a:pt x="17" y="38"/>
                  </a:lnTo>
                  <a:lnTo>
                    <a:pt x="14" y="36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3" name="Freeform 173"/>
            <p:cNvSpPr>
              <a:spLocks/>
            </p:cNvSpPr>
            <p:nvPr/>
          </p:nvSpPr>
          <p:spPr bwMode="auto">
            <a:xfrm>
              <a:off x="2370" y="1523"/>
              <a:ext cx="39" cy="42"/>
            </a:xfrm>
            <a:custGeom>
              <a:avLst/>
              <a:gdLst>
                <a:gd name="T0" fmla="*/ 0 w 39"/>
                <a:gd name="T1" fmla="*/ 21 h 42"/>
                <a:gd name="T2" fmla="*/ 2 w 39"/>
                <a:gd name="T3" fmla="*/ 29 h 42"/>
                <a:gd name="T4" fmla="*/ 7 w 39"/>
                <a:gd name="T5" fmla="*/ 36 h 42"/>
                <a:gd name="T6" fmla="*/ 13 w 39"/>
                <a:gd name="T7" fmla="*/ 40 h 42"/>
                <a:gd name="T8" fmla="*/ 21 w 39"/>
                <a:gd name="T9" fmla="*/ 42 h 42"/>
                <a:gd name="T10" fmla="*/ 27 w 39"/>
                <a:gd name="T11" fmla="*/ 40 h 42"/>
                <a:gd name="T12" fmla="*/ 33 w 39"/>
                <a:gd name="T13" fmla="*/ 36 h 42"/>
                <a:gd name="T14" fmla="*/ 38 w 39"/>
                <a:gd name="T15" fmla="*/ 29 h 42"/>
                <a:gd name="T16" fmla="*/ 39 w 39"/>
                <a:gd name="T17" fmla="*/ 21 h 42"/>
                <a:gd name="T18" fmla="*/ 38 w 39"/>
                <a:gd name="T19" fmla="*/ 13 h 42"/>
                <a:gd name="T20" fmla="*/ 33 w 39"/>
                <a:gd name="T21" fmla="*/ 6 h 42"/>
                <a:gd name="T22" fmla="*/ 27 w 39"/>
                <a:gd name="T23" fmla="*/ 1 h 42"/>
                <a:gd name="T24" fmla="*/ 21 w 39"/>
                <a:gd name="T25" fmla="*/ 0 h 42"/>
                <a:gd name="T26" fmla="*/ 13 w 39"/>
                <a:gd name="T27" fmla="*/ 1 h 42"/>
                <a:gd name="T28" fmla="*/ 7 w 39"/>
                <a:gd name="T29" fmla="*/ 6 h 42"/>
                <a:gd name="T30" fmla="*/ 2 w 39"/>
                <a:gd name="T31" fmla="*/ 13 h 42"/>
                <a:gd name="T32" fmla="*/ 0 w 39"/>
                <a:gd name="T33" fmla="*/ 2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2"/>
                <a:gd name="T53" fmla="*/ 39 w 3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2">
                  <a:moveTo>
                    <a:pt x="0" y="21"/>
                  </a:moveTo>
                  <a:lnTo>
                    <a:pt x="2" y="29"/>
                  </a:lnTo>
                  <a:lnTo>
                    <a:pt x="7" y="36"/>
                  </a:lnTo>
                  <a:lnTo>
                    <a:pt x="13" y="40"/>
                  </a:lnTo>
                  <a:lnTo>
                    <a:pt x="21" y="42"/>
                  </a:lnTo>
                  <a:lnTo>
                    <a:pt x="27" y="40"/>
                  </a:lnTo>
                  <a:lnTo>
                    <a:pt x="33" y="36"/>
                  </a:lnTo>
                  <a:lnTo>
                    <a:pt x="38" y="29"/>
                  </a:lnTo>
                  <a:lnTo>
                    <a:pt x="39" y="21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4" name="Freeform 174"/>
            <p:cNvSpPr>
              <a:spLocks/>
            </p:cNvSpPr>
            <p:nvPr/>
          </p:nvSpPr>
          <p:spPr bwMode="auto">
            <a:xfrm>
              <a:off x="2366" y="1518"/>
              <a:ext cx="46" cy="50"/>
            </a:xfrm>
            <a:custGeom>
              <a:avLst/>
              <a:gdLst>
                <a:gd name="T0" fmla="*/ 0 w 46"/>
                <a:gd name="T1" fmla="*/ 32 h 50"/>
                <a:gd name="T2" fmla="*/ 3 w 46"/>
                <a:gd name="T3" fmla="*/ 39 h 50"/>
                <a:gd name="T4" fmla="*/ 4 w 46"/>
                <a:gd name="T5" fmla="*/ 41 h 50"/>
                <a:gd name="T6" fmla="*/ 4 w 46"/>
                <a:gd name="T7" fmla="*/ 41 h 50"/>
                <a:gd name="T8" fmla="*/ 11 w 46"/>
                <a:gd name="T9" fmla="*/ 45 h 50"/>
                <a:gd name="T10" fmla="*/ 14 w 46"/>
                <a:gd name="T11" fmla="*/ 47 h 50"/>
                <a:gd name="T12" fmla="*/ 22 w 46"/>
                <a:gd name="T13" fmla="*/ 50 h 50"/>
                <a:gd name="T14" fmla="*/ 28 w 46"/>
                <a:gd name="T15" fmla="*/ 49 h 50"/>
                <a:gd name="T16" fmla="*/ 32 w 46"/>
                <a:gd name="T17" fmla="*/ 49 h 50"/>
                <a:gd name="T18" fmla="*/ 35 w 46"/>
                <a:gd name="T19" fmla="*/ 45 h 50"/>
                <a:gd name="T20" fmla="*/ 43 w 46"/>
                <a:gd name="T21" fmla="*/ 39 h 50"/>
                <a:gd name="T22" fmla="*/ 43 w 46"/>
                <a:gd name="T23" fmla="*/ 39 h 50"/>
                <a:gd name="T24" fmla="*/ 46 w 46"/>
                <a:gd name="T25" fmla="*/ 32 h 50"/>
                <a:gd name="T26" fmla="*/ 43 w 46"/>
                <a:gd name="T27" fmla="*/ 31 h 50"/>
                <a:gd name="T28" fmla="*/ 46 w 46"/>
                <a:gd name="T29" fmla="*/ 18 h 50"/>
                <a:gd name="T30" fmla="*/ 43 w 46"/>
                <a:gd name="T31" fmla="*/ 11 h 50"/>
                <a:gd name="T32" fmla="*/ 43 w 46"/>
                <a:gd name="T33" fmla="*/ 11 h 50"/>
                <a:gd name="T34" fmla="*/ 35 w 46"/>
                <a:gd name="T35" fmla="*/ 5 h 50"/>
                <a:gd name="T36" fmla="*/ 32 w 46"/>
                <a:gd name="T37" fmla="*/ 1 h 50"/>
                <a:gd name="T38" fmla="*/ 25 w 46"/>
                <a:gd name="T39" fmla="*/ 0 h 50"/>
                <a:gd name="T40" fmla="*/ 14 w 46"/>
                <a:gd name="T41" fmla="*/ 3 h 50"/>
                <a:gd name="T42" fmla="*/ 11 w 46"/>
                <a:gd name="T43" fmla="*/ 5 h 50"/>
                <a:gd name="T44" fmla="*/ 4 w 46"/>
                <a:gd name="T45" fmla="*/ 9 h 50"/>
                <a:gd name="T46" fmla="*/ 4 w 46"/>
                <a:gd name="T47" fmla="*/ 9 h 50"/>
                <a:gd name="T48" fmla="*/ 3 w 46"/>
                <a:gd name="T49" fmla="*/ 11 h 50"/>
                <a:gd name="T50" fmla="*/ 0 w 46"/>
                <a:gd name="T51" fmla="*/ 18 h 50"/>
                <a:gd name="T52" fmla="*/ 9 w 46"/>
                <a:gd name="T53" fmla="*/ 26 h 50"/>
                <a:gd name="T54" fmla="*/ 11 w 46"/>
                <a:gd name="T55" fmla="*/ 19 h 50"/>
                <a:gd name="T56" fmla="*/ 11 w 46"/>
                <a:gd name="T57" fmla="*/ 18 h 50"/>
                <a:gd name="T58" fmla="*/ 12 w 46"/>
                <a:gd name="T59" fmla="*/ 16 h 50"/>
                <a:gd name="T60" fmla="*/ 17 w 46"/>
                <a:gd name="T61" fmla="*/ 11 h 50"/>
                <a:gd name="T62" fmla="*/ 20 w 46"/>
                <a:gd name="T63" fmla="*/ 9 h 50"/>
                <a:gd name="T64" fmla="*/ 25 w 46"/>
                <a:gd name="T65" fmla="*/ 9 h 50"/>
                <a:gd name="T66" fmla="*/ 29 w 46"/>
                <a:gd name="T67" fmla="*/ 11 h 50"/>
                <a:gd name="T68" fmla="*/ 29 w 46"/>
                <a:gd name="T69" fmla="*/ 11 h 50"/>
                <a:gd name="T70" fmla="*/ 34 w 46"/>
                <a:gd name="T71" fmla="*/ 14 h 50"/>
                <a:gd name="T72" fmla="*/ 37 w 46"/>
                <a:gd name="T73" fmla="*/ 18 h 50"/>
                <a:gd name="T74" fmla="*/ 37 w 46"/>
                <a:gd name="T75" fmla="*/ 21 h 50"/>
                <a:gd name="T76" fmla="*/ 40 w 46"/>
                <a:gd name="T77" fmla="*/ 29 h 50"/>
                <a:gd name="T78" fmla="*/ 39 w 46"/>
                <a:gd name="T79" fmla="*/ 23 h 50"/>
                <a:gd name="T80" fmla="*/ 35 w 46"/>
                <a:gd name="T81" fmla="*/ 31 h 50"/>
                <a:gd name="T82" fmla="*/ 35 w 46"/>
                <a:gd name="T83" fmla="*/ 32 h 50"/>
                <a:gd name="T84" fmla="*/ 32 w 46"/>
                <a:gd name="T85" fmla="*/ 37 h 50"/>
                <a:gd name="T86" fmla="*/ 29 w 46"/>
                <a:gd name="T87" fmla="*/ 41 h 50"/>
                <a:gd name="T88" fmla="*/ 28 w 46"/>
                <a:gd name="T89" fmla="*/ 41 h 50"/>
                <a:gd name="T90" fmla="*/ 20 w 46"/>
                <a:gd name="T91" fmla="*/ 47 h 50"/>
                <a:gd name="T92" fmla="*/ 25 w 46"/>
                <a:gd name="T93" fmla="*/ 41 h 50"/>
                <a:gd name="T94" fmla="*/ 20 w 46"/>
                <a:gd name="T95" fmla="*/ 41 h 50"/>
                <a:gd name="T96" fmla="*/ 17 w 46"/>
                <a:gd name="T97" fmla="*/ 39 h 50"/>
                <a:gd name="T98" fmla="*/ 12 w 46"/>
                <a:gd name="T99" fmla="*/ 34 h 50"/>
                <a:gd name="T100" fmla="*/ 11 w 46"/>
                <a:gd name="T101" fmla="*/ 32 h 50"/>
                <a:gd name="T102" fmla="*/ 11 w 46"/>
                <a:gd name="T103" fmla="*/ 31 h 50"/>
                <a:gd name="T104" fmla="*/ 9 w 46"/>
                <a:gd name="T105" fmla="*/ 26 h 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"/>
                <a:gd name="T160" fmla="*/ 0 h 50"/>
                <a:gd name="T161" fmla="*/ 46 w 46"/>
                <a:gd name="T162" fmla="*/ 50 h 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" h="50">
                  <a:moveTo>
                    <a:pt x="0" y="26"/>
                  </a:moveTo>
                  <a:lnTo>
                    <a:pt x="0" y="32"/>
                  </a:lnTo>
                  <a:lnTo>
                    <a:pt x="1" y="34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4" y="41"/>
                  </a:lnTo>
                  <a:lnTo>
                    <a:pt x="11" y="47"/>
                  </a:lnTo>
                  <a:lnTo>
                    <a:pt x="11" y="45"/>
                  </a:lnTo>
                  <a:lnTo>
                    <a:pt x="11" y="47"/>
                  </a:lnTo>
                  <a:lnTo>
                    <a:pt x="14" y="47"/>
                  </a:lnTo>
                  <a:lnTo>
                    <a:pt x="14" y="49"/>
                  </a:lnTo>
                  <a:lnTo>
                    <a:pt x="22" y="50"/>
                  </a:lnTo>
                  <a:lnTo>
                    <a:pt x="29" y="47"/>
                  </a:lnTo>
                  <a:lnTo>
                    <a:pt x="28" y="49"/>
                  </a:lnTo>
                  <a:lnTo>
                    <a:pt x="31" y="50"/>
                  </a:lnTo>
                  <a:lnTo>
                    <a:pt x="32" y="49"/>
                  </a:lnTo>
                  <a:lnTo>
                    <a:pt x="35" y="47"/>
                  </a:lnTo>
                  <a:lnTo>
                    <a:pt x="35" y="45"/>
                  </a:lnTo>
                  <a:lnTo>
                    <a:pt x="35" y="47"/>
                  </a:lnTo>
                  <a:lnTo>
                    <a:pt x="43" y="39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5" y="34"/>
                  </a:lnTo>
                  <a:lnTo>
                    <a:pt x="46" y="32"/>
                  </a:lnTo>
                  <a:lnTo>
                    <a:pt x="45" y="29"/>
                  </a:lnTo>
                  <a:lnTo>
                    <a:pt x="43" y="31"/>
                  </a:lnTo>
                  <a:lnTo>
                    <a:pt x="46" y="23"/>
                  </a:lnTo>
                  <a:lnTo>
                    <a:pt x="46" y="18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42" y="11"/>
                  </a:lnTo>
                  <a:lnTo>
                    <a:pt x="43" y="11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3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4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5" y="9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29" y="11"/>
                  </a:lnTo>
                  <a:lnTo>
                    <a:pt x="32" y="13"/>
                  </a:lnTo>
                  <a:lnTo>
                    <a:pt x="34" y="14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37" y="26"/>
                  </a:lnTo>
                  <a:lnTo>
                    <a:pt x="40" y="29"/>
                  </a:lnTo>
                  <a:lnTo>
                    <a:pt x="43" y="21"/>
                  </a:lnTo>
                  <a:lnTo>
                    <a:pt x="39" y="23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7" y="32"/>
                  </a:lnTo>
                  <a:lnTo>
                    <a:pt x="35" y="32"/>
                  </a:lnTo>
                  <a:lnTo>
                    <a:pt x="34" y="36"/>
                  </a:lnTo>
                  <a:lnTo>
                    <a:pt x="32" y="37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9" y="39"/>
                  </a:lnTo>
                  <a:lnTo>
                    <a:pt x="28" y="41"/>
                  </a:lnTo>
                  <a:lnTo>
                    <a:pt x="22" y="42"/>
                  </a:lnTo>
                  <a:lnTo>
                    <a:pt x="20" y="47"/>
                  </a:lnTo>
                  <a:lnTo>
                    <a:pt x="28" y="44"/>
                  </a:lnTo>
                  <a:lnTo>
                    <a:pt x="25" y="41"/>
                  </a:lnTo>
                  <a:lnTo>
                    <a:pt x="20" y="42"/>
                  </a:lnTo>
                  <a:lnTo>
                    <a:pt x="20" y="41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2" y="34"/>
                  </a:lnTo>
                  <a:lnTo>
                    <a:pt x="11" y="34"/>
                  </a:lnTo>
                  <a:lnTo>
                    <a:pt x="11" y="32"/>
                  </a:lnTo>
                  <a:lnTo>
                    <a:pt x="9" y="32"/>
                  </a:lnTo>
                  <a:lnTo>
                    <a:pt x="11" y="31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5" name="Freeform 175"/>
            <p:cNvSpPr>
              <a:spLocks/>
            </p:cNvSpPr>
            <p:nvPr/>
          </p:nvSpPr>
          <p:spPr bwMode="auto">
            <a:xfrm>
              <a:off x="2346" y="1642"/>
              <a:ext cx="38" cy="41"/>
            </a:xfrm>
            <a:custGeom>
              <a:avLst/>
              <a:gdLst>
                <a:gd name="T0" fmla="*/ 0 w 38"/>
                <a:gd name="T1" fmla="*/ 20 h 41"/>
                <a:gd name="T2" fmla="*/ 1 w 38"/>
                <a:gd name="T3" fmla="*/ 28 h 41"/>
                <a:gd name="T4" fmla="*/ 6 w 38"/>
                <a:gd name="T5" fmla="*/ 34 h 41"/>
                <a:gd name="T6" fmla="*/ 12 w 38"/>
                <a:gd name="T7" fmla="*/ 39 h 41"/>
                <a:gd name="T8" fmla="*/ 20 w 38"/>
                <a:gd name="T9" fmla="*/ 41 h 41"/>
                <a:gd name="T10" fmla="*/ 26 w 38"/>
                <a:gd name="T11" fmla="*/ 39 h 41"/>
                <a:gd name="T12" fmla="*/ 32 w 38"/>
                <a:gd name="T13" fmla="*/ 34 h 41"/>
                <a:gd name="T14" fmla="*/ 37 w 38"/>
                <a:gd name="T15" fmla="*/ 28 h 41"/>
                <a:gd name="T16" fmla="*/ 38 w 38"/>
                <a:gd name="T17" fmla="*/ 20 h 41"/>
                <a:gd name="T18" fmla="*/ 37 w 38"/>
                <a:gd name="T19" fmla="*/ 13 h 41"/>
                <a:gd name="T20" fmla="*/ 32 w 38"/>
                <a:gd name="T21" fmla="*/ 7 h 41"/>
                <a:gd name="T22" fmla="*/ 26 w 38"/>
                <a:gd name="T23" fmla="*/ 2 h 41"/>
                <a:gd name="T24" fmla="*/ 20 w 38"/>
                <a:gd name="T25" fmla="*/ 0 h 41"/>
                <a:gd name="T26" fmla="*/ 12 w 38"/>
                <a:gd name="T27" fmla="*/ 2 h 41"/>
                <a:gd name="T28" fmla="*/ 6 w 38"/>
                <a:gd name="T29" fmla="*/ 7 h 41"/>
                <a:gd name="T30" fmla="*/ 1 w 38"/>
                <a:gd name="T31" fmla="*/ 13 h 41"/>
                <a:gd name="T32" fmla="*/ 0 w 38"/>
                <a:gd name="T33" fmla="*/ 2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41"/>
                <a:gd name="T53" fmla="*/ 38 w 38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41">
                  <a:moveTo>
                    <a:pt x="0" y="20"/>
                  </a:moveTo>
                  <a:lnTo>
                    <a:pt x="1" y="28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6" y="39"/>
                  </a:lnTo>
                  <a:lnTo>
                    <a:pt x="32" y="34"/>
                  </a:lnTo>
                  <a:lnTo>
                    <a:pt x="37" y="28"/>
                  </a:lnTo>
                  <a:lnTo>
                    <a:pt x="38" y="20"/>
                  </a:lnTo>
                  <a:lnTo>
                    <a:pt x="37" y="13"/>
                  </a:lnTo>
                  <a:lnTo>
                    <a:pt x="32" y="7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6" name="Freeform 176"/>
            <p:cNvSpPr>
              <a:spLocks/>
            </p:cNvSpPr>
            <p:nvPr/>
          </p:nvSpPr>
          <p:spPr bwMode="auto">
            <a:xfrm>
              <a:off x="2341" y="1637"/>
              <a:ext cx="47" cy="49"/>
            </a:xfrm>
            <a:custGeom>
              <a:avLst/>
              <a:gdLst>
                <a:gd name="T0" fmla="*/ 0 w 47"/>
                <a:gd name="T1" fmla="*/ 31 h 49"/>
                <a:gd name="T2" fmla="*/ 3 w 47"/>
                <a:gd name="T3" fmla="*/ 38 h 49"/>
                <a:gd name="T4" fmla="*/ 5 w 47"/>
                <a:gd name="T5" fmla="*/ 39 h 49"/>
                <a:gd name="T6" fmla="*/ 5 w 47"/>
                <a:gd name="T7" fmla="*/ 39 h 49"/>
                <a:gd name="T8" fmla="*/ 11 w 47"/>
                <a:gd name="T9" fmla="*/ 44 h 49"/>
                <a:gd name="T10" fmla="*/ 14 w 47"/>
                <a:gd name="T11" fmla="*/ 46 h 49"/>
                <a:gd name="T12" fmla="*/ 22 w 47"/>
                <a:gd name="T13" fmla="*/ 49 h 49"/>
                <a:gd name="T14" fmla="*/ 28 w 47"/>
                <a:gd name="T15" fmla="*/ 48 h 49"/>
                <a:gd name="T16" fmla="*/ 33 w 47"/>
                <a:gd name="T17" fmla="*/ 46 h 49"/>
                <a:gd name="T18" fmla="*/ 34 w 47"/>
                <a:gd name="T19" fmla="*/ 46 h 49"/>
                <a:gd name="T20" fmla="*/ 37 w 47"/>
                <a:gd name="T21" fmla="*/ 43 h 49"/>
                <a:gd name="T22" fmla="*/ 39 w 47"/>
                <a:gd name="T23" fmla="*/ 41 h 49"/>
                <a:gd name="T24" fmla="*/ 40 w 47"/>
                <a:gd name="T25" fmla="*/ 39 h 49"/>
                <a:gd name="T26" fmla="*/ 43 w 47"/>
                <a:gd name="T27" fmla="*/ 36 h 49"/>
                <a:gd name="T28" fmla="*/ 45 w 47"/>
                <a:gd name="T29" fmla="*/ 33 h 49"/>
                <a:gd name="T30" fmla="*/ 45 w 47"/>
                <a:gd name="T31" fmla="*/ 28 h 49"/>
                <a:gd name="T32" fmla="*/ 47 w 47"/>
                <a:gd name="T33" fmla="*/ 21 h 49"/>
                <a:gd name="T34" fmla="*/ 45 w 47"/>
                <a:gd name="T35" fmla="*/ 15 h 49"/>
                <a:gd name="T36" fmla="*/ 42 w 47"/>
                <a:gd name="T37" fmla="*/ 12 h 49"/>
                <a:gd name="T38" fmla="*/ 36 w 47"/>
                <a:gd name="T39" fmla="*/ 3 h 49"/>
                <a:gd name="T40" fmla="*/ 36 w 47"/>
                <a:gd name="T41" fmla="*/ 3 h 49"/>
                <a:gd name="T42" fmla="*/ 33 w 47"/>
                <a:gd name="T43" fmla="*/ 2 h 49"/>
                <a:gd name="T44" fmla="*/ 14 w 47"/>
                <a:gd name="T45" fmla="*/ 2 h 49"/>
                <a:gd name="T46" fmla="*/ 12 w 47"/>
                <a:gd name="T47" fmla="*/ 2 h 49"/>
                <a:gd name="T48" fmla="*/ 8 w 47"/>
                <a:gd name="T49" fmla="*/ 5 h 49"/>
                <a:gd name="T50" fmla="*/ 6 w 47"/>
                <a:gd name="T51" fmla="*/ 7 h 49"/>
                <a:gd name="T52" fmla="*/ 2 w 47"/>
                <a:gd name="T53" fmla="*/ 13 h 49"/>
                <a:gd name="T54" fmla="*/ 0 w 47"/>
                <a:gd name="T55" fmla="*/ 16 h 49"/>
                <a:gd name="T56" fmla="*/ 9 w 47"/>
                <a:gd name="T57" fmla="*/ 25 h 49"/>
                <a:gd name="T58" fmla="*/ 11 w 47"/>
                <a:gd name="T59" fmla="*/ 18 h 49"/>
                <a:gd name="T60" fmla="*/ 14 w 47"/>
                <a:gd name="T61" fmla="*/ 13 h 49"/>
                <a:gd name="T62" fmla="*/ 14 w 47"/>
                <a:gd name="T63" fmla="*/ 13 h 49"/>
                <a:gd name="T64" fmla="*/ 14 w 47"/>
                <a:gd name="T65" fmla="*/ 13 h 49"/>
                <a:gd name="T66" fmla="*/ 20 w 47"/>
                <a:gd name="T67" fmla="*/ 10 h 49"/>
                <a:gd name="T68" fmla="*/ 25 w 47"/>
                <a:gd name="T69" fmla="*/ 10 h 49"/>
                <a:gd name="T70" fmla="*/ 26 w 47"/>
                <a:gd name="T71" fmla="*/ 10 h 49"/>
                <a:gd name="T72" fmla="*/ 29 w 47"/>
                <a:gd name="T73" fmla="*/ 12 h 49"/>
                <a:gd name="T74" fmla="*/ 34 w 47"/>
                <a:gd name="T75" fmla="*/ 15 h 49"/>
                <a:gd name="T76" fmla="*/ 37 w 47"/>
                <a:gd name="T77" fmla="*/ 18 h 49"/>
                <a:gd name="T78" fmla="*/ 37 w 47"/>
                <a:gd name="T79" fmla="*/ 20 h 49"/>
                <a:gd name="T80" fmla="*/ 40 w 47"/>
                <a:gd name="T81" fmla="*/ 28 h 49"/>
                <a:gd name="T82" fmla="*/ 39 w 47"/>
                <a:gd name="T83" fmla="*/ 21 h 49"/>
                <a:gd name="T84" fmla="*/ 36 w 47"/>
                <a:gd name="T85" fmla="*/ 30 h 49"/>
                <a:gd name="T86" fmla="*/ 34 w 47"/>
                <a:gd name="T87" fmla="*/ 33 h 49"/>
                <a:gd name="T88" fmla="*/ 34 w 47"/>
                <a:gd name="T89" fmla="*/ 33 h 49"/>
                <a:gd name="T90" fmla="*/ 33 w 47"/>
                <a:gd name="T91" fmla="*/ 35 h 49"/>
                <a:gd name="T92" fmla="*/ 31 w 47"/>
                <a:gd name="T93" fmla="*/ 36 h 49"/>
                <a:gd name="T94" fmla="*/ 31 w 47"/>
                <a:gd name="T95" fmla="*/ 36 h 49"/>
                <a:gd name="T96" fmla="*/ 26 w 47"/>
                <a:gd name="T97" fmla="*/ 39 h 49"/>
                <a:gd name="T98" fmla="*/ 22 w 47"/>
                <a:gd name="T99" fmla="*/ 41 h 49"/>
                <a:gd name="T100" fmla="*/ 28 w 47"/>
                <a:gd name="T101" fmla="*/ 43 h 49"/>
                <a:gd name="T102" fmla="*/ 20 w 47"/>
                <a:gd name="T103" fmla="*/ 41 h 49"/>
                <a:gd name="T104" fmla="*/ 17 w 47"/>
                <a:gd name="T105" fmla="*/ 39 h 49"/>
                <a:gd name="T106" fmla="*/ 14 w 47"/>
                <a:gd name="T107" fmla="*/ 36 h 49"/>
                <a:gd name="T108" fmla="*/ 11 w 47"/>
                <a:gd name="T109" fmla="*/ 33 h 49"/>
                <a:gd name="T110" fmla="*/ 9 w 47"/>
                <a:gd name="T111" fmla="*/ 31 h 49"/>
                <a:gd name="T112" fmla="*/ 9 w 47"/>
                <a:gd name="T113" fmla="*/ 28 h 49"/>
                <a:gd name="T114" fmla="*/ 0 w 47"/>
                <a:gd name="T115" fmla="*/ 25 h 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"/>
                <a:gd name="T175" fmla="*/ 0 h 49"/>
                <a:gd name="T176" fmla="*/ 47 w 47"/>
                <a:gd name="T177" fmla="*/ 49 h 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" h="49">
                  <a:moveTo>
                    <a:pt x="0" y="25"/>
                  </a:moveTo>
                  <a:lnTo>
                    <a:pt x="0" y="31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5" y="39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22" y="49"/>
                  </a:lnTo>
                  <a:lnTo>
                    <a:pt x="29" y="46"/>
                  </a:lnTo>
                  <a:lnTo>
                    <a:pt x="28" y="48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8"/>
                  </a:lnTo>
                  <a:lnTo>
                    <a:pt x="34" y="46"/>
                  </a:lnTo>
                  <a:lnTo>
                    <a:pt x="37" y="44"/>
                  </a:lnTo>
                  <a:lnTo>
                    <a:pt x="37" y="43"/>
                  </a:lnTo>
                  <a:lnTo>
                    <a:pt x="39" y="43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39"/>
                  </a:lnTo>
                  <a:lnTo>
                    <a:pt x="42" y="39"/>
                  </a:lnTo>
                  <a:lnTo>
                    <a:pt x="43" y="36"/>
                  </a:lnTo>
                  <a:lnTo>
                    <a:pt x="45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30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45" y="15"/>
                  </a:lnTo>
                  <a:lnTo>
                    <a:pt x="43" y="12"/>
                  </a:lnTo>
                  <a:lnTo>
                    <a:pt x="42" y="12"/>
                  </a:lnTo>
                  <a:lnTo>
                    <a:pt x="43" y="12"/>
                  </a:lnTo>
                  <a:lnTo>
                    <a:pt x="36" y="3"/>
                  </a:lnTo>
                  <a:lnTo>
                    <a:pt x="36" y="5"/>
                  </a:lnTo>
                  <a:lnTo>
                    <a:pt x="36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3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5" y="10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9" y="12"/>
                  </a:lnTo>
                  <a:lnTo>
                    <a:pt x="33" y="13"/>
                  </a:lnTo>
                  <a:lnTo>
                    <a:pt x="34" y="15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7" y="20"/>
                  </a:lnTo>
                  <a:lnTo>
                    <a:pt x="37" y="25"/>
                  </a:lnTo>
                  <a:lnTo>
                    <a:pt x="40" y="28"/>
                  </a:lnTo>
                  <a:lnTo>
                    <a:pt x="43" y="20"/>
                  </a:lnTo>
                  <a:lnTo>
                    <a:pt x="39" y="21"/>
                  </a:lnTo>
                  <a:lnTo>
                    <a:pt x="37" y="28"/>
                  </a:lnTo>
                  <a:lnTo>
                    <a:pt x="36" y="30"/>
                  </a:lnTo>
                  <a:lnTo>
                    <a:pt x="36" y="31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33" y="36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29" y="38"/>
                  </a:lnTo>
                  <a:lnTo>
                    <a:pt x="26" y="39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28" y="43"/>
                  </a:lnTo>
                  <a:lnTo>
                    <a:pt x="25" y="39"/>
                  </a:lnTo>
                  <a:lnTo>
                    <a:pt x="20" y="41"/>
                  </a:lnTo>
                  <a:lnTo>
                    <a:pt x="20" y="39"/>
                  </a:lnTo>
                  <a:lnTo>
                    <a:pt x="17" y="39"/>
                  </a:lnTo>
                  <a:lnTo>
                    <a:pt x="17" y="38"/>
                  </a:lnTo>
                  <a:lnTo>
                    <a:pt x="14" y="36"/>
                  </a:lnTo>
                  <a:lnTo>
                    <a:pt x="12" y="33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11" y="30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7" name="Freeform 177"/>
            <p:cNvSpPr>
              <a:spLocks/>
            </p:cNvSpPr>
            <p:nvPr/>
          </p:nvSpPr>
          <p:spPr bwMode="auto">
            <a:xfrm>
              <a:off x="2468" y="1768"/>
              <a:ext cx="39" cy="41"/>
            </a:xfrm>
            <a:custGeom>
              <a:avLst/>
              <a:gdLst>
                <a:gd name="T0" fmla="*/ 0 w 39"/>
                <a:gd name="T1" fmla="*/ 21 h 41"/>
                <a:gd name="T2" fmla="*/ 2 w 39"/>
                <a:gd name="T3" fmla="*/ 28 h 41"/>
                <a:gd name="T4" fmla="*/ 6 w 39"/>
                <a:gd name="T5" fmla="*/ 34 h 41"/>
                <a:gd name="T6" fmla="*/ 13 w 39"/>
                <a:gd name="T7" fmla="*/ 39 h 41"/>
                <a:gd name="T8" fmla="*/ 20 w 39"/>
                <a:gd name="T9" fmla="*/ 41 h 41"/>
                <a:gd name="T10" fmla="*/ 26 w 39"/>
                <a:gd name="T11" fmla="*/ 39 h 41"/>
                <a:gd name="T12" fmla="*/ 33 w 39"/>
                <a:gd name="T13" fmla="*/ 34 h 41"/>
                <a:gd name="T14" fmla="*/ 37 w 39"/>
                <a:gd name="T15" fmla="*/ 28 h 41"/>
                <a:gd name="T16" fmla="*/ 39 w 39"/>
                <a:gd name="T17" fmla="*/ 21 h 41"/>
                <a:gd name="T18" fmla="*/ 37 w 39"/>
                <a:gd name="T19" fmla="*/ 13 h 41"/>
                <a:gd name="T20" fmla="*/ 33 w 39"/>
                <a:gd name="T21" fmla="*/ 7 h 41"/>
                <a:gd name="T22" fmla="*/ 26 w 39"/>
                <a:gd name="T23" fmla="*/ 2 h 41"/>
                <a:gd name="T24" fmla="*/ 20 w 39"/>
                <a:gd name="T25" fmla="*/ 0 h 41"/>
                <a:gd name="T26" fmla="*/ 13 w 39"/>
                <a:gd name="T27" fmla="*/ 2 h 41"/>
                <a:gd name="T28" fmla="*/ 6 w 39"/>
                <a:gd name="T29" fmla="*/ 7 h 41"/>
                <a:gd name="T30" fmla="*/ 2 w 39"/>
                <a:gd name="T31" fmla="*/ 13 h 41"/>
                <a:gd name="T32" fmla="*/ 0 w 39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1"/>
                <a:gd name="T53" fmla="*/ 39 w 3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1">
                  <a:moveTo>
                    <a:pt x="0" y="21"/>
                  </a:moveTo>
                  <a:lnTo>
                    <a:pt x="2" y="28"/>
                  </a:lnTo>
                  <a:lnTo>
                    <a:pt x="6" y="34"/>
                  </a:lnTo>
                  <a:lnTo>
                    <a:pt x="13" y="39"/>
                  </a:lnTo>
                  <a:lnTo>
                    <a:pt x="20" y="41"/>
                  </a:lnTo>
                  <a:lnTo>
                    <a:pt x="26" y="39"/>
                  </a:lnTo>
                  <a:lnTo>
                    <a:pt x="33" y="34"/>
                  </a:lnTo>
                  <a:lnTo>
                    <a:pt x="37" y="28"/>
                  </a:lnTo>
                  <a:lnTo>
                    <a:pt x="39" y="21"/>
                  </a:lnTo>
                  <a:lnTo>
                    <a:pt x="37" y="13"/>
                  </a:lnTo>
                  <a:lnTo>
                    <a:pt x="33" y="7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3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8" name="Freeform 178"/>
            <p:cNvSpPr>
              <a:spLocks/>
            </p:cNvSpPr>
            <p:nvPr/>
          </p:nvSpPr>
          <p:spPr bwMode="auto">
            <a:xfrm>
              <a:off x="2463" y="1763"/>
              <a:ext cx="47" cy="49"/>
            </a:xfrm>
            <a:custGeom>
              <a:avLst/>
              <a:gdLst>
                <a:gd name="T0" fmla="*/ 0 w 47"/>
                <a:gd name="T1" fmla="*/ 33 h 49"/>
                <a:gd name="T2" fmla="*/ 2 w 47"/>
                <a:gd name="T3" fmla="*/ 36 h 49"/>
                <a:gd name="T4" fmla="*/ 7 w 47"/>
                <a:gd name="T5" fmla="*/ 43 h 49"/>
                <a:gd name="T6" fmla="*/ 8 w 47"/>
                <a:gd name="T7" fmla="*/ 44 h 49"/>
                <a:gd name="T8" fmla="*/ 13 w 47"/>
                <a:gd name="T9" fmla="*/ 48 h 49"/>
                <a:gd name="T10" fmla="*/ 14 w 47"/>
                <a:gd name="T11" fmla="*/ 48 h 49"/>
                <a:gd name="T12" fmla="*/ 30 w 47"/>
                <a:gd name="T13" fmla="*/ 46 h 49"/>
                <a:gd name="T14" fmla="*/ 31 w 47"/>
                <a:gd name="T15" fmla="*/ 49 h 49"/>
                <a:gd name="T16" fmla="*/ 35 w 47"/>
                <a:gd name="T17" fmla="*/ 48 h 49"/>
                <a:gd name="T18" fmla="*/ 39 w 47"/>
                <a:gd name="T19" fmla="*/ 44 h 49"/>
                <a:gd name="T20" fmla="*/ 41 w 47"/>
                <a:gd name="T21" fmla="*/ 43 h 49"/>
                <a:gd name="T22" fmla="*/ 42 w 47"/>
                <a:gd name="T23" fmla="*/ 41 h 49"/>
                <a:gd name="T24" fmla="*/ 45 w 47"/>
                <a:gd name="T25" fmla="*/ 36 h 49"/>
                <a:gd name="T26" fmla="*/ 47 w 47"/>
                <a:gd name="T27" fmla="*/ 33 h 49"/>
                <a:gd name="T28" fmla="*/ 44 w 47"/>
                <a:gd name="T29" fmla="*/ 31 h 49"/>
                <a:gd name="T30" fmla="*/ 45 w 47"/>
                <a:gd name="T31" fmla="*/ 15 h 49"/>
                <a:gd name="T32" fmla="*/ 45 w 47"/>
                <a:gd name="T33" fmla="*/ 13 h 49"/>
                <a:gd name="T34" fmla="*/ 42 w 47"/>
                <a:gd name="T35" fmla="*/ 8 h 49"/>
                <a:gd name="T36" fmla="*/ 41 w 47"/>
                <a:gd name="T37" fmla="*/ 7 h 49"/>
                <a:gd name="T38" fmla="*/ 35 w 47"/>
                <a:gd name="T39" fmla="*/ 2 h 49"/>
                <a:gd name="T40" fmla="*/ 31 w 47"/>
                <a:gd name="T41" fmla="*/ 0 h 49"/>
                <a:gd name="T42" fmla="*/ 14 w 47"/>
                <a:gd name="T43" fmla="*/ 2 h 49"/>
                <a:gd name="T44" fmla="*/ 13 w 47"/>
                <a:gd name="T45" fmla="*/ 2 h 49"/>
                <a:gd name="T46" fmla="*/ 7 w 47"/>
                <a:gd name="T47" fmla="*/ 7 h 49"/>
                <a:gd name="T48" fmla="*/ 2 w 47"/>
                <a:gd name="T49" fmla="*/ 13 h 49"/>
                <a:gd name="T50" fmla="*/ 2 w 47"/>
                <a:gd name="T51" fmla="*/ 15 h 49"/>
                <a:gd name="T52" fmla="*/ 10 w 47"/>
                <a:gd name="T53" fmla="*/ 26 h 49"/>
                <a:gd name="T54" fmla="*/ 10 w 47"/>
                <a:gd name="T55" fmla="*/ 21 h 49"/>
                <a:gd name="T56" fmla="*/ 14 w 47"/>
                <a:gd name="T57" fmla="*/ 13 h 49"/>
                <a:gd name="T58" fmla="*/ 13 w 47"/>
                <a:gd name="T59" fmla="*/ 15 h 49"/>
                <a:gd name="T60" fmla="*/ 21 w 47"/>
                <a:gd name="T61" fmla="*/ 10 h 49"/>
                <a:gd name="T62" fmla="*/ 25 w 47"/>
                <a:gd name="T63" fmla="*/ 10 h 49"/>
                <a:gd name="T64" fmla="*/ 30 w 47"/>
                <a:gd name="T65" fmla="*/ 12 h 49"/>
                <a:gd name="T66" fmla="*/ 35 w 47"/>
                <a:gd name="T67" fmla="*/ 15 h 49"/>
                <a:gd name="T68" fmla="*/ 35 w 47"/>
                <a:gd name="T69" fmla="*/ 15 h 49"/>
                <a:gd name="T70" fmla="*/ 35 w 47"/>
                <a:gd name="T71" fmla="*/ 15 h 49"/>
                <a:gd name="T72" fmla="*/ 38 w 47"/>
                <a:gd name="T73" fmla="*/ 21 h 49"/>
                <a:gd name="T74" fmla="*/ 38 w 47"/>
                <a:gd name="T75" fmla="*/ 26 h 49"/>
                <a:gd name="T76" fmla="*/ 44 w 47"/>
                <a:gd name="T77" fmla="*/ 21 h 49"/>
                <a:gd name="T78" fmla="*/ 38 w 47"/>
                <a:gd name="T79" fmla="*/ 30 h 49"/>
                <a:gd name="T80" fmla="*/ 36 w 47"/>
                <a:gd name="T81" fmla="*/ 33 h 49"/>
                <a:gd name="T82" fmla="*/ 36 w 47"/>
                <a:gd name="T83" fmla="*/ 35 h 49"/>
                <a:gd name="T84" fmla="*/ 35 w 47"/>
                <a:gd name="T85" fmla="*/ 36 h 49"/>
                <a:gd name="T86" fmla="*/ 33 w 47"/>
                <a:gd name="T87" fmla="*/ 38 h 49"/>
                <a:gd name="T88" fmla="*/ 31 w 47"/>
                <a:gd name="T89" fmla="*/ 38 h 49"/>
                <a:gd name="T90" fmla="*/ 28 w 47"/>
                <a:gd name="T91" fmla="*/ 39 h 49"/>
                <a:gd name="T92" fmla="*/ 21 w 47"/>
                <a:gd name="T93" fmla="*/ 46 h 49"/>
                <a:gd name="T94" fmla="*/ 25 w 47"/>
                <a:gd name="T95" fmla="*/ 39 h 49"/>
                <a:gd name="T96" fmla="*/ 21 w 47"/>
                <a:gd name="T97" fmla="*/ 39 h 49"/>
                <a:gd name="T98" fmla="*/ 14 w 47"/>
                <a:gd name="T99" fmla="*/ 36 h 49"/>
                <a:gd name="T100" fmla="*/ 14 w 47"/>
                <a:gd name="T101" fmla="*/ 36 h 49"/>
                <a:gd name="T102" fmla="*/ 14 w 47"/>
                <a:gd name="T103" fmla="*/ 36 h 49"/>
                <a:gd name="T104" fmla="*/ 11 w 47"/>
                <a:gd name="T105" fmla="*/ 31 h 49"/>
                <a:gd name="T106" fmla="*/ 10 w 47"/>
                <a:gd name="T107" fmla="*/ 26 h 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49"/>
                <a:gd name="T164" fmla="*/ 47 w 47"/>
                <a:gd name="T165" fmla="*/ 49 h 4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49">
                  <a:moveTo>
                    <a:pt x="0" y="26"/>
                  </a:moveTo>
                  <a:lnTo>
                    <a:pt x="0" y="33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43"/>
                  </a:lnTo>
                  <a:lnTo>
                    <a:pt x="8" y="43"/>
                  </a:lnTo>
                  <a:lnTo>
                    <a:pt x="8" y="44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22" y="49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31" y="49"/>
                  </a:lnTo>
                  <a:lnTo>
                    <a:pt x="33" y="48"/>
                  </a:lnTo>
                  <a:lnTo>
                    <a:pt x="35" y="48"/>
                  </a:lnTo>
                  <a:lnTo>
                    <a:pt x="36" y="46"/>
                  </a:lnTo>
                  <a:lnTo>
                    <a:pt x="39" y="44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1" y="41"/>
                  </a:lnTo>
                  <a:lnTo>
                    <a:pt x="42" y="41"/>
                  </a:lnTo>
                  <a:lnTo>
                    <a:pt x="44" y="38"/>
                  </a:lnTo>
                  <a:lnTo>
                    <a:pt x="45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5" y="30"/>
                  </a:lnTo>
                  <a:lnTo>
                    <a:pt x="44" y="31"/>
                  </a:lnTo>
                  <a:lnTo>
                    <a:pt x="47" y="23"/>
                  </a:lnTo>
                  <a:lnTo>
                    <a:pt x="45" y="15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8" y="5"/>
                  </a:lnTo>
                  <a:lnTo>
                    <a:pt x="35" y="2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1" y="17"/>
                  </a:lnTo>
                  <a:lnTo>
                    <a:pt x="14" y="13"/>
                  </a:lnTo>
                  <a:lnTo>
                    <a:pt x="13" y="13"/>
                  </a:lnTo>
                  <a:lnTo>
                    <a:pt x="13" y="15"/>
                  </a:lnTo>
                  <a:lnTo>
                    <a:pt x="16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5" y="15"/>
                  </a:lnTo>
                  <a:lnTo>
                    <a:pt x="35" y="13"/>
                  </a:lnTo>
                  <a:lnTo>
                    <a:pt x="35" y="15"/>
                  </a:lnTo>
                  <a:lnTo>
                    <a:pt x="36" y="15"/>
                  </a:lnTo>
                  <a:lnTo>
                    <a:pt x="35" y="15"/>
                  </a:lnTo>
                  <a:lnTo>
                    <a:pt x="36" y="17"/>
                  </a:lnTo>
                  <a:lnTo>
                    <a:pt x="38" y="21"/>
                  </a:lnTo>
                  <a:lnTo>
                    <a:pt x="39" y="21"/>
                  </a:lnTo>
                  <a:lnTo>
                    <a:pt x="38" y="26"/>
                  </a:lnTo>
                  <a:lnTo>
                    <a:pt x="41" y="30"/>
                  </a:lnTo>
                  <a:lnTo>
                    <a:pt x="44" y="21"/>
                  </a:lnTo>
                  <a:lnTo>
                    <a:pt x="39" y="23"/>
                  </a:lnTo>
                  <a:lnTo>
                    <a:pt x="38" y="30"/>
                  </a:lnTo>
                  <a:lnTo>
                    <a:pt x="36" y="31"/>
                  </a:lnTo>
                  <a:lnTo>
                    <a:pt x="36" y="33"/>
                  </a:lnTo>
                  <a:lnTo>
                    <a:pt x="35" y="35"/>
                  </a:lnTo>
                  <a:lnTo>
                    <a:pt x="36" y="35"/>
                  </a:lnTo>
                  <a:lnTo>
                    <a:pt x="35" y="35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33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28" y="39"/>
                  </a:lnTo>
                  <a:lnTo>
                    <a:pt x="22" y="41"/>
                  </a:lnTo>
                  <a:lnTo>
                    <a:pt x="21" y="46"/>
                  </a:lnTo>
                  <a:lnTo>
                    <a:pt x="28" y="43"/>
                  </a:lnTo>
                  <a:lnTo>
                    <a:pt x="25" y="39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16" y="38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4" y="36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59" name="Freeform 179"/>
            <p:cNvSpPr>
              <a:spLocks/>
            </p:cNvSpPr>
            <p:nvPr/>
          </p:nvSpPr>
          <p:spPr bwMode="auto">
            <a:xfrm>
              <a:off x="2358" y="1860"/>
              <a:ext cx="37" cy="41"/>
            </a:xfrm>
            <a:custGeom>
              <a:avLst/>
              <a:gdLst>
                <a:gd name="T0" fmla="*/ 0 w 37"/>
                <a:gd name="T1" fmla="*/ 19 h 41"/>
                <a:gd name="T2" fmla="*/ 2 w 37"/>
                <a:gd name="T3" fmla="*/ 28 h 41"/>
                <a:gd name="T4" fmla="*/ 6 w 37"/>
                <a:gd name="T5" fmla="*/ 34 h 41"/>
                <a:gd name="T6" fmla="*/ 12 w 37"/>
                <a:gd name="T7" fmla="*/ 39 h 41"/>
                <a:gd name="T8" fmla="*/ 19 w 37"/>
                <a:gd name="T9" fmla="*/ 41 h 41"/>
                <a:gd name="T10" fmla="*/ 25 w 37"/>
                <a:gd name="T11" fmla="*/ 39 h 41"/>
                <a:gd name="T12" fmla="*/ 31 w 37"/>
                <a:gd name="T13" fmla="*/ 34 h 41"/>
                <a:gd name="T14" fmla="*/ 36 w 37"/>
                <a:gd name="T15" fmla="*/ 28 h 41"/>
                <a:gd name="T16" fmla="*/ 37 w 37"/>
                <a:gd name="T17" fmla="*/ 19 h 41"/>
                <a:gd name="T18" fmla="*/ 36 w 37"/>
                <a:gd name="T19" fmla="*/ 13 h 41"/>
                <a:gd name="T20" fmla="*/ 31 w 37"/>
                <a:gd name="T21" fmla="*/ 6 h 41"/>
                <a:gd name="T22" fmla="*/ 25 w 37"/>
                <a:gd name="T23" fmla="*/ 1 h 41"/>
                <a:gd name="T24" fmla="*/ 19 w 37"/>
                <a:gd name="T25" fmla="*/ 0 h 41"/>
                <a:gd name="T26" fmla="*/ 12 w 37"/>
                <a:gd name="T27" fmla="*/ 1 h 41"/>
                <a:gd name="T28" fmla="*/ 6 w 37"/>
                <a:gd name="T29" fmla="*/ 6 h 41"/>
                <a:gd name="T30" fmla="*/ 2 w 37"/>
                <a:gd name="T31" fmla="*/ 13 h 41"/>
                <a:gd name="T32" fmla="*/ 0 w 37"/>
                <a:gd name="T33" fmla="*/ 19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1"/>
                <a:gd name="T53" fmla="*/ 37 w 37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1">
                  <a:moveTo>
                    <a:pt x="0" y="19"/>
                  </a:moveTo>
                  <a:lnTo>
                    <a:pt x="2" y="28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1"/>
                  </a:lnTo>
                  <a:lnTo>
                    <a:pt x="25" y="39"/>
                  </a:lnTo>
                  <a:lnTo>
                    <a:pt x="31" y="34"/>
                  </a:lnTo>
                  <a:lnTo>
                    <a:pt x="36" y="28"/>
                  </a:lnTo>
                  <a:lnTo>
                    <a:pt x="37" y="19"/>
                  </a:lnTo>
                  <a:lnTo>
                    <a:pt x="36" y="13"/>
                  </a:lnTo>
                  <a:lnTo>
                    <a:pt x="31" y="6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0" name="Freeform 180"/>
            <p:cNvSpPr>
              <a:spLocks/>
            </p:cNvSpPr>
            <p:nvPr/>
          </p:nvSpPr>
          <p:spPr bwMode="auto">
            <a:xfrm>
              <a:off x="2353" y="1855"/>
              <a:ext cx="45" cy="49"/>
            </a:xfrm>
            <a:custGeom>
              <a:avLst/>
              <a:gdLst>
                <a:gd name="T0" fmla="*/ 2 w 45"/>
                <a:gd name="T1" fmla="*/ 34 h 49"/>
                <a:gd name="T2" fmla="*/ 2 w 45"/>
                <a:gd name="T3" fmla="*/ 36 h 49"/>
                <a:gd name="T4" fmla="*/ 5 w 45"/>
                <a:gd name="T5" fmla="*/ 41 h 49"/>
                <a:gd name="T6" fmla="*/ 7 w 45"/>
                <a:gd name="T7" fmla="*/ 42 h 49"/>
                <a:gd name="T8" fmla="*/ 13 w 45"/>
                <a:gd name="T9" fmla="*/ 47 h 49"/>
                <a:gd name="T10" fmla="*/ 16 w 45"/>
                <a:gd name="T11" fmla="*/ 49 h 49"/>
                <a:gd name="T12" fmla="*/ 28 w 45"/>
                <a:gd name="T13" fmla="*/ 46 h 49"/>
                <a:gd name="T14" fmla="*/ 30 w 45"/>
                <a:gd name="T15" fmla="*/ 49 h 49"/>
                <a:gd name="T16" fmla="*/ 33 w 45"/>
                <a:gd name="T17" fmla="*/ 47 h 49"/>
                <a:gd name="T18" fmla="*/ 39 w 45"/>
                <a:gd name="T19" fmla="*/ 42 h 49"/>
                <a:gd name="T20" fmla="*/ 41 w 45"/>
                <a:gd name="T21" fmla="*/ 41 h 49"/>
                <a:gd name="T22" fmla="*/ 44 w 45"/>
                <a:gd name="T23" fmla="*/ 36 h 49"/>
                <a:gd name="T24" fmla="*/ 44 w 45"/>
                <a:gd name="T25" fmla="*/ 34 h 49"/>
                <a:gd name="T26" fmla="*/ 42 w 45"/>
                <a:gd name="T27" fmla="*/ 29 h 49"/>
                <a:gd name="T28" fmla="*/ 45 w 45"/>
                <a:gd name="T29" fmla="*/ 16 h 49"/>
                <a:gd name="T30" fmla="*/ 44 w 45"/>
                <a:gd name="T31" fmla="*/ 13 h 49"/>
                <a:gd name="T32" fmla="*/ 41 w 45"/>
                <a:gd name="T33" fmla="*/ 8 h 49"/>
                <a:gd name="T34" fmla="*/ 39 w 45"/>
                <a:gd name="T35" fmla="*/ 6 h 49"/>
                <a:gd name="T36" fmla="*/ 38 w 45"/>
                <a:gd name="T37" fmla="*/ 5 h 49"/>
                <a:gd name="T38" fmla="*/ 33 w 45"/>
                <a:gd name="T39" fmla="*/ 1 h 49"/>
                <a:gd name="T40" fmla="*/ 30 w 45"/>
                <a:gd name="T41" fmla="*/ 0 h 49"/>
                <a:gd name="T42" fmla="*/ 14 w 45"/>
                <a:gd name="T43" fmla="*/ 1 h 49"/>
                <a:gd name="T44" fmla="*/ 11 w 45"/>
                <a:gd name="T45" fmla="*/ 3 h 49"/>
                <a:gd name="T46" fmla="*/ 8 w 45"/>
                <a:gd name="T47" fmla="*/ 6 h 49"/>
                <a:gd name="T48" fmla="*/ 7 w 45"/>
                <a:gd name="T49" fmla="*/ 8 h 49"/>
                <a:gd name="T50" fmla="*/ 4 w 45"/>
                <a:gd name="T51" fmla="*/ 11 h 49"/>
                <a:gd name="T52" fmla="*/ 2 w 45"/>
                <a:gd name="T53" fmla="*/ 15 h 49"/>
                <a:gd name="T54" fmla="*/ 0 w 45"/>
                <a:gd name="T55" fmla="*/ 24 h 49"/>
                <a:gd name="T56" fmla="*/ 10 w 45"/>
                <a:gd name="T57" fmla="*/ 19 h 49"/>
                <a:gd name="T58" fmla="*/ 11 w 45"/>
                <a:gd name="T59" fmla="*/ 16 h 49"/>
                <a:gd name="T60" fmla="*/ 11 w 45"/>
                <a:gd name="T61" fmla="*/ 15 h 49"/>
                <a:gd name="T62" fmla="*/ 13 w 45"/>
                <a:gd name="T63" fmla="*/ 13 h 49"/>
                <a:gd name="T64" fmla="*/ 14 w 45"/>
                <a:gd name="T65" fmla="*/ 11 h 49"/>
                <a:gd name="T66" fmla="*/ 16 w 45"/>
                <a:gd name="T67" fmla="*/ 11 h 49"/>
                <a:gd name="T68" fmla="*/ 19 w 45"/>
                <a:gd name="T69" fmla="*/ 10 h 49"/>
                <a:gd name="T70" fmla="*/ 27 w 45"/>
                <a:gd name="T71" fmla="*/ 10 h 49"/>
                <a:gd name="T72" fmla="*/ 30 w 45"/>
                <a:gd name="T73" fmla="*/ 11 h 49"/>
                <a:gd name="T74" fmla="*/ 31 w 45"/>
                <a:gd name="T75" fmla="*/ 11 h 49"/>
                <a:gd name="T76" fmla="*/ 33 w 45"/>
                <a:gd name="T77" fmla="*/ 13 h 49"/>
                <a:gd name="T78" fmla="*/ 35 w 45"/>
                <a:gd name="T79" fmla="*/ 15 h 49"/>
                <a:gd name="T80" fmla="*/ 35 w 45"/>
                <a:gd name="T81" fmla="*/ 16 h 49"/>
                <a:gd name="T82" fmla="*/ 36 w 45"/>
                <a:gd name="T83" fmla="*/ 19 h 49"/>
                <a:gd name="T84" fmla="*/ 39 w 45"/>
                <a:gd name="T85" fmla="*/ 28 h 49"/>
                <a:gd name="T86" fmla="*/ 38 w 45"/>
                <a:gd name="T87" fmla="*/ 21 h 49"/>
                <a:gd name="T88" fmla="*/ 36 w 45"/>
                <a:gd name="T89" fmla="*/ 28 h 49"/>
                <a:gd name="T90" fmla="*/ 33 w 45"/>
                <a:gd name="T91" fmla="*/ 34 h 49"/>
                <a:gd name="T92" fmla="*/ 33 w 45"/>
                <a:gd name="T93" fmla="*/ 34 h 49"/>
                <a:gd name="T94" fmla="*/ 33 w 45"/>
                <a:gd name="T95" fmla="*/ 34 h 49"/>
                <a:gd name="T96" fmla="*/ 28 w 45"/>
                <a:gd name="T97" fmla="*/ 37 h 49"/>
                <a:gd name="T98" fmla="*/ 21 w 45"/>
                <a:gd name="T99" fmla="*/ 41 h 49"/>
                <a:gd name="T100" fmla="*/ 27 w 45"/>
                <a:gd name="T101" fmla="*/ 42 h 49"/>
                <a:gd name="T102" fmla="*/ 19 w 45"/>
                <a:gd name="T103" fmla="*/ 39 h 49"/>
                <a:gd name="T104" fmla="*/ 16 w 45"/>
                <a:gd name="T105" fmla="*/ 37 h 49"/>
                <a:gd name="T106" fmla="*/ 13 w 45"/>
                <a:gd name="T107" fmla="*/ 36 h 49"/>
                <a:gd name="T108" fmla="*/ 11 w 45"/>
                <a:gd name="T109" fmla="*/ 34 h 49"/>
                <a:gd name="T110" fmla="*/ 11 w 45"/>
                <a:gd name="T111" fmla="*/ 33 h 49"/>
                <a:gd name="T112" fmla="*/ 8 w 45"/>
                <a:gd name="T113" fmla="*/ 28 h 49"/>
                <a:gd name="T114" fmla="*/ 0 w 45"/>
                <a:gd name="T115" fmla="*/ 24 h 4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"/>
                <a:gd name="T175" fmla="*/ 0 h 49"/>
                <a:gd name="T176" fmla="*/ 45 w 45"/>
                <a:gd name="T177" fmla="*/ 49 h 4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" h="49">
                  <a:moveTo>
                    <a:pt x="0" y="24"/>
                  </a:moveTo>
                  <a:lnTo>
                    <a:pt x="2" y="34"/>
                  </a:lnTo>
                  <a:lnTo>
                    <a:pt x="4" y="34"/>
                  </a:lnTo>
                  <a:lnTo>
                    <a:pt x="2" y="36"/>
                  </a:lnTo>
                  <a:lnTo>
                    <a:pt x="4" y="37"/>
                  </a:lnTo>
                  <a:lnTo>
                    <a:pt x="5" y="41"/>
                  </a:lnTo>
                  <a:lnTo>
                    <a:pt x="7" y="41"/>
                  </a:lnTo>
                  <a:lnTo>
                    <a:pt x="7" y="42"/>
                  </a:lnTo>
                  <a:lnTo>
                    <a:pt x="10" y="44"/>
                  </a:lnTo>
                  <a:lnTo>
                    <a:pt x="13" y="47"/>
                  </a:lnTo>
                  <a:lnTo>
                    <a:pt x="14" y="47"/>
                  </a:lnTo>
                  <a:lnTo>
                    <a:pt x="16" y="49"/>
                  </a:lnTo>
                  <a:lnTo>
                    <a:pt x="21" y="49"/>
                  </a:lnTo>
                  <a:lnTo>
                    <a:pt x="28" y="46"/>
                  </a:lnTo>
                  <a:lnTo>
                    <a:pt x="27" y="47"/>
                  </a:lnTo>
                  <a:lnTo>
                    <a:pt x="30" y="49"/>
                  </a:lnTo>
                  <a:lnTo>
                    <a:pt x="31" y="47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39" y="42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2" y="37"/>
                  </a:lnTo>
                  <a:lnTo>
                    <a:pt x="44" y="36"/>
                  </a:lnTo>
                  <a:lnTo>
                    <a:pt x="42" y="34"/>
                  </a:lnTo>
                  <a:lnTo>
                    <a:pt x="44" y="34"/>
                  </a:lnTo>
                  <a:lnTo>
                    <a:pt x="44" y="28"/>
                  </a:lnTo>
                  <a:lnTo>
                    <a:pt x="42" y="29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4" y="15"/>
                  </a:lnTo>
                  <a:lnTo>
                    <a:pt x="44" y="13"/>
                  </a:lnTo>
                  <a:lnTo>
                    <a:pt x="42" y="11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4" y="11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10" y="24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3" y="13"/>
                  </a:lnTo>
                  <a:lnTo>
                    <a:pt x="14" y="13"/>
                  </a:lnTo>
                  <a:lnTo>
                    <a:pt x="14" y="11"/>
                  </a:lnTo>
                  <a:lnTo>
                    <a:pt x="14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5" y="15"/>
                  </a:lnTo>
                  <a:lnTo>
                    <a:pt x="33" y="15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6" y="19"/>
                  </a:lnTo>
                  <a:lnTo>
                    <a:pt x="36" y="24"/>
                  </a:lnTo>
                  <a:lnTo>
                    <a:pt x="39" y="28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6" y="28"/>
                  </a:lnTo>
                  <a:lnTo>
                    <a:pt x="35" y="33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3" y="34"/>
                  </a:lnTo>
                  <a:lnTo>
                    <a:pt x="33" y="36"/>
                  </a:lnTo>
                  <a:lnTo>
                    <a:pt x="33" y="34"/>
                  </a:lnTo>
                  <a:lnTo>
                    <a:pt x="30" y="37"/>
                  </a:lnTo>
                  <a:lnTo>
                    <a:pt x="28" y="37"/>
                  </a:lnTo>
                  <a:lnTo>
                    <a:pt x="27" y="39"/>
                  </a:lnTo>
                  <a:lnTo>
                    <a:pt x="21" y="41"/>
                  </a:lnTo>
                  <a:lnTo>
                    <a:pt x="19" y="46"/>
                  </a:lnTo>
                  <a:lnTo>
                    <a:pt x="27" y="42"/>
                  </a:lnTo>
                  <a:lnTo>
                    <a:pt x="24" y="39"/>
                  </a:lnTo>
                  <a:lnTo>
                    <a:pt x="19" y="39"/>
                  </a:lnTo>
                  <a:lnTo>
                    <a:pt x="17" y="37"/>
                  </a:lnTo>
                  <a:lnTo>
                    <a:pt x="16" y="37"/>
                  </a:lnTo>
                  <a:lnTo>
                    <a:pt x="13" y="34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1" y="34"/>
                  </a:lnTo>
                  <a:lnTo>
                    <a:pt x="13" y="34"/>
                  </a:lnTo>
                  <a:lnTo>
                    <a:pt x="11" y="33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1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1" name="Freeform 181"/>
            <p:cNvSpPr>
              <a:spLocks/>
            </p:cNvSpPr>
            <p:nvPr/>
          </p:nvSpPr>
          <p:spPr bwMode="auto">
            <a:xfrm>
              <a:off x="2288" y="1883"/>
              <a:ext cx="39" cy="42"/>
            </a:xfrm>
            <a:custGeom>
              <a:avLst/>
              <a:gdLst>
                <a:gd name="T0" fmla="*/ 0 w 39"/>
                <a:gd name="T1" fmla="*/ 21 h 42"/>
                <a:gd name="T2" fmla="*/ 2 w 39"/>
                <a:gd name="T3" fmla="*/ 29 h 42"/>
                <a:gd name="T4" fmla="*/ 6 w 39"/>
                <a:gd name="T5" fmla="*/ 36 h 42"/>
                <a:gd name="T6" fmla="*/ 13 w 39"/>
                <a:gd name="T7" fmla="*/ 41 h 42"/>
                <a:gd name="T8" fmla="*/ 19 w 39"/>
                <a:gd name="T9" fmla="*/ 42 h 42"/>
                <a:gd name="T10" fmla="*/ 27 w 39"/>
                <a:gd name="T11" fmla="*/ 41 h 42"/>
                <a:gd name="T12" fmla="*/ 33 w 39"/>
                <a:gd name="T13" fmla="*/ 36 h 42"/>
                <a:gd name="T14" fmla="*/ 38 w 39"/>
                <a:gd name="T15" fmla="*/ 29 h 42"/>
                <a:gd name="T16" fmla="*/ 39 w 39"/>
                <a:gd name="T17" fmla="*/ 21 h 42"/>
                <a:gd name="T18" fmla="*/ 38 w 39"/>
                <a:gd name="T19" fmla="*/ 13 h 42"/>
                <a:gd name="T20" fmla="*/ 33 w 39"/>
                <a:gd name="T21" fmla="*/ 6 h 42"/>
                <a:gd name="T22" fmla="*/ 27 w 39"/>
                <a:gd name="T23" fmla="*/ 1 h 42"/>
                <a:gd name="T24" fmla="*/ 19 w 39"/>
                <a:gd name="T25" fmla="*/ 0 h 42"/>
                <a:gd name="T26" fmla="*/ 13 w 39"/>
                <a:gd name="T27" fmla="*/ 1 h 42"/>
                <a:gd name="T28" fmla="*/ 6 w 39"/>
                <a:gd name="T29" fmla="*/ 6 h 42"/>
                <a:gd name="T30" fmla="*/ 2 w 39"/>
                <a:gd name="T31" fmla="*/ 13 h 42"/>
                <a:gd name="T32" fmla="*/ 0 w 39"/>
                <a:gd name="T33" fmla="*/ 2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2"/>
                <a:gd name="T53" fmla="*/ 39 w 3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2">
                  <a:moveTo>
                    <a:pt x="0" y="21"/>
                  </a:moveTo>
                  <a:lnTo>
                    <a:pt x="2" y="29"/>
                  </a:lnTo>
                  <a:lnTo>
                    <a:pt x="6" y="36"/>
                  </a:lnTo>
                  <a:lnTo>
                    <a:pt x="13" y="41"/>
                  </a:lnTo>
                  <a:lnTo>
                    <a:pt x="19" y="42"/>
                  </a:lnTo>
                  <a:lnTo>
                    <a:pt x="27" y="41"/>
                  </a:lnTo>
                  <a:lnTo>
                    <a:pt x="33" y="36"/>
                  </a:lnTo>
                  <a:lnTo>
                    <a:pt x="38" y="29"/>
                  </a:lnTo>
                  <a:lnTo>
                    <a:pt x="39" y="21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2" name="Freeform 182"/>
            <p:cNvSpPr>
              <a:spLocks/>
            </p:cNvSpPr>
            <p:nvPr/>
          </p:nvSpPr>
          <p:spPr bwMode="auto">
            <a:xfrm>
              <a:off x="2284" y="1878"/>
              <a:ext cx="46" cy="51"/>
            </a:xfrm>
            <a:custGeom>
              <a:avLst/>
              <a:gdLst>
                <a:gd name="T0" fmla="*/ 1 w 46"/>
                <a:gd name="T1" fmla="*/ 36 h 51"/>
                <a:gd name="T2" fmla="*/ 1 w 46"/>
                <a:gd name="T3" fmla="*/ 37 h 51"/>
                <a:gd name="T4" fmla="*/ 4 w 46"/>
                <a:gd name="T5" fmla="*/ 42 h 51"/>
                <a:gd name="T6" fmla="*/ 6 w 46"/>
                <a:gd name="T7" fmla="*/ 44 h 51"/>
                <a:gd name="T8" fmla="*/ 12 w 46"/>
                <a:gd name="T9" fmla="*/ 49 h 51"/>
                <a:gd name="T10" fmla="*/ 15 w 46"/>
                <a:gd name="T11" fmla="*/ 51 h 51"/>
                <a:gd name="T12" fmla="*/ 28 w 46"/>
                <a:gd name="T13" fmla="*/ 47 h 51"/>
                <a:gd name="T14" fmla="*/ 29 w 46"/>
                <a:gd name="T15" fmla="*/ 51 h 51"/>
                <a:gd name="T16" fmla="*/ 35 w 46"/>
                <a:gd name="T17" fmla="*/ 47 h 51"/>
                <a:gd name="T18" fmla="*/ 37 w 46"/>
                <a:gd name="T19" fmla="*/ 46 h 51"/>
                <a:gd name="T20" fmla="*/ 37 w 46"/>
                <a:gd name="T21" fmla="*/ 46 h 51"/>
                <a:gd name="T22" fmla="*/ 42 w 46"/>
                <a:gd name="T23" fmla="*/ 39 h 51"/>
                <a:gd name="T24" fmla="*/ 43 w 46"/>
                <a:gd name="T25" fmla="*/ 36 h 51"/>
                <a:gd name="T26" fmla="*/ 45 w 46"/>
                <a:gd name="T27" fmla="*/ 29 h 51"/>
                <a:gd name="T28" fmla="*/ 46 w 46"/>
                <a:gd name="T29" fmla="*/ 23 h 51"/>
                <a:gd name="T30" fmla="*/ 45 w 46"/>
                <a:gd name="T31" fmla="*/ 16 h 51"/>
                <a:gd name="T32" fmla="*/ 43 w 46"/>
                <a:gd name="T33" fmla="*/ 13 h 51"/>
                <a:gd name="T34" fmla="*/ 40 w 46"/>
                <a:gd name="T35" fmla="*/ 10 h 51"/>
                <a:gd name="T36" fmla="*/ 38 w 46"/>
                <a:gd name="T37" fmla="*/ 8 h 51"/>
                <a:gd name="T38" fmla="*/ 37 w 46"/>
                <a:gd name="T39" fmla="*/ 6 h 51"/>
                <a:gd name="T40" fmla="*/ 34 w 46"/>
                <a:gd name="T41" fmla="*/ 3 h 51"/>
                <a:gd name="T42" fmla="*/ 31 w 46"/>
                <a:gd name="T43" fmla="*/ 1 h 51"/>
                <a:gd name="T44" fmla="*/ 15 w 46"/>
                <a:gd name="T45" fmla="*/ 0 h 51"/>
                <a:gd name="T46" fmla="*/ 10 w 46"/>
                <a:gd name="T47" fmla="*/ 3 h 51"/>
                <a:gd name="T48" fmla="*/ 10 w 46"/>
                <a:gd name="T49" fmla="*/ 3 h 51"/>
                <a:gd name="T50" fmla="*/ 4 w 46"/>
                <a:gd name="T51" fmla="*/ 11 h 51"/>
                <a:gd name="T52" fmla="*/ 1 w 46"/>
                <a:gd name="T53" fmla="*/ 16 h 51"/>
                <a:gd name="T54" fmla="*/ 0 w 46"/>
                <a:gd name="T55" fmla="*/ 26 h 51"/>
                <a:gd name="T56" fmla="*/ 9 w 46"/>
                <a:gd name="T57" fmla="*/ 21 h 51"/>
                <a:gd name="T58" fmla="*/ 9 w 46"/>
                <a:gd name="T59" fmla="*/ 18 h 51"/>
                <a:gd name="T60" fmla="*/ 12 w 46"/>
                <a:gd name="T61" fmla="*/ 14 h 51"/>
                <a:gd name="T62" fmla="*/ 17 w 46"/>
                <a:gd name="T63" fmla="*/ 11 h 51"/>
                <a:gd name="T64" fmla="*/ 17 w 46"/>
                <a:gd name="T65" fmla="*/ 11 h 51"/>
                <a:gd name="T66" fmla="*/ 23 w 46"/>
                <a:gd name="T67" fmla="*/ 10 h 51"/>
                <a:gd name="T68" fmla="*/ 28 w 46"/>
                <a:gd name="T69" fmla="*/ 11 h 51"/>
                <a:gd name="T70" fmla="*/ 31 w 46"/>
                <a:gd name="T71" fmla="*/ 13 h 51"/>
                <a:gd name="T72" fmla="*/ 31 w 46"/>
                <a:gd name="T73" fmla="*/ 13 h 51"/>
                <a:gd name="T74" fmla="*/ 32 w 46"/>
                <a:gd name="T75" fmla="*/ 14 h 51"/>
                <a:gd name="T76" fmla="*/ 34 w 46"/>
                <a:gd name="T77" fmla="*/ 16 h 51"/>
                <a:gd name="T78" fmla="*/ 34 w 46"/>
                <a:gd name="T79" fmla="*/ 16 h 51"/>
                <a:gd name="T80" fmla="*/ 35 w 46"/>
                <a:gd name="T81" fmla="*/ 19 h 51"/>
                <a:gd name="T82" fmla="*/ 37 w 46"/>
                <a:gd name="T83" fmla="*/ 26 h 51"/>
                <a:gd name="T84" fmla="*/ 43 w 46"/>
                <a:gd name="T85" fmla="*/ 21 h 51"/>
                <a:gd name="T86" fmla="*/ 38 w 46"/>
                <a:gd name="T87" fmla="*/ 29 h 51"/>
                <a:gd name="T88" fmla="*/ 37 w 46"/>
                <a:gd name="T89" fmla="*/ 32 h 51"/>
                <a:gd name="T90" fmla="*/ 34 w 46"/>
                <a:gd name="T91" fmla="*/ 36 h 51"/>
                <a:gd name="T92" fmla="*/ 31 w 46"/>
                <a:gd name="T93" fmla="*/ 39 h 51"/>
                <a:gd name="T94" fmla="*/ 29 w 46"/>
                <a:gd name="T95" fmla="*/ 41 h 51"/>
                <a:gd name="T96" fmla="*/ 26 w 46"/>
                <a:gd name="T97" fmla="*/ 41 h 51"/>
                <a:gd name="T98" fmla="*/ 18 w 46"/>
                <a:gd name="T99" fmla="*/ 47 h 51"/>
                <a:gd name="T100" fmla="*/ 23 w 46"/>
                <a:gd name="T101" fmla="*/ 41 h 51"/>
                <a:gd name="T102" fmla="*/ 17 w 46"/>
                <a:gd name="T103" fmla="*/ 39 h 51"/>
                <a:gd name="T104" fmla="*/ 12 w 46"/>
                <a:gd name="T105" fmla="*/ 36 h 51"/>
                <a:gd name="T106" fmla="*/ 12 w 46"/>
                <a:gd name="T107" fmla="*/ 36 h 51"/>
                <a:gd name="T108" fmla="*/ 12 w 46"/>
                <a:gd name="T109" fmla="*/ 36 h 51"/>
                <a:gd name="T110" fmla="*/ 9 w 46"/>
                <a:gd name="T111" fmla="*/ 29 h 51"/>
                <a:gd name="T112" fmla="*/ 9 w 46"/>
                <a:gd name="T113" fmla="*/ 26 h 5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"/>
                <a:gd name="T172" fmla="*/ 0 h 51"/>
                <a:gd name="T173" fmla="*/ 46 w 46"/>
                <a:gd name="T174" fmla="*/ 51 h 5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" h="51">
                  <a:moveTo>
                    <a:pt x="0" y="26"/>
                  </a:moveTo>
                  <a:lnTo>
                    <a:pt x="1" y="36"/>
                  </a:lnTo>
                  <a:lnTo>
                    <a:pt x="3" y="36"/>
                  </a:lnTo>
                  <a:lnTo>
                    <a:pt x="1" y="37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4"/>
                  </a:lnTo>
                  <a:lnTo>
                    <a:pt x="9" y="46"/>
                  </a:lnTo>
                  <a:lnTo>
                    <a:pt x="12" y="49"/>
                  </a:lnTo>
                  <a:lnTo>
                    <a:pt x="14" y="49"/>
                  </a:lnTo>
                  <a:lnTo>
                    <a:pt x="15" y="51"/>
                  </a:lnTo>
                  <a:lnTo>
                    <a:pt x="20" y="51"/>
                  </a:lnTo>
                  <a:lnTo>
                    <a:pt x="28" y="47"/>
                  </a:lnTo>
                  <a:lnTo>
                    <a:pt x="26" y="49"/>
                  </a:lnTo>
                  <a:lnTo>
                    <a:pt x="29" y="51"/>
                  </a:lnTo>
                  <a:lnTo>
                    <a:pt x="31" y="49"/>
                  </a:lnTo>
                  <a:lnTo>
                    <a:pt x="35" y="47"/>
                  </a:lnTo>
                  <a:lnTo>
                    <a:pt x="35" y="46"/>
                  </a:lnTo>
                  <a:lnTo>
                    <a:pt x="37" y="46"/>
                  </a:lnTo>
                  <a:lnTo>
                    <a:pt x="37" y="44"/>
                  </a:lnTo>
                  <a:lnTo>
                    <a:pt x="37" y="46"/>
                  </a:lnTo>
                  <a:lnTo>
                    <a:pt x="43" y="39"/>
                  </a:lnTo>
                  <a:lnTo>
                    <a:pt x="42" y="39"/>
                  </a:lnTo>
                  <a:lnTo>
                    <a:pt x="43" y="39"/>
                  </a:lnTo>
                  <a:lnTo>
                    <a:pt x="43" y="36"/>
                  </a:lnTo>
                  <a:lnTo>
                    <a:pt x="45" y="36"/>
                  </a:lnTo>
                  <a:lnTo>
                    <a:pt x="45" y="29"/>
                  </a:lnTo>
                  <a:lnTo>
                    <a:pt x="43" y="31"/>
                  </a:lnTo>
                  <a:lnTo>
                    <a:pt x="46" y="23"/>
                  </a:lnTo>
                  <a:lnTo>
                    <a:pt x="46" y="18"/>
                  </a:lnTo>
                  <a:lnTo>
                    <a:pt x="45" y="16"/>
                  </a:lnTo>
                  <a:lnTo>
                    <a:pt x="45" y="14"/>
                  </a:lnTo>
                  <a:lnTo>
                    <a:pt x="43" y="13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4" y="3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9" y="21"/>
                  </a:lnTo>
                  <a:lnTo>
                    <a:pt x="10" y="19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8" y="10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8" y="11"/>
                  </a:lnTo>
                  <a:lnTo>
                    <a:pt x="29" y="11"/>
                  </a:lnTo>
                  <a:lnTo>
                    <a:pt x="31" y="13"/>
                  </a:lnTo>
                  <a:lnTo>
                    <a:pt x="31" y="11"/>
                  </a:lnTo>
                  <a:lnTo>
                    <a:pt x="31" y="13"/>
                  </a:lnTo>
                  <a:lnTo>
                    <a:pt x="32" y="13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35" y="19"/>
                  </a:lnTo>
                  <a:lnTo>
                    <a:pt x="37" y="21"/>
                  </a:lnTo>
                  <a:lnTo>
                    <a:pt x="37" y="26"/>
                  </a:lnTo>
                  <a:lnTo>
                    <a:pt x="40" y="29"/>
                  </a:lnTo>
                  <a:lnTo>
                    <a:pt x="43" y="21"/>
                  </a:lnTo>
                  <a:lnTo>
                    <a:pt x="38" y="23"/>
                  </a:lnTo>
                  <a:lnTo>
                    <a:pt x="38" y="29"/>
                  </a:lnTo>
                  <a:lnTo>
                    <a:pt x="37" y="29"/>
                  </a:lnTo>
                  <a:lnTo>
                    <a:pt x="37" y="32"/>
                  </a:lnTo>
                  <a:lnTo>
                    <a:pt x="35" y="32"/>
                  </a:lnTo>
                  <a:lnTo>
                    <a:pt x="34" y="36"/>
                  </a:lnTo>
                  <a:lnTo>
                    <a:pt x="31" y="37"/>
                  </a:lnTo>
                  <a:lnTo>
                    <a:pt x="31" y="39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8" y="39"/>
                  </a:lnTo>
                  <a:lnTo>
                    <a:pt x="26" y="41"/>
                  </a:lnTo>
                  <a:lnTo>
                    <a:pt x="20" y="42"/>
                  </a:lnTo>
                  <a:lnTo>
                    <a:pt x="18" y="47"/>
                  </a:lnTo>
                  <a:lnTo>
                    <a:pt x="26" y="44"/>
                  </a:lnTo>
                  <a:lnTo>
                    <a:pt x="23" y="41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5" y="39"/>
                  </a:lnTo>
                  <a:lnTo>
                    <a:pt x="12" y="36"/>
                  </a:lnTo>
                  <a:lnTo>
                    <a:pt x="12" y="37"/>
                  </a:lnTo>
                  <a:lnTo>
                    <a:pt x="12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0" y="34"/>
                  </a:lnTo>
                  <a:lnTo>
                    <a:pt x="9" y="29"/>
                  </a:lnTo>
                  <a:lnTo>
                    <a:pt x="7" y="29"/>
                  </a:lnTo>
                  <a:lnTo>
                    <a:pt x="9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3" name="Freeform 183"/>
            <p:cNvSpPr>
              <a:spLocks/>
            </p:cNvSpPr>
            <p:nvPr/>
          </p:nvSpPr>
          <p:spPr bwMode="auto">
            <a:xfrm>
              <a:off x="2634" y="1631"/>
              <a:ext cx="37" cy="42"/>
            </a:xfrm>
            <a:custGeom>
              <a:avLst/>
              <a:gdLst>
                <a:gd name="T0" fmla="*/ 0 w 37"/>
                <a:gd name="T1" fmla="*/ 21 h 42"/>
                <a:gd name="T2" fmla="*/ 2 w 37"/>
                <a:gd name="T3" fmla="*/ 29 h 42"/>
                <a:gd name="T4" fmla="*/ 6 w 37"/>
                <a:gd name="T5" fmla="*/ 36 h 42"/>
                <a:gd name="T6" fmla="*/ 12 w 37"/>
                <a:gd name="T7" fmla="*/ 41 h 42"/>
                <a:gd name="T8" fmla="*/ 19 w 37"/>
                <a:gd name="T9" fmla="*/ 42 h 42"/>
                <a:gd name="T10" fmla="*/ 25 w 37"/>
                <a:gd name="T11" fmla="*/ 41 h 42"/>
                <a:gd name="T12" fmla="*/ 31 w 37"/>
                <a:gd name="T13" fmla="*/ 36 h 42"/>
                <a:gd name="T14" fmla="*/ 36 w 37"/>
                <a:gd name="T15" fmla="*/ 29 h 42"/>
                <a:gd name="T16" fmla="*/ 37 w 37"/>
                <a:gd name="T17" fmla="*/ 21 h 42"/>
                <a:gd name="T18" fmla="*/ 36 w 37"/>
                <a:gd name="T19" fmla="*/ 13 h 42"/>
                <a:gd name="T20" fmla="*/ 31 w 37"/>
                <a:gd name="T21" fmla="*/ 6 h 42"/>
                <a:gd name="T22" fmla="*/ 25 w 37"/>
                <a:gd name="T23" fmla="*/ 1 h 42"/>
                <a:gd name="T24" fmla="*/ 19 w 37"/>
                <a:gd name="T25" fmla="*/ 0 h 42"/>
                <a:gd name="T26" fmla="*/ 12 w 37"/>
                <a:gd name="T27" fmla="*/ 1 h 42"/>
                <a:gd name="T28" fmla="*/ 6 w 37"/>
                <a:gd name="T29" fmla="*/ 6 h 42"/>
                <a:gd name="T30" fmla="*/ 2 w 37"/>
                <a:gd name="T31" fmla="*/ 13 h 42"/>
                <a:gd name="T32" fmla="*/ 0 w 37"/>
                <a:gd name="T33" fmla="*/ 2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2"/>
                <a:gd name="T53" fmla="*/ 37 w 3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2">
                  <a:moveTo>
                    <a:pt x="0" y="21"/>
                  </a:moveTo>
                  <a:lnTo>
                    <a:pt x="2" y="29"/>
                  </a:lnTo>
                  <a:lnTo>
                    <a:pt x="6" y="36"/>
                  </a:lnTo>
                  <a:lnTo>
                    <a:pt x="12" y="41"/>
                  </a:lnTo>
                  <a:lnTo>
                    <a:pt x="19" y="42"/>
                  </a:lnTo>
                  <a:lnTo>
                    <a:pt x="25" y="41"/>
                  </a:lnTo>
                  <a:lnTo>
                    <a:pt x="31" y="36"/>
                  </a:lnTo>
                  <a:lnTo>
                    <a:pt x="36" y="29"/>
                  </a:lnTo>
                  <a:lnTo>
                    <a:pt x="37" y="21"/>
                  </a:lnTo>
                  <a:lnTo>
                    <a:pt x="36" y="13"/>
                  </a:lnTo>
                  <a:lnTo>
                    <a:pt x="31" y="6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4" name="Freeform 184"/>
            <p:cNvSpPr>
              <a:spLocks/>
            </p:cNvSpPr>
            <p:nvPr/>
          </p:nvSpPr>
          <p:spPr bwMode="auto">
            <a:xfrm>
              <a:off x="2629" y="1626"/>
              <a:ext cx="45" cy="50"/>
            </a:xfrm>
            <a:custGeom>
              <a:avLst/>
              <a:gdLst>
                <a:gd name="T0" fmla="*/ 0 w 45"/>
                <a:gd name="T1" fmla="*/ 32 h 50"/>
                <a:gd name="T2" fmla="*/ 3 w 45"/>
                <a:gd name="T3" fmla="*/ 39 h 50"/>
                <a:gd name="T4" fmla="*/ 3 w 45"/>
                <a:gd name="T5" fmla="*/ 39 h 50"/>
                <a:gd name="T6" fmla="*/ 11 w 45"/>
                <a:gd name="T7" fmla="*/ 46 h 50"/>
                <a:gd name="T8" fmla="*/ 14 w 45"/>
                <a:gd name="T9" fmla="*/ 49 h 50"/>
                <a:gd name="T10" fmla="*/ 21 w 45"/>
                <a:gd name="T11" fmla="*/ 50 h 50"/>
                <a:gd name="T12" fmla="*/ 27 w 45"/>
                <a:gd name="T13" fmla="*/ 49 h 50"/>
                <a:gd name="T14" fmla="*/ 31 w 45"/>
                <a:gd name="T15" fmla="*/ 49 h 50"/>
                <a:gd name="T16" fmla="*/ 34 w 45"/>
                <a:gd name="T17" fmla="*/ 46 h 50"/>
                <a:gd name="T18" fmla="*/ 42 w 45"/>
                <a:gd name="T19" fmla="*/ 39 h 50"/>
                <a:gd name="T20" fmla="*/ 42 w 45"/>
                <a:gd name="T21" fmla="*/ 39 h 50"/>
                <a:gd name="T22" fmla="*/ 45 w 45"/>
                <a:gd name="T23" fmla="*/ 32 h 50"/>
                <a:gd name="T24" fmla="*/ 42 w 45"/>
                <a:gd name="T25" fmla="*/ 31 h 50"/>
                <a:gd name="T26" fmla="*/ 44 w 45"/>
                <a:gd name="T27" fmla="*/ 14 h 50"/>
                <a:gd name="T28" fmla="*/ 44 w 45"/>
                <a:gd name="T29" fmla="*/ 13 h 50"/>
                <a:gd name="T30" fmla="*/ 41 w 45"/>
                <a:gd name="T31" fmla="*/ 8 h 50"/>
                <a:gd name="T32" fmla="*/ 39 w 45"/>
                <a:gd name="T33" fmla="*/ 6 h 50"/>
                <a:gd name="T34" fmla="*/ 33 w 45"/>
                <a:gd name="T35" fmla="*/ 1 h 50"/>
                <a:gd name="T36" fmla="*/ 30 w 45"/>
                <a:gd name="T37" fmla="*/ 0 h 50"/>
                <a:gd name="T38" fmla="*/ 14 w 45"/>
                <a:gd name="T39" fmla="*/ 1 h 50"/>
                <a:gd name="T40" fmla="*/ 10 w 45"/>
                <a:gd name="T41" fmla="*/ 5 h 50"/>
                <a:gd name="T42" fmla="*/ 7 w 45"/>
                <a:gd name="T43" fmla="*/ 8 h 50"/>
                <a:gd name="T44" fmla="*/ 3 w 45"/>
                <a:gd name="T45" fmla="*/ 11 h 50"/>
                <a:gd name="T46" fmla="*/ 3 w 45"/>
                <a:gd name="T47" fmla="*/ 14 h 50"/>
                <a:gd name="T48" fmla="*/ 0 w 45"/>
                <a:gd name="T49" fmla="*/ 26 h 50"/>
                <a:gd name="T50" fmla="*/ 8 w 45"/>
                <a:gd name="T51" fmla="*/ 21 h 50"/>
                <a:gd name="T52" fmla="*/ 11 w 45"/>
                <a:gd name="T53" fmla="*/ 16 h 50"/>
                <a:gd name="T54" fmla="*/ 11 w 45"/>
                <a:gd name="T55" fmla="*/ 14 h 50"/>
                <a:gd name="T56" fmla="*/ 13 w 45"/>
                <a:gd name="T57" fmla="*/ 13 h 50"/>
                <a:gd name="T58" fmla="*/ 16 w 45"/>
                <a:gd name="T59" fmla="*/ 11 h 50"/>
                <a:gd name="T60" fmla="*/ 19 w 45"/>
                <a:gd name="T61" fmla="*/ 9 h 50"/>
                <a:gd name="T62" fmla="*/ 27 w 45"/>
                <a:gd name="T63" fmla="*/ 9 h 50"/>
                <a:gd name="T64" fmla="*/ 30 w 45"/>
                <a:gd name="T65" fmla="*/ 11 h 50"/>
                <a:gd name="T66" fmla="*/ 33 w 45"/>
                <a:gd name="T67" fmla="*/ 13 h 50"/>
                <a:gd name="T68" fmla="*/ 34 w 45"/>
                <a:gd name="T69" fmla="*/ 14 h 50"/>
                <a:gd name="T70" fmla="*/ 34 w 45"/>
                <a:gd name="T71" fmla="*/ 16 h 50"/>
                <a:gd name="T72" fmla="*/ 38 w 45"/>
                <a:gd name="T73" fmla="*/ 21 h 50"/>
                <a:gd name="T74" fmla="*/ 39 w 45"/>
                <a:gd name="T75" fmla="*/ 29 h 50"/>
                <a:gd name="T76" fmla="*/ 38 w 45"/>
                <a:gd name="T77" fmla="*/ 23 h 50"/>
                <a:gd name="T78" fmla="*/ 34 w 45"/>
                <a:gd name="T79" fmla="*/ 31 h 50"/>
                <a:gd name="T80" fmla="*/ 34 w 45"/>
                <a:gd name="T81" fmla="*/ 32 h 50"/>
                <a:gd name="T82" fmla="*/ 31 w 45"/>
                <a:gd name="T83" fmla="*/ 37 h 50"/>
                <a:gd name="T84" fmla="*/ 28 w 45"/>
                <a:gd name="T85" fmla="*/ 41 h 50"/>
                <a:gd name="T86" fmla="*/ 27 w 45"/>
                <a:gd name="T87" fmla="*/ 41 h 50"/>
                <a:gd name="T88" fmla="*/ 19 w 45"/>
                <a:gd name="T89" fmla="*/ 47 h 50"/>
                <a:gd name="T90" fmla="*/ 24 w 45"/>
                <a:gd name="T91" fmla="*/ 41 h 50"/>
                <a:gd name="T92" fmla="*/ 17 w 45"/>
                <a:gd name="T93" fmla="*/ 39 h 50"/>
                <a:gd name="T94" fmla="*/ 17 w 45"/>
                <a:gd name="T95" fmla="*/ 39 h 50"/>
                <a:gd name="T96" fmla="*/ 13 w 45"/>
                <a:gd name="T97" fmla="*/ 36 h 50"/>
                <a:gd name="T98" fmla="*/ 10 w 45"/>
                <a:gd name="T99" fmla="*/ 32 h 50"/>
                <a:gd name="T100" fmla="*/ 10 w 45"/>
                <a:gd name="T101" fmla="*/ 29 h 50"/>
                <a:gd name="T102" fmla="*/ 0 w 45"/>
                <a:gd name="T103" fmla="*/ 26 h 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5"/>
                <a:gd name="T157" fmla="*/ 0 h 50"/>
                <a:gd name="T158" fmla="*/ 45 w 45"/>
                <a:gd name="T159" fmla="*/ 50 h 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5" h="50">
                  <a:moveTo>
                    <a:pt x="0" y="26"/>
                  </a:moveTo>
                  <a:lnTo>
                    <a:pt x="0" y="32"/>
                  </a:lnTo>
                  <a:lnTo>
                    <a:pt x="2" y="34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3" y="39"/>
                  </a:lnTo>
                  <a:lnTo>
                    <a:pt x="11" y="47"/>
                  </a:lnTo>
                  <a:lnTo>
                    <a:pt x="11" y="46"/>
                  </a:lnTo>
                  <a:lnTo>
                    <a:pt x="11" y="47"/>
                  </a:lnTo>
                  <a:lnTo>
                    <a:pt x="14" y="49"/>
                  </a:lnTo>
                  <a:lnTo>
                    <a:pt x="16" y="50"/>
                  </a:lnTo>
                  <a:lnTo>
                    <a:pt x="21" y="50"/>
                  </a:lnTo>
                  <a:lnTo>
                    <a:pt x="28" y="47"/>
                  </a:lnTo>
                  <a:lnTo>
                    <a:pt x="27" y="49"/>
                  </a:lnTo>
                  <a:lnTo>
                    <a:pt x="30" y="50"/>
                  </a:lnTo>
                  <a:lnTo>
                    <a:pt x="31" y="49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4" y="47"/>
                  </a:lnTo>
                  <a:lnTo>
                    <a:pt x="42" y="39"/>
                  </a:lnTo>
                  <a:lnTo>
                    <a:pt x="41" y="39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45" y="32"/>
                  </a:lnTo>
                  <a:lnTo>
                    <a:pt x="44" y="29"/>
                  </a:lnTo>
                  <a:lnTo>
                    <a:pt x="42" y="31"/>
                  </a:lnTo>
                  <a:lnTo>
                    <a:pt x="45" y="23"/>
                  </a:lnTo>
                  <a:lnTo>
                    <a:pt x="44" y="14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2" y="11"/>
                  </a:lnTo>
                  <a:lnTo>
                    <a:pt x="41" y="8"/>
                  </a:lnTo>
                  <a:lnTo>
                    <a:pt x="39" y="8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0" y="5"/>
                  </a:lnTo>
                  <a:lnTo>
                    <a:pt x="7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10" y="26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1" y="16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4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9" y="9"/>
                  </a:lnTo>
                  <a:lnTo>
                    <a:pt x="24" y="9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3" y="14"/>
                  </a:lnTo>
                  <a:lnTo>
                    <a:pt x="34" y="16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36" y="26"/>
                  </a:lnTo>
                  <a:lnTo>
                    <a:pt x="39" y="29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6" y="29"/>
                  </a:lnTo>
                  <a:lnTo>
                    <a:pt x="34" y="31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3" y="36"/>
                  </a:lnTo>
                  <a:lnTo>
                    <a:pt x="31" y="37"/>
                  </a:lnTo>
                  <a:lnTo>
                    <a:pt x="28" y="39"/>
                  </a:lnTo>
                  <a:lnTo>
                    <a:pt x="28" y="41"/>
                  </a:lnTo>
                  <a:lnTo>
                    <a:pt x="28" y="39"/>
                  </a:lnTo>
                  <a:lnTo>
                    <a:pt x="27" y="41"/>
                  </a:lnTo>
                  <a:lnTo>
                    <a:pt x="21" y="42"/>
                  </a:lnTo>
                  <a:lnTo>
                    <a:pt x="19" y="47"/>
                  </a:lnTo>
                  <a:lnTo>
                    <a:pt x="27" y="44"/>
                  </a:lnTo>
                  <a:lnTo>
                    <a:pt x="24" y="41"/>
                  </a:lnTo>
                  <a:lnTo>
                    <a:pt x="19" y="41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7" y="39"/>
                  </a:lnTo>
                  <a:lnTo>
                    <a:pt x="14" y="37"/>
                  </a:lnTo>
                  <a:lnTo>
                    <a:pt x="13" y="36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1" y="31"/>
                  </a:lnTo>
                  <a:lnTo>
                    <a:pt x="10" y="29"/>
                  </a:lnTo>
                  <a:lnTo>
                    <a:pt x="1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5" name="Freeform 185"/>
            <p:cNvSpPr>
              <a:spLocks/>
            </p:cNvSpPr>
            <p:nvPr/>
          </p:nvSpPr>
          <p:spPr bwMode="auto">
            <a:xfrm>
              <a:off x="2617" y="1789"/>
              <a:ext cx="39" cy="41"/>
            </a:xfrm>
            <a:custGeom>
              <a:avLst/>
              <a:gdLst>
                <a:gd name="T0" fmla="*/ 0 w 39"/>
                <a:gd name="T1" fmla="*/ 20 h 41"/>
                <a:gd name="T2" fmla="*/ 2 w 39"/>
                <a:gd name="T3" fmla="*/ 28 h 41"/>
                <a:gd name="T4" fmla="*/ 6 w 39"/>
                <a:gd name="T5" fmla="*/ 35 h 41"/>
                <a:gd name="T6" fmla="*/ 12 w 39"/>
                <a:gd name="T7" fmla="*/ 40 h 41"/>
                <a:gd name="T8" fmla="*/ 20 w 39"/>
                <a:gd name="T9" fmla="*/ 41 h 41"/>
                <a:gd name="T10" fmla="*/ 26 w 39"/>
                <a:gd name="T11" fmla="*/ 40 h 41"/>
                <a:gd name="T12" fmla="*/ 33 w 39"/>
                <a:gd name="T13" fmla="*/ 35 h 41"/>
                <a:gd name="T14" fmla="*/ 37 w 39"/>
                <a:gd name="T15" fmla="*/ 28 h 41"/>
                <a:gd name="T16" fmla="*/ 39 w 39"/>
                <a:gd name="T17" fmla="*/ 20 h 41"/>
                <a:gd name="T18" fmla="*/ 37 w 39"/>
                <a:gd name="T19" fmla="*/ 13 h 41"/>
                <a:gd name="T20" fmla="*/ 33 w 39"/>
                <a:gd name="T21" fmla="*/ 7 h 41"/>
                <a:gd name="T22" fmla="*/ 26 w 39"/>
                <a:gd name="T23" fmla="*/ 2 h 41"/>
                <a:gd name="T24" fmla="*/ 20 w 39"/>
                <a:gd name="T25" fmla="*/ 0 h 41"/>
                <a:gd name="T26" fmla="*/ 12 w 39"/>
                <a:gd name="T27" fmla="*/ 2 h 41"/>
                <a:gd name="T28" fmla="*/ 6 w 39"/>
                <a:gd name="T29" fmla="*/ 7 h 41"/>
                <a:gd name="T30" fmla="*/ 2 w 39"/>
                <a:gd name="T31" fmla="*/ 13 h 41"/>
                <a:gd name="T32" fmla="*/ 0 w 39"/>
                <a:gd name="T33" fmla="*/ 2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1"/>
                <a:gd name="T53" fmla="*/ 39 w 3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1">
                  <a:moveTo>
                    <a:pt x="0" y="20"/>
                  </a:moveTo>
                  <a:lnTo>
                    <a:pt x="2" y="28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20" y="41"/>
                  </a:lnTo>
                  <a:lnTo>
                    <a:pt x="26" y="40"/>
                  </a:lnTo>
                  <a:lnTo>
                    <a:pt x="33" y="35"/>
                  </a:lnTo>
                  <a:lnTo>
                    <a:pt x="37" y="28"/>
                  </a:lnTo>
                  <a:lnTo>
                    <a:pt x="39" y="20"/>
                  </a:lnTo>
                  <a:lnTo>
                    <a:pt x="37" y="13"/>
                  </a:lnTo>
                  <a:lnTo>
                    <a:pt x="33" y="7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6" name="Freeform 186"/>
            <p:cNvSpPr>
              <a:spLocks/>
            </p:cNvSpPr>
            <p:nvPr/>
          </p:nvSpPr>
          <p:spPr bwMode="auto">
            <a:xfrm>
              <a:off x="2612" y="1784"/>
              <a:ext cx="47" cy="50"/>
            </a:xfrm>
            <a:custGeom>
              <a:avLst/>
              <a:gdLst>
                <a:gd name="T0" fmla="*/ 0 w 47"/>
                <a:gd name="T1" fmla="*/ 32 h 50"/>
                <a:gd name="T2" fmla="*/ 3 w 47"/>
                <a:gd name="T3" fmla="*/ 38 h 50"/>
                <a:gd name="T4" fmla="*/ 5 w 47"/>
                <a:gd name="T5" fmla="*/ 40 h 50"/>
                <a:gd name="T6" fmla="*/ 5 w 47"/>
                <a:gd name="T7" fmla="*/ 40 h 50"/>
                <a:gd name="T8" fmla="*/ 11 w 47"/>
                <a:gd name="T9" fmla="*/ 45 h 50"/>
                <a:gd name="T10" fmla="*/ 14 w 47"/>
                <a:gd name="T11" fmla="*/ 46 h 50"/>
                <a:gd name="T12" fmla="*/ 22 w 47"/>
                <a:gd name="T13" fmla="*/ 50 h 50"/>
                <a:gd name="T14" fmla="*/ 28 w 47"/>
                <a:gd name="T15" fmla="*/ 48 h 50"/>
                <a:gd name="T16" fmla="*/ 33 w 47"/>
                <a:gd name="T17" fmla="*/ 48 h 50"/>
                <a:gd name="T18" fmla="*/ 36 w 47"/>
                <a:gd name="T19" fmla="*/ 45 h 50"/>
                <a:gd name="T20" fmla="*/ 44 w 47"/>
                <a:gd name="T21" fmla="*/ 38 h 50"/>
                <a:gd name="T22" fmla="*/ 44 w 47"/>
                <a:gd name="T23" fmla="*/ 38 h 50"/>
                <a:gd name="T24" fmla="*/ 47 w 47"/>
                <a:gd name="T25" fmla="*/ 32 h 50"/>
                <a:gd name="T26" fmla="*/ 44 w 47"/>
                <a:gd name="T27" fmla="*/ 30 h 50"/>
                <a:gd name="T28" fmla="*/ 47 w 47"/>
                <a:gd name="T29" fmla="*/ 17 h 50"/>
                <a:gd name="T30" fmla="*/ 45 w 47"/>
                <a:gd name="T31" fmla="*/ 14 h 50"/>
                <a:gd name="T32" fmla="*/ 42 w 47"/>
                <a:gd name="T33" fmla="*/ 9 h 50"/>
                <a:gd name="T34" fmla="*/ 41 w 47"/>
                <a:gd name="T35" fmla="*/ 7 h 50"/>
                <a:gd name="T36" fmla="*/ 39 w 47"/>
                <a:gd name="T37" fmla="*/ 5 h 50"/>
                <a:gd name="T38" fmla="*/ 34 w 47"/>
                <a:gd name="T39" fmla="*/ 2 h 50"/>
                <a:gd name="T40" fmla="*/ 31 w 47"/>
                <a:gd name="T41" fmla="*/ 0 h 50"/>
                <a:gd name="T42" fmla="*/ 14 w 47"/>
                <a:gd name="T43" fmla="*/ 2 h 50"/>
                <a:gd name="T44" fmla="*/ 13 w 47"/>
                <a:gd name="T45" fmla="*/ 2 h 50"/>
                <a:gd name="T46" fmla="*/ 8 w 47"/>
                <a:gd name="T47" fmla="*/ 5 h 50"/>
                <a:gd name="T48" fmla="*/ 7 w 47"/>
                <a:gd name="T49" fmla="*/ 7 h 50"/>
                <a:gd name="T50" fmla="*/ 2 w 47"/>
                <a:gd name="T51" fmla="*/ 14 h 50"/>
                <a:gd name="T52" fmla="*/ 0 w 47"/>
                <a:gd name="T53" fmla="*/ 17 h 50"/>
                <a:gd name="T54" fmla="*/ 10 w 47"/>
                <a:gd name="T55" fmla="*/ 25 h 50"/>
                <a:gd name="T56" fmla="*/ 11 w 47"/>
                <a:gd name="T57" fmla="*/ 18 h 50"/>
                <a:gd name="T58" fmla="*/ 14 w 47"/>
                <a:gd name="T59" fmla="*/ 14 h 50"/>
                <a:gd name="T60" fmla="*/ 14 w 47"/>
                <a:gd name="T61" fmla="*/ 14 h 50"/>
                <a:gd name="T62" fmla="*/ 14 w 47"/>
                <a:gd name="T63" fmla="*/ 14 h 50"/>
                <a:gd name="T64" fmla="*/ 20 w 47"/>
                <a:gd name="T65" fmla="*/ 10 h 50"/>
                <a:gd name="T66" fmla="*/ 25 w 47"/>
                <a:gd name="T67" fmla="*/ 10 h 50"/>
                <a:gd name="T68" fmla="*/ 30 w 47"/>
                <a:gd name="T69" fmla="*/ 12 h 50"/>
                <a:gd name="T70" fmla="*/ 33 w 47"/>
                <a:gd name="T71" fmla="*/ 14 h 50"/>
                <a:gd name="T72" fmla="*/ 33 w 47"/>
                <a:gd name="T73" fmla="*/ 14 h 50"/>
                <a:gd name="T74" fmla="*/ 34 w 47"/>
                <a:gd name="T75" fmla="*/ 15 h 50"/>
                <a:gd name="T76" fmla="*/ 34 w 47"/>
                <a:gd name="T77" fmla="*/ 15 h 50"/>
                <a:gd name="T78" fmla="*/ 36 w 47"/>
                <a:gd name="T79" fmla="*/ 18 h 50"/>
                <a:gd name="T80" fmla="*/ 38 w 47"/>
                <a:gd name="T81" fmla="*/ 25 h 50"/>
                <a:gd name="T82" fmla="*/ 44 w 47"/>
                <a:gd name="T83" fmla="*/ 20 h 50"/>
                <a:gd name="T84" fmla="*/ 38 w 47"/>
                <a:gd name="T85" fmla="*/ 28 h 50"/>
                <a:gd name="T86" fmla="*/ 38 w 47"/>
                <a:gd name="T87" fmla="*/ 32 h 50"/>
                <a:gd name="T88" fmla="*/ 34 w 47"/>
                <a:gd name="T89" fmla="*/ 35 h 50"/>
                <a:gd name="T90" fmla="*/ 30 w 47"/>
                <a:gd name="T91" fmla="*/ 38 h 50"/>
                <a:gd name="T92" fmla="*/ 30 w 47"/>
                <a:gd name="T93" fmla="*/ 38 h 50"/>
                <a:gd name="T94" fmla="*/ 22 w 47"/>
                <a:gd name="T95" fmla="*/ 41 h 50"/>
                <a:gd name="T96" fmla="*/ 28 w 47"/>
                <a:gd name="T97" fmla="*/ 43 h 50"/>
                <a:gd name="T98" fmla="*/ 20 w 47"/>
                <a:gd name="T99" fmla="*/ 41 h 50"/>
                <a:gd name="T100" fmla="*/ 17 w 47"/>
                <a:gd name="T101" fmla="*/ 40 h 50"/>
                <a:gd name="T102" fmla="*/ 14 w 47"/>
                <a:gd name="T103" fmla="*/ 36 h 50"/>
                <a:gd name="T104" fmla="*/ 11 w 47"/>
                <a:gd name="T105" fmla="*/ 33 h 50"/>
                <a:gd name="T106" fmla="*/ 10 w 47"/>
                <a:gd name="T107" fmla="*/ 32 h 50"/>
                <a:gd name="T108" fmla="*/ 10 w 47"/>
                <a:gd name="T109" fmla="*/ 28 h 50"/>
                <a:gd name="T110" fmla="*/ 0 w 47"/>
                <a:gd name="T111" fmla="*/ 25 h 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7"/>
                <a:gd name="T169" fmla="*/ 0 h 50"/>
                <a:gd name="T170" fmla="*/ 47 w 47"/>
                <a:gd name="T171" fmla="*/ 50 h 5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7" h="50">
                  <a:moveTo>
                    <a:pt x="0" y="25"/>
                  </a:moveTo>
                  <a:lnTo>
                    <a:pt x="0" y="32"/>
                  </a:lnTo>
                  <a:lnTo>
                    <a:pt x="2" y="33"/>
                  </a:lnTo>
                  <a:lnTo>
                    <a:pt x="3" y="38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7" y="40"/>
                  </a:lnTo>
                  <a:lnTo>
                    <a:pt x="5" y="40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11" y="46"/>
                  </a:lnTo>
                  <a:lnTo>
                    <a:pt x="14" y="46"/>
                  </a:lnTo>
                  <a:lnTo>
                    <a:pt x="14" y="48"/>
                  </a:lnTo>
                  <a:lnTo>
                    <a:pt x="22" y="50"/>
                  </a:lnTo>
                  <a:lnTo>
                    <a:pt x="30" y="46"/>
                  </a:lnTo>
                  <a:lnTo>
                    <a:pt x="28" y="48"/>
                  </a:lnTo>
                  <a:lnTo>
                    <a:pt x="31" y="50"/>
                  </a:lnTo>
                  <a:lnTo>
                    <a:pt x="33" y="48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5" y="33"/>
                  </a:lnTo>
                  <a:lnTo>
                    <a:pt x="47" y="32"/>
                  </a:lnTo>
                  <a:lnTo>
                    <a:pt x="45" y="28"/>
                  </a:lnTo>
                  <a:lnTo>
                    <a:pt x="44" y="30"/>
                  </a:lnTo>
                  <a:lnTo>
                    <a:pt x="47" y="22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5" y="14"/>
                  </a:lnTo>
                  <a:lnTo>
                    <a:pt x="44" y="12"/>
                  </a:lnTo>
                  <a:lnTo>
                    <a:pt x="42" y="9"/>
                  </a:lnTo>
                  <a:lnTo>
                    <a:pt x="41" y="9"/>
                  </a:lnTo>
                  <a:lnTo>
                    <a:pt x="41" y="7"/>
                  </a:lnTo>
                  <a:lnTo>
                    <a:pt x="39" y="7"/>
                  </a:lnTo>
                  <a:lnTo>
                    <a:pt x="39" y="5"/>
                  </a:lnTo>
                  <a:lnTo>
                    <a:pt x="36" y="4"/>
                  </a:lnTo>
                  <a:lnTo>
                    <a:pt x="34" y="2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10" y="25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1" y="12"/>
                  </a:lnTo>
                  <a:lnTo>
                    <a:pt x="33" y="14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6" y="15"/>
                  </a:lnTo>
                  <a:lnTo>
                    <a:pt x="34" y="15"/>
                  </a:lnTo>
                  <a:lnTo>
                    <a:pt x="36" y="17"/>
                  </a:lnTo>
                  <a:lnTo>
                    <a:pt x="36" y="18"/>
                  </a:lnTo>
                  <a:lnTo>
                    <a:pt x="38" y="20"/>
                  </a:lnTo>
                  <a:lnTo>
                    <a:pt x="38" y="25"/>
                  </a:lnTo>
                  <a:lnTo>
                    <a:pt x="41" y="28"/>
                  </a:lnTo>
                  <a:lnTo>
                    <a:pt x="44" y="20"/>
                  </a:lnTo>
                  <a:lnTo>
                    <a:pt x="39" y="22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3" y="36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30" y="38"/>
                  </a:lnTo>
                  <a:lnTo>
                    <a:pt x="28" y="40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28" y="43"/>
                  </a:lnTo>
                  <a:lnTo>
                    <a:pt x="25" y="40"/>
                  </a:lnTo>
                  <a:lnTo>
                    <a:pt x="20" y="41"/>
                  </a:lnTo>
                  <a:lnTo>
                    <a:pt x="20" y="40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4" y="36"/>
                  </a:lnTo>
                  <a:lnTo>
                    <a:pt x="13" y="33"/>
                  </a:lnTo>
                  <a:lnTo>
                    <a:pt x="11" y="33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1" y="30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7" name="Freeform 187"/>
            <p:cNvSpPr>
              <a:spLocks/>
            </p:cNvSpPr>
            <p:nvPr/>
          </p:nvSpPr>
          <p:spPr bwMode="auto">
            <a:xfrm>
              <a:off x="2518" y="1640"/>
              <a:ext cx="39" cy="41"/>
            </a:xfrm>
            <a:custGeom>
              <a:avLst/>
              <a:gdLst>
                <a:gd name="T0" fmla="*/ 0 w 39"/>
                <a:gd name="T1" fmla="*/ 20 h 41"/>
                <a:gd name="T2" fmla="*/ 1 w 39"/>
                <a:gd name="T3" fmla="*/ 28 h 41"/>
                <a:gd name="T4" fmla="*/ 6 w 39"/>
                <a:gd name="T5" fmla="*/ 35 h 41"/>
                <a:gd name="T6" fmla="*/ 12 w 39"/>
                <a:gd name="T7" fmla="*/ 40 h 41"/>
                <a:gd name="T8" fmla="*/ 18 w 39"/>
                <a:gd name="T9" fmla="*/ 41 h 41"/>
                <a:gd name="T10" fmla="*/ 26 w 39"/>
                <a:gd name="T11" fmla="*/ 40 h 41"/>
                <a:gd name="T12" fmla="*/ 32 w 39"/>
                <a:gd name="T13" fmla="*/ 35 h 41"/>
                <a:gd name="T14" fmla="*/ 37 w 39"/>
                <a:gd name="T15" fmla="*/ 28 h 41"/>
                <a:gd name="T16" fmla="*/ 39 w 39"/>
                <a:gd name="T17" fmla="*/ 20 h 41"/>
                <a:gd name="T18" fmla="*/ 37 w 39"/>
                <a:gd name="T19" fmla="*/ 13 h 41"/>
                <a:gd name="T20" fmla="*/ 32 w 39"/>
                <a:gd name="T21" fmla="*/ 7 h 41"/>
                <a:gd name="T22" fmla="*/ 26 w 39"/>
                <a:gd name="T23" fmla="*/ 2 h 41"/>
                <a:gd name="T24" fmla="*/ 18 w 39"/>
                <a:gd name="T25" fmla="*/ 0 h 41"/>
                <a:gd name="T26" fmla="*/ 12 w 39"/>
                <a:gd name="T27" fmla="*/ 2 h 41"/>
                <a:gd name="T28" fmla="*/ 6 w 39"/>
                <a:gd name="T29" fmla="*/ 7 h 41"/>
                <a:gd name="T30" fmla="*/ 1 w 39"/>
                <a:gd name="T31" fmla="*/ 13 h 41"/>
                <a:gd name="T32" fmla="*/ 0 w 39"/>
                <a:gd name="T33" fmla="*/ 2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1"/>
                <a:gd name="T53" fmla="*/ 39 w 3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1">
                  <a:moveTo>
                    <a:pt x="0" y="20"/>
                  </a:moveTo>
                  <a:lnTo>
                    <a:pt x="1" y="28"/>
                  </a:lnTo>
                  <a:lnTo>
                    <a:pt x="6" y="35"/>
                  </a:lnTo>
                  <a:lnTo>
                    <a:pt x="12" y="40"/>
                  </a:lnTo>
                  <a:lnTo>
                    <a:pt x="18" y="41"/>
                  </a:lnTo>
                  <a:lnTo>
                    <a:pt x="26" y="40"/>
                  </a:lnTo>
                  <a:lnTo>
                    <a:pt x="32" y="35"/>
                  </a:lnTo>
                  <a:lnTo>
                    <a:pt x="37" y="28"/>
                  </a:lnTo>
                  <a:lnTo>
                    <a:pt x="39" y="20"/>
                  </a:lnTo>
                  <a:lnTo>
                    <a:pt x="37" y="13"/>
                  </a:lnTo>
                  <a:lnTo>
                    <a:pt x="32" y="7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1" y="1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8" name="Freeform 188"/>
            <p:cNvSpPr>
              <a:spLocks/>
            </p:cNvSpPr>
            <p:nvPr/>
          </p:nvSpPr>
          <p:spPr bwMode="auto">
            <a:xfrm>
              <a:off x="2513" y="1635"/>
              <a:ext cx="47" cy="50"/>
            </a:xfrm>
            <a:custGeom>
              <a:avLst/>
              <a:gdLst>
                <a:gd name="T0" fmla="*/ 2 w 47"/>
                <a:gd name="T1" fmla="*/ 35 h 50"/>
                <a:gd name="T2" fmla="*/ 2 w 47"/>
                <a:gd name="T3" fmla="*/ 37 h 50"/>
                <a:gd name="T4" fmla="*/ 5 w 47"/>
                <a:gd name="T5" fmla="*/ 41 h 50"/>
                <a:gd name="T6" fmla="*/ 6 w 47"/>
                <a:gd name="T7" fmla="*/ 43 h 50"/>
                <a:gd name="T8" fmla="*/ 12 w 47"/>
                <a:gd name="T9" fmla="*/ 48 h 50"/>
                <a:gd name="T10" fmla="*/ 16 w 47"/>
                <a:gd name="T11" fmla="*/ 50 h 50"/>
                <a:gd name="T12" fmla="*/ 28 w 47"/>
                <a:gd name="T13" fmla="*/ 46 h 50"/>
                <a:gd name="T14" fmla="*/ 30 w 47"/>
                <a:gd name="T15" fmla="*/ 50 h 50"/>
                <a:gd name="T16" fmla="*/ 36 w 47"/>
                <a:gd name="T17" fmla="*/ 46 h 50"/>
                <a:gd name="T18" fmla="*/ 37 w 47"/>
                <a:gd name="T19" fmla="*/ 45 h 50"/>
                <a:gd name="T20" fmla="*/ 37 w 47"/>
                <a:gd name="T21" fmla="*/ 45 h 50"/>
                <a:gd name="T22" fmla="*/ 42 w 47"/>
                <a:gd name="T23" fmla="*/ 38 h 50"/>
                <a:gd name="T24" fmla="*/ 44 w 47"/>
                <a:gd name="T25" fmla="*/ 35 h 50"/>
                <a:gd name="T26" fmla="*/ 45 w 47"/>
                <a:gd name="T27" fmla="*/ 28 h 50"/>
                <a:gd name="T28" fmla="*/ 47 w 47"/>
                <a:gd name="T29" fmla="*/ 22 h 50"/>
                <a:gd name="T30" fmla="*/ 45 w 47"/>
                <a:gd name="T31" fmla="*/ 15 h 50"/>
                <a:gd name="T32" fmla="*/ 42 w 47"/>
                <a:gd name="T33" fmla="*/ 12 h 50"/>
                <a:gd name="T34" fmla="*/ 36 w 47"/>
                <a:gd name="T35" fmla="*/ 4 h 50"/>
                <a:gd name="T36" fmla="*/ 36 w 47"/>
                <a:gd name="T37" fmla="*/ 4 h 50"/>
                <a:gd name="T38" fmla="*/ 30 w 47"/>
                <a:gd name="T39" fmla="*/ 0 h 50"/>
                <a:gd name="T40" fmla="*/ 14 w 47"/>
                <a:gd name="T41" fmla="*/ 2 h 50"/>
                <a:gd name="T42" fmla="*/ 11 w 47"/>
                <a:gd name="T43" fmla="*/ 4 h 50"/>
                <a:gd name="T44" fmla="*/ 8 w 47"/>
                <a:gd name="T45" fmla="*/ 7 h 50"/>
                <a:gd name="T46" fmla="*/ 6 w 47"/>
                <a:gd name="T47" fmla="*/ 9 h 50"/>
                <a:gd name="T48" fmla="*/ 3 w 47"/>
                <a:gd name="T49" fmla="*/ 12 h 50"/>
                <a:gd name="T50" fmla="*/ 2 w 47"/>
                <a:gd name="T51" fmla="*/ 15 h 50"/>
                <a:gd name="T52" fmla="*/ 0 w 47"/>
                <a:gd name="T53" fmla="*/ 25 h 50"/>
                <a:gd name="T54" fmla="*/ 9 w 47"/>
                <a:gd name="T55" fmla="*/ 20 h 50"/>
                <a:gd name="T56" fmla="*/ 11 w 47"/>
                <a:gd name="T57" fmla="*/ 17 h 50"/>
                <a:gd name="T58" fmla="*/ 11 w 47"/>
                <a:gd name="T59" fmla="*/ 15 h 50"/>
                <a:gd name="T60" fmla="*/ 12 w 47"/>
                <a:gd name="T61" fmla="*/ 14 h 50"/>
                <a:gd name="T62" fmla="*/ 14 w 47"/>
                <a:gd name="T63" fmla="*/ 12 h 50"/>
                <a:gd name="T64" fmla="*/ 16 w 47"/>
                <a:gd name="T65" fmla="*/ 12 h 50"/>
                <a:gd name="T66" fmla="*/ 19 w 47"/>
                <a:gd name="T67" fmla="*/ 10 h 50"/>
                <a:gd name="T68" fmla="*/ 26 w 47"/>
                <a:gd name="T69" fmla="*/ 10 h 50"/>
                <a:gd name="T70" fmla="*/ 30 w 47"/>
                <a:gd name="T71" fmla="*/ 10 h 50"/>
                <a:gd name="T72" fmla="*/ 33 w 47"/>
                <a:gd name="T73" fmla="*/ 14 h 50"/>
                <a:gd name="T74" fmla="*/ 36 w 47"/>
                <a:gd name="T75" fmla="*/ 18 h 50"/>
                <a:gd name="T76" fmla="*/ 36 w 47"/>
                <a:gd name="T77" fmla="*/ 18 h 50"/>
                <a:gd name="T78" fmla="*/ 37 w 47"/>
                <a:gd name="T79" fmla="*/ 25 h 50"/>
                <a:gd name="T80" fmla="*/ 44 w 47"/>
                <a:gd name="T81" fmla="*/ 20 h 50"/>
                <a:gd name="T82" fmla="*/ 39 w 47"/>
                <a:gd name="T83" fmla="*/ 28 h 50"/>
                <a:gd name="T84" fmla="*/ 37 w 47"/>
                <a:gd name="T85" fmla="*/ 32 h 50"/>
                <a:gd name="T86" fmla="*/ 34 w 47"/>
                <a:gd name="T87" fmla="*/ 35 h 50"/>
                <a:gd name="T88" fmla="*/ 31 w 47"/>
                <a:gd name="T89" fmla="*/ 38 h 50"/>
                <a:gd name="T90" fmla="*/ 30 w 47"/>
                <a:gd name="T91" fmla="*/ 40 h 50"/>
                <a:gd name="T92" fmla="*/ 26 w 47"/>
                <a:gd name="T93" fmla="*/ 40 h 50"/>
                <a:gd name="T94" fmla="*/ 19 w 47"/>
                <a:gd name="T95" fmla="*/ 46 h 50"/>
                <a:gd name="T96" fmla="*/ 23 w 47"/>
                <a:gd name="T97" fmla="*/ 40 h 50"/>
                <a:gd name="T98" fmla="*/ 17 w 47"/>
                <a:gd name="T99" fmla="*/ 38 h 50"/>
                <a:gd name="T100" fmla="*/ 12 w 47"/>
                <a:gd name="T101" fmla="*/ 35 h 50"/>
                <a:gd name="T102" fmla="*/ 12 w 47"/>
                <a:gd name="T103" fmla="*/ 35 h 50"/>
                <a:gd name="T104" fmla="*/ 12 w 47"/>
                <a:gd name="T105" fmla="*/ 35 h 50"/>
                <a:gd name="T106" fmla="*/ 9 w 47"/>
                <a:gd name="T107" fmla="*/ 28 h 50"/>
                <a:gd name="T108" fmla="*/ 9 w 47"/>
                <a:gd name="T109" fmla="*/ 25 h 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"/>
                <a:gd name="T166" fmla="*/ 0 h 50"/>
                <a:gd name="T167" fmla="*/ 47 w 47"/>
                <a:gd name="T168" fmla="*/ 50 h 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" h="50">
                  <a:moveTo>
                    <a:pt x="0" y="25"/>
                  </a:moveTo>
                  <a:lnTo>
                    <a:pt x="2" y="35"/>
                  </a:lnTo>
                  <a:lnTo>
                    <a:pt x="3" y="35"/>
                  </a:lnTo>
                  <a:lnTo>
                    <a:pt x="2" y="37"/>
                  </a:lnTo>
                  <a:lnTo>
                    <a:pt x="3" y="38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6" y="43"/>
                  </a:lnTo>
                  <a:lnTo>
                    <a:pt x="9" y="45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8" y="46"/>
                  </a:lnTo>
                  <a:lnTo>
                    <a:pt x="26" y="48"/>
                  </a:lnTo>
                  <a:lnTo>
                    <a:pt x="30" y="50"/>
                  </a:lnTo>
                  <a:lnTo>
                    <a:pt x="31" y="48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37" y="45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4" y="35"/>
                  </a:lnTo>
                  <a:lnTo>
                    <a:pt x="45" y="35"/>
                  </a:lnTo>
                  <a:lnTo>
                    <a:pt x="45" y="28"/>
                  </a:lnTo>
                  <a:lnTo>
                    <a:pt x="44" y="30"/>
                  </a:lnTo>
                  <a:lnTo>
                    <a:pt x="47" y="22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36" y="4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1" y="4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6" y="9"/>
                  </a:lnTo>
                  <a:lnTo>
                    <a:pt x="5" y="9"/>
                  </a:lnTo>
                  <a:lnTo>
                    <a:pt x="3" y="12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9" y="20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6" y="12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3" y="14"/>
                  </a:lnTo>
                  <a:lnTo>
                    <a:pt x="34" y="15"/>
                  </a:lnTo>
                  <a:lnTo>
                    <a:pt x="36" y="18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7" y="20"/>
                  </a:lnTo>
                  <a:lnTo>
                    <a:pt x="37" y="25"/>
                  </a:lnTo>
                  <a:lnTo>
                    <a:pt x="40" y="28"/>
                  </a:lnTo>
                  <a:lnTo>
                    <a:pt x="44" y="20"/>
                  </a:lnTo>
                  <a:lnTo>
                    <a:pt x="39" y="22"/>
                  </a:lnTo>
                  <a:lnTo>
                    <a:pt x="39" y="28"/>
                  </a:lnTo>
                  <a:lnTo>
                    <a:pt x="37" y="28"/>
                  </a:lnTo>
                  <a:lnTo>
                    <a:pt x="37" y="32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30" y="40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0" y="41"/>
                  </a:lnTo>
                  <a:lnTo>
                    <a:pt x="19" y="46"/>
                  </a:lnTo>
                  <a:lnTo>
                    <a:pt x="26" y="43"/>
                  </a:lnTo>
                  <a:lnTo>
                    <a:pt x="23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5"/>
                  </a:lnTo>
                  <a:lnTo>
                    <a:pt x="11" y="35"/>
                  </a:lnTo>
                  <a:lnTo>
                    <a:pt x="12" y="35"/>
                  </a:lnTo>
                  <a:lnTo>
                    <a:pt x="11" y="33"/>
                  </a:lnTo>
                  <a:lnTo>
                    <a:pt x="9" y="28"/>
                  </a:lnTo>
                  <a:lnTo>
                    <a:pt x="8" y="28"/>
                  </a:lnTo>
                  <a:lnTo>
                    <a:pt x="9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69" name="Freeform 189"/>
            <p:cNvSpPr>
              <a:spLocks/>
            </p:cNvSpPr>
            <p:nvPr/>
          </p:nvSpPr>
          <p:spPr bwMode="auto">
            <a:xfrm>
              <a:off x="2586" y="1843"/>
              <a:ext cx="37" cy="43"/>
            </a:xfrm>
            <a:custGeom>
              <a:avLst/>
              <a:gdLst>
                <a:gd name="T0" fmla="*/ 0 w 37"/>
                <a:gd name="T1" fmla="*/ 22 h 43"/>
                <a:gd name="T2" fmla="*/ 2 w 37"/>
                <a:gd name="T3" fmla="*/ 30 h 43"/>
                <a:gd name="T4" fmla="*/ 6 w 37"/>
                <a:gd name="T5" fmla="*/ 36 h 43"/>
                <a:gd name="T6" fmla="*/ 12 w 37"/>
                <a:gd name="T7" fmla="*/ 41 h 43"/>
                <a:gd name="T8" fmla="*/ 19 w 37"/>
                <a:gd name="T9" fmla="*/ 43 h 43"/>
                <a:gd name="T10" fmla="*/ 25 w 37"/>
                <a:gd name="T11" fmla="*/ 41 h 43"/>
                <a:gd name="T12" fmla="*/ 31 w 37"/>
                <a:gd name="T13" fmla="*/ 36 h 43"/>
                <a:gd name="T14" fmla="*/ 36 w 37"/>
                <a:gd name="T15" fmla="*/ 30 h 43"/>
                <a:gd name="T16" fmla="*/ 37 w 37"/>
                <a:gd name="T17" fmla="*/ 22 h 43"/>
                <a:gd name="T18" fmla="*/ 36 w 37"/>
                <a:gd name="T19" fmla="*/ 13 h 43"/>
                <a:gd name="T20" fmla="*/ 31 w 37"/>
                <a:gd name="T21" fmla="*/ 7 h 43"/>
                <a:gd name="T22" fmla="*/ 25 w 37"/>
                <a:gd name="T23" fmla="*/ 2 h 43"/>
                <a:gd name="T24" fmla="*/ 19 w 37"/>
                <a:gd name="T25" fmla="*/ 0 h 43"/>
                <a:gd name="T26" fmla="*/ 12 w 37"/>
                <a:gd name="T27" fmla="*/ 2 h 43"/>
                <a:gd name="T28" fmla="*/ 6 w 37"/>
                <a:gd name="T29" fmla="*/ 7 h 43"/>
                <a:gd name="T30" fmla="*/ 2 w 37"/>
                <a:gd name="T31" fmla="*/ 13 h 43"/>
                <a:gd name="T32" fmla="*/ 0 w 37"/>
                <a:gd name="T33" fmla="*/ 22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3"/>
                <a:gd name="T53" fmla="*/ 37 w 3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3">
                  <a:moveTo>
                    <a:pt x="0" y="22"/>
                  </a:moveTo>
                  <a:lnTo>
                    <a:pt x="2" y="30"/>
                  </a:lnTo>
                  <a:lnTo>
                    <a:pt x="6" y="36"/>
                  </a:lnTo>
                  <a:lnTo>
                    <a:pt x="12" y="41"/>
                  </a:lnTo>
                  <a:lnTo>
                    <a:pt x="19" y="43"/>
                  </a:lnTo>
                  <a:lnTo>
                    <a:pt x="25" y="41"/>
                  </a:lnTo>
                  <a:lnTo>
                    <a:pt x="31" y="36"/>
                  </a:lnTo>
                  <a:lnTo>
                    <a:pt x="36" y="30"/>
                  </a:lnTo>
                  <a:lnTo>
                    <a:pt x="37" y="22"/>
                  </a:lnTo>
                  <a:lnTo>
                    <a:pt x="36" y="13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0" name="Freeform 190"/>
            <p:cNvSpPr>
              <a:spLocks/>
            </p:cNvSpPr>
            <p:nvPr/>
          </p:nvSpPr>
          <p:spPr bwMode="auto">
            <a:xfrm>
              <a:off x="2581" y="1838"/>
              <a:ext cx="45" cy="51"/>
            </a:xfrm>
            <a:custGeom>
              <a:avLst/>
              <a:gdLst>
                <a:gd name="T0" fmla="*/ 0 w 45"/>
                <a:gd name="T1" fmla="*/ 33 h 51"/>
                <a:gd name="T2" fmla="*/ 3 w 45"/>
                <a:gd name="T3" fmla="*/ 40 h 51"/>
                <a:gd name="T4" fmla="*/ 3 w 45"/>
                <a:gd name="T5" fmla="*/ 40 h 51"/>
                <a:gd name="T6" fmla="*/ 11 w 45"/>
                <a:gd name="T7" fmla="*/ 46 h 51"/>
                <a:gd name="T8" fmla="*/ 14 w 45"/>
                <a:gd name="T9" fmla="*/ 50 h 51"/>
                <a:gd name="T10" fmla="*/ 20 w 45"/>
                <a:gd name="T11" fmla="*/ 51 h 51"/>
                <a:gd name="T12" fmla="*/ 27 w 45"/>
                <a:gd name="T13" fmla="*/ 50 h 51"/>
                <a:gd name="T14" fmla="*/ 31 w 45"/>
                <a:gd name="T15" fmla="*/ 50 h 51"/>
                <a:gd name="T16" fmla="*/ 34 w 45"/>
                <a:gd name="T17" fmla="*/ 46 h 51"/>
                <a:gd name="T18" fmla="*/ 42 w 45"/>
                <a:gd name="T19" fmla="*/ 40 h 51"/>
                <a:gd name="T20" fmla="*/ 42 w 45"/>
                <a:gd name="T21" fmla="*/ 40 h 51"/>
                <a:gd name="T22" fmla="*/ 45 w 45"/>
                <a:gd name="T23" fmla="*/ 33 h 51"/>
                <a:gd name="T24" fmla="*/ 42 w 45"/>
                <a:gd name="T25" fmla="*/ 32 h 51"/>
                <a:gd name="T26" fmla="*/ 45 w 45"/>
                <a:gd name="T27" fmla="*/ 18 h 51"/>
                <a:gd name="T28" fmla="*/ 42 w 45"/>
                <a:gd name="T29" fmla="*/ 12 h 51"/>
                <a:gd name="T30" fmla="*/ 42 w 45"/>
                <a:gd name="T31" fmla="*/ 12 h 51"/>
                <a:gd name="T32" fmla="*/ 34 w 45"/>
                <a:gd name="T33" fmla="*/ 5 h 51"/>
                <a:gd name="T34" fmla="*/ 31 w 45"/>
                <a:gd name="T35" fmla="*/ 2 h 51"/>
                <a:gd name="T36" fmla="*/ 16 w 45"/>
                <a:gd name="T37" fmla="*/ 0 h 51"/>
                <a:gd name="T38" fmla="*/ 11 w 45"/>
                <a:gd name="T39" fmla="*/ 4 h 51"/>
                <a:gd name="T40" fmla="*/ 11 w 45"/>
                <a:gd name="T41" fmla="*/ 4 h 51"/>
                <a:gd name="T42" fmla="*/ 5 w 45"/>
                <a:gd name="T43" fmla="*/ 12 h 51"/>
                <a:gd name="T44" fmla="*/ 2 w 45"/>
                <a:gd name="T45" fmla="*/ 17 h 51"/>
                <a:gd name="T46" fmla="*/ 0 w 45"/>
                <a:gd name="T47" fmla="*/ 27 h 51"/>
                <a:gd name="T48" fmla="*/ 10 w 45"/>
                <a:gd name="T49" fmla="*/ 22 h 51"/>
                <a:gd name="T50" fmla="*/ 10 w 45"/>
                <a:gd name="T51" fmla="*/ 18 h 51"/>
                <a:gd name="T52" fmla="*/ 13 w 45"/>
                <a:gd name="T53" fmla="*/ 15 h 51"/>
                <a:gd name="T54" fmla="*/ 17 w 45"/>
                <a:gd name="T55" fmla="*/ 12 h 51"/>
                <a:gd name="T56" fmla="*/ 17 w 45"/>
                <a:gd name="T57" fmla="*/ 12 h 51"/>
                <a:gd name="T58" fmla="*/ 24 w 45"/>
                <a:gd name="T59" fmla="*/ 10 h 51"/>
                <a:gd name="T60" fmla="*/ 28 w 45"/>
                <a:gd name="T61" fmla="*/ 12 h 51"/>
                <a:gd name="T62" fmla="*/ 28 w 45"/>
                <a:gd name="T63" fmla="*/ 12 h 51"/>
                <a:gd name="T64" fmla="*/ 33 w 45"/>
                <a:gd name="T65" fmla="*/ 15 h 51"/>
                <a:gd name="T66" fmla="*/ 36 w 45"/>
                <a:gd name="T67" fmla="*/ 18 h 51"/>
                <a:gd name="T68" fmla="*/ 36 w 45"/>
                <a:gd name="T69" fmla="*/ 22 h 51"/>
                <a:gd name="T70" fmla="*/ 39 w 45"/>
                <a:gd name="T71" fmla="*/ 30 h 51"/>
                <a:gd name="T72" fmla="*/ 38 w 45"/>
                <a:gd name="T73" fmla="*/ 23 h 51"/>
                <a:gd name="T74" fmla="*/ 34 w 45"/>
                <a:gd name="T75" fmla="*/ 32 h 51"/>
                <a:gd name="T76" fmla="*/ 34 w 45"/>
                <a:gd name="T77" fmla="*/ 33 h 51"/>
                <a:gd name="T78" fmla="*/ 31 w 45"/>
                <a:gd name="T79" fmla="*/ 38 h 51"/>
                <a:gd name="T80" fmla="*/ 28 w 45"/>
                <a:gd name="T81" fmla="*/ 41 h 51"/>
                <a:gd name="T82" fmla="*/ 27 w 45"/>
                <a:gd name="T83" fmla="*/ 41 h 51"/>
                <a:gd name="T84" fmla="*/ 19 w 45"/>
                <a:gd name="T85" fmla="*/ 48 h 51"/>
                <a:gd name="T86" fmla="*/ 24 w 45"/>
                <a:gd name="T87" fmla="*/ 41 h 51"/>
                <a:gd name="T88" fmla="*/ 17 w 45"/>
                <a:gd name="T89" fmla="*/ 40 h 51"/>
                <a:gd name="T90" fmla="*/ 17 w 45"/>
                <a:gd name="T91" fmla="*/ 40 h 51"/>
                <a:gd name="T92" fmla="*/ 13 w 45"/>
                <a:gd name="T93" fmla="*/ 36 h 51"/>
                <a:gd name="T94" fmla="*/ 10 w 45"/>
                <a:gd name="T95" fmla="*/ 33 h 51"/>
                <a:gd name="T96" fmla="*/ 10 w 45"/>
                <a:gd name="T97" fmla="*/ 30 h 51"/>
                <a:gd name="T98" fmla="*/ 0 w 45"/>
                <a:gd name="T99" fmla="*/ 27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"/>
                <a:gd name="T151" fmla="*/ 0 h 51"/>
                <a:gd name="T152" fmla="*/ 45 w 45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" h="51">
                  <a:moveTo>
                    <a:pt x="0" y="27"/>
                  </a:moveTo>
                  <a:lnTo>
                    <a:pt x="0" y="33"/>
                  </a:lnTo>
                  <a:lnTo>
                    <a:pt x="2" y="35"/>
                  </a:lnTo>
                  <a:lnTo>
                    <a:pt x="3" y="40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11" y="48"/>
                  </a:lnTo>
                  <a:lnTo>
                    <a:pt x="11" y="46"/>
                  </a:lnTo>
                  <a:lnTo>
                    <a:pt x="11" y="48"/>
                  </a:lnTo>
                  <a:lnTo>
                    <a:pt x="14" y="50"/>
                  </a:lnTo>
                  <a:lnTo>
                    <a:pt x="16" y="51"/>
                  </a:lnTo>
                  <a:lnTo>
                    <a:pt x="20" y="51"/>
                  </a:lnTo>
                  <a:lnTo>
                    <a:pt x="28" y="48"/>
                  </a:lnTo>
                  <a:lnTo>
                    <a:pt x="27" y="50"/>
                  </a:lnTo>
                  <a:lnTo>
                    <a:pt x="30" y="51"/>
                  </a:lnTo>
                  <a:lnTo>
                    <a:pt x="31" y="50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2" y="40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4" y="30"/>
                  </a:lnTo>
                  <a:lnTo>
                    <a:pt x="42" y="32"/>
                  </a:lnTo>
                  <a:lnTo>
                    <a:pt x="45" y="23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2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0" y="27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0" y="18"/>
                  </a:lnTo>
                  <a:lnTo>
                    <a:pt x="11" y="18"/>
                  </a:lnTo>
                  <a:lnTo>
                    <a:pt x="13" y="15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4" y="10"/>
                  </a:lnTo>
                  <a:lnTo>
                    <a:pt x="27" y="10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12"/>
                  </a:lnTo>
                  <a:lnTo>
                    <a:pt x="31" y="14"/>
                  </a:lnTo>
                  <a:lnTo>
                    <a:pt x="33" y="15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6" y="22"/>
                  </a:lnTo>
                  <a:lnTo>
                    <a:pt x="36" y="27"/>
                  </a:lnTo>
                  <a:lnTo>
                    <a:pt x="39" y="30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8" y="40"/>
                  </a:lnTo>
                  <a:lnTo>
                    <a:pt x="28" y="41"/>
                  </a:lnTo>
                  <a:lnTo>
                    <a:pt x="28" y="40"/>
                  </a:lnTo>
                  <a:lnTo>
                    <a:pt x="27" y="41"/>
                  </a:lnTo>
                  <a:lnTo>
                    <a:pt x="20" y="43"/>
                  </a:lnTo>
                  <a:lnTo>
                    <a:pt x="19" y="48"/>
                  </a:lnTo>
                  <a:lnTo>
                    <a:pt x="27" y="45"/>
                  </a:lnTo>
                  <a:lnTo>
                    <a:pt x="24" y="41"/>
                  </a:lnTo>
                  <a:lnTo>
                    <a:pt x="19" y="41"/>
                  </a:lnTo>
                  <a:lnTo>
                    <a:pt x="17" y="40"/>
                  </a:lnTo>
                  <a:lnTo>
                    <a:pt x="17" y="41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3" y="36"/>
                  </a:lnTo>
                  <a:lnTo>
                    <a:pt x="11" y="33"/>
                  </a:lnTo>
                  <a:lnTo>
                    <a:pt x="10" y="33"/>
                  </a:lnTo>
                  <a:lnTo>
                    <a:pt x="11" y="32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1" name="Freeform 191"/>
            <p:cNvSpPr>
              <a:spLocks/>
            </p:cNvSpPr>
            <p:nvPr/>
          </p:nvSpPr>
          <p:spPr bwMode="auto">
            <a:xfrm>
              <a:off x="2550" y="1703"/>
              <a:ext cx="39" cy="41"/>
            </a:xfrm>
            <a:custGeom>
              <a:avLst/>
              <a:gdLst>
                <a:gd name="T0" fmla="*/ 0 w 39"/>
                <a:gd name="T1" fmla="*/ 19 h 41"/>
                <a:gd name="T2" fmla="*/ 2 w 39"/>
                <a:gd name="T3" fmla="*/ 27 h 41"/>
                <a:gd name="T4" fmla="*/ 7 w 39"/>
                <a:gd name="T5" fmla="*/ 34 h 41"/>
                <a:gd name="T6" fmla="*/ 13 w 39"/>
                <a:gd name="T7" fmla="*/ 39 h 41"/>
                <a:gd name="T8" fmla="*/ 20 w 39"/>
                <a:gd name="T9" fmla="*/ 41 h 41"/>
                <a:gd name="T10" fmla="*/ 27 w 39"/>
                <a:gd name="T11" fmla="*/ 39 h 41"/>
                <a:gd name="T12" fmla="*/ 33 w 39"/>
                <a:gd name="T13" fmla="*/ 34 h 41"/>
                <a:gd name="T14" fmla="*/ 38 w 39"/>
                <a:gd name="T15" fmla="*/ 27 h 41"/>
                <a:gd name="T16" fmla="*/ 39 w 39"/>
                <a:gd name="T17" fmla="*/ 19 h 41"/>
                <a:gd name="T18" fmla="*/ 38 w 39"/>
                <a:gd name="T19" fmla="*/ 13 h 41"/>
                <a:gd name="T20" fmla="*/ 33 w 39"/>
                <a:gd name="T21" fmla="*/ 6 h 41"/>
                <a:gd name="T22" fmla="*/ 27 w 39"/>
                <a:gd name="T23" fmla="*/ 1 h 41"/>
                <a:gd name="T24" fmla="*/ 20 w 39"/>
                <a:gd name="T25" fmla="*/ 0 h 41"/>
                <a:gd name="T26" fmla="*/ 13 w 39"/>
                <a:gd name="T27" fmla="*/ 1 h 41"/>
                <a:gd name="T28" fmla="*/ 7 w 39"/>
                <a:gd name="T29" fmla="*/ 6 h 41"/>
                <a:gd name="T30" fmla="*/ 2 w 39"/>
                <a:gd name="T31" fmla="*/ 13 h 41"/>
                <a:gd name="T32" fmla="*/ 0 w 39"/>
                <a:gd name="T33" fmla="*/ 19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1"/>
                <a:gd name="T53" fmla="*/ 39 w 3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1">
                  <a:moveTo>
                    <a:pt x="0" y="19"/>
                  </a:moveTo>
                  <a:lnTo>
                    <a:pt x="2" y="27"/>
                  </a:lnTo>
                  <a:lnTo>
                    <a:pt x="7" y="34"/>
                  </a:lnTo>
                  <a:lnTo>
                    <a:pt x="13" y="39"/>
                  </a:lnTo>
                  <a:lnTo>
                    <a:pt x="20" y="41"/>
                  </a:ln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3"/>
                  </a:lnTo>
                  <a:lnTo>
                    <a:pt x="33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2" name="Freeform 192"/>
            <p:cNvSpPr>
              <a:spLocks/>
            </p:cNvSpPr>
            <p:nvPr/>
          </p:nvSpPr>
          <p:spPr bwMode="auto">
            <a:xfrm>
              <a:off x="2546" y="1698"/>
              <a:ext cx="46" cy="49"/>
            </a:xfrm>
            <a:custGeom>
              <a:avLst/>
              <a:gdLst>
                <a:gd name="T0" fmla="*/ 1 w 46"/>
                <a:gd name="T1" fmla="*/ 34 h 49"/>
                <a:gd name="T2" fmla="*/ 3 w 46"/>
                <a:gd name="T3" fmla="*/ 37 h 49"/>
                <a:gd name="T4" fmla="*/ 3 w 46"/>
                <a:gd name="T5" fmla="*/ 37 h 49"/>
                <a:gd name="T6" fmla="*/ 9 w 46"/>
                <a:gd name="T7" fmla="*/ 42 h 49"/>
                <a:gd name="T8" fmla="*/ 11 w 46"/>
                <a:gd name="T9" fmla="*/ 44 h 49"/>
                <a:gd name="T10" fmla="*/ 15 w 46"/>
                <a:gd name="T11" fmla="*/ 47 h 49"/>
                <a:gd name="T12" fmla="*/ 21 w 46"/>
                <a:gd name="T13" fmla="*/ 49 h 49"/>
                <a:gd name="T14" fmla="*/ 28 w 46"/>
                <a:gd name="T15" fmla="*/ 47 h 49"/>
                <a:gd name="T16" fmla="*/ 32 w 46"/>
                <a:gd name="T17" fmla="*/ 47 h 49"/>
                <a:gd name="T18" fmla="*/ 37 w 46"/>
                <a:gd name="T19" fmla="*/ 44 h 49"/>
                <a:gd name="T20" fmla="*/ 40 w 46"/>
                <a:gd name="T21" fmla="*/ 41 h 49"/>
                <a:gd name="T22" fmla="*/ 43 w 46"/>
                <a:gd name="T23" fmla="*/ 37 h 49"/>
                <a:gd name="T24" fmla="*/ 43 w 46"/>
                <a:gd name="T25" fmla="*/ 34 h 49"/>
                <a:gd name="T26" fmla="*/ 45 w 46"/>
                <a:gd name="T27" fmla="*/ 28 h 49"/>
                <a:gd name="T28" fmla="*/ 46 w 46"/>
                <a:gd name="T29" fmla="*/ 21 h 49"/>
                <a:gd name="T30" fmla="*/ 45 w 46"/>
                <a:gd name="T31" fmla="*/ 14 h 49"/>
                <a:gd name="T32" fmla="*/ 43 w 46"/>
                <a:gd name="T33" fmla="*/ 11 h 49"/>
                <a:gd name="T34" fmla="*/ 40 w 46"/>
                <a:gd name="T35" fmla="*/ 8 h 49"/>
                <a:gd name="T36" fmla="*/ 38 w 46"/>
                <a:gd name="T37" fmla="*/ 6 h 49"/>
                <a:gd name="T38" fmla="*/ 35 w 46"/>
                <a:gd name="T39" fmla="*/ 3 h 49"/>
                <a:gd name="T40" fmla="*/ 32 w 46"/>
                <a:gd name="T41" fmla="*/ 1 h 49"/>
                <a:gd name="T42" fmla="*/ 17 w 46"/>
                <a:gd name="T43" fmla="*/ 0 h 49"/>
                <a:gd name="T44" fmla="*/ 11 w 46"/>
                <a:gd name="T45" fmla="*/ 3 h 49"/>
                <a:gd name="T46" fmla="*/ 11 w 46"/>
                <a:gd name="T47" fmla="*/ 3 h 49"/>
                <a:gd name="T48" fmla="*/ 4 w 46"/>
                <a:gd name="T49" fmla="*/ 11 h 49"/>
                <a:gd name="T50" fmla="*/ 1 w 46"/>
                <a:gd name="T51" fmla="*/ 14 h 49"/>
                <a:gd name="T52" fmla="*/ 0 w 46"/>
                <a:gd name="T53" fmla="*/ 24 h 49"/>
                <a:gd name="T54" fmla="*/ 9 w 46"/>
                <a:gd name="T55" fmla="*/ 19 h 49"/>
                <a:gd name="T56" fmla="*/ 9 w 46"/>
                <a:gd name="T57" fmla="*/ 18 h 49"/>
                <a:gd name="T58" fmla="*/ 12 w 46"/>
                <a:gd name="T59" fmla="*/ 14 h 49"/>
                <a:gd name="T60" fmla="*/ 17 w 46"/>
                <a:gd name="T61" fmla="*/ 11 h 49"/>
                <a:gd name="T62" fmla="*/ 18 w 46"/>
                <a:gd name="T63" fmla="*/ 11 h 49"/>
                <a:gd name="T64" fmla="*/ 24 w 46"/>
                <a:gd name="T65" fmla="*/ 10 h 49"/>
                <a:gd name="T66" fmla="*/ 29 w 46"/>
                <a:gd name="T67" fmla="*/ 11 h 49"/>
                <a:gd name="T68" fmla="*/ 32 w 46"/>
                <a:gd name="T69" fmla="*/ 13 h 49"/>
                <a:gd name="T70" fmla="*/ 32 w 46"/>
                <a:gd name="T71" fmla="*/ 13 h 49"/>
                <a:gd name="T72" fmla="*/ 34 w 46"/>
                <a:gd name="T73" fmla="*/ 14 h 49"/>
                <a:gd name="T74" fmla="*/ 34 w 46"/>
                <a:gd name="T75" fmla="*/ 14 h 49"/>
                <a:gd name="T76" fmla="*/ 35 w 46"/>
                <a:gd name="T77" fmla="*/ 18 h 49"/>
                <a:gd name="T78" fmla="*/ 37 w 46"/>
                <a:gd name="T79" fmla="*/ 24 h 49"/>
                <a:gd name="T80" fmla="*/ 43 w 46"/>
                <a:gd name="T81" fmla="*/ 19 h 49"/>
                <a:gd name="T82" fmla="*/ 38 w 46"/>
                <a:gd name="T83" fmla="*/ 28 h 49"/>
                <a:gd name="T84" fmla="*/ 35 w 46"/>
                <a:gd name="T85" fmla="*/ 32 h 49"/>
                <a:gd name="T86" fmla="*/ 35 w 46"/>
                <a:gd name="T87" fmla="*/ 34 h 49"/>
                <a:gd name="T88" fmla="*/ 34 w 46"/>
                <a:gd name="T89" fmla="*/ 36 h 49"/>
                <a:gd name="T90" fmla="*/ 31 w 46"/>
                <a:gd name="T91" fmla="*/ 37 h 49"/>
                <a:gd name="T92" fmla="*/ 28 w 46"/>
                <a:gd name="T93" fmla="*/ 39 h 49"/>
                <a:gd name="T94" fmla="*/ 20 w 46"/>
                <a:gd name="T95" fmla="*/ 46 h 49"/>
                <a:gd name="T96" fmla="*/ 24 w 46"/>
                <a:gd name="T97" fmla="*/ 39 h 49"/>
                <a:gd name="T98" fmla="*/ 18 w 46"/>
                <a:gd name="T99" fmla="*/ 37 h 49"/>
                <a:gd name="T100" fmla="*/ 17 w 46"/>
                <a:gd name="T101" fmla="*/ 37 h 49"/>
                <a:gd name="T102" fmla="*/ 15 w 46"/>
                <a:gd name="T103" fmla="*/ 36 h 49"/>
                <a:gd name="T104" fmla="*/ 11 w 46"/>
                <a:gd name="T105" fmla="*/ 31 h 49"/>
                <a:gd name="T106" fmla="*/ 9 w 46"/>
                <a:gd name="T107" fmla="*/ 28 h 49"/>
                <a:gd name="T108" fmla="*/ 9 w 46"/>
                <a:gd name="T109" fmla="*/ 24 h 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6"/>
                <a:gd name="T166" fmla="*/ 0 h 49"/>
                <a:gd name="T167" fmla="*/ 46 w 46"/>
                <a:gd name="T168" fmla="*/ 49 h 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6" h="49">
                  <a:moveTo>
                    <a:pt x="0" y="24"/>
                  </a:moveTo>
                  <a:lnTo>
                    <a:pt x="1" y="34"/>
                  </a:lnTo>
                  <a:lnTo>
                    <a:pt x="3" y="34"/>
                  </a:lnTo>
                  <a:lnTo>
                    <a:pt x="3" y="37"/>
                  </a:lnTo>
                  <a:lnTo>
                    <a:pt x="4" y="37"/>
                  </a:lnTo>
                  <a:lnTo>
                    <a:pt x="3" y="37"/>
                  </a:lnTo>
                  <a:lnTo>
                    <a:pt x="9" y="44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5" y="47"/>
                  </a:lnTo>
                  <a:lnTo>
                    <a:pt x="17" y="49"/>
                  </a:lnTo>
                  <a:lnTo>
                    <a:pt x="21" y="49"/>
                  </a:lnTo>
                  <a:lnTo>
                    <a:pt x="29" y="46"/>
                  </a:lnTo>
                  <a:lnTo>
                    <a:pt x="28" y="47"/>
                  </a:lnTo>
                  <a:lnTo>
                    <a:pt x="31" y="49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7" y="44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3" y="37"/>
                  </a:lnTo>
                  <a:lnTo>
                    <a:pt x="45" y="36"/>
                  </a:lnTo>
                  <a:lnTo>
                    <a:pt x="43" y="34"/>
                  </a:lnTo>
                  <a:lnTo>
                    <a:pt x="45" y="34"/>
                  </a:lnTo>
                  <a:lnTo>
                    <a:pt x="45" y="28"/>
                  </a:lnTo>
                  <a:lnTo>
                    <a:pt x="43" y="29"/>
                  </a:lnTo>
                  <a:lnTo>
                    <a:pt x="46" y="21"/>
                  </a:lnTo>
                  <a:lnTo>
                    <a:pt x="46" y="16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3" y="11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9" y="24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2" y="14"/>
                  </a:lnTo>
                  <a:lnTo>
                    <a:pt x="14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11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29" y="11"/>
                  </a:lnTo>
                  <a:lnTo>
                    <a:pt x="31" y="11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2" y="13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5" y="14"/>
                  </a:lnTo>
                  <a:lnTo>
                    <a:pt x="34" y="14"/>
                  </a:lnTo>
                  <a:lnTo>
                    <a:pt x="35" y="16"/>
                  </a:lnTo>
                  <a:lnTo>
                    <a:pt x="35" y="18"/>
                  </a:lnTo>
                  <a:lnTo>
                    <a:pt x="37" y="19"/>
                  </a:lnTo>
                  <a:lnTo>
                    <a:pt x="37" y="24"/>
                  </a:lnTo>
                  <a:lnTo>
                    <a:pt x="40" y="28"/>
                  </a:lnTo>
                  <a:lnTo>
                    <a:pt x="43" y="19"/>
                  </a:lnTo>
                  <a:lnTo>
                    <a:pt x="38" y="21"/>
                  </a:lnTo>
                  <a:lnTo>
                    <a:pt x="38" y="28"/>
                  </a:lnTo>
                  <a:lnTo>
                    <a:pt x="37" y="28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5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1" y="37"/>
                  </a:lnTo>
                  <a:lnTo>
                    <a:pt x="29" y="37"/>
                  </a:lnTo>
                  <a:lnTo>
                    <a:pt x="28" y="39"/>
                  </a:lnTo>
                  <a:lnTo>
                    <a:pt x="21" y="41"/>
                  </a:lnTo>
                  <a:lnTo>
                    <a:pt x="20" y="46"/>
                  </a:lnTo>
                  <a:lnTo>
                    <a:pt x="28" y="42"/>
                  </a:lnTo>
                  <a:lnTo>
                    <a:pt x="24" y="39"/>
                  </a:lnTo>
                  <a:lnTo>
                    <a:pt x="20" y="39"/>
                  </a:lnTo>
                  <a:lnTo>
                    <a:pt x="18" y="37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5" y="36"/>
                  </a:lnTo>
                  <a:lnTo>
                    <a:pt x="12" y="34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3" name="Freeform 193"/>
            <p:cNvSpPr>
              <a:spLocks/>
            </p:cNvSpPr>
            <p:nvPr/>
          </p:nvSpPr>
          <p:spPr bwMode="auto">
            <a:xfrm>
              <a:off x="2673" y="1829"/>
              <a:ext cx="39" cy="41"/>
            </a:xfrm>
            <a:custGeom>
              <a:avLst/>
              <a:gdLst>
                <a:gd name="T0" fmla="*/ 0 w 39"/>
                <a:gd name="T1" fmla="*/ 21 h 41"/>
                <a:gd name="T2" fmla="*/ 1 w 39"/>
                <a:gd name="T3" fmla="*/ 27 h 41"/>
                <a:gd name="T4" fmla="*/ 6 w 39"/>
                <a:gd name="T5" fmla="*/ 34 h 41"/>
                <a:gd name="T6" fmla="*/ 12 w 39"/>
                <a:gd name="T7" fmla="*/ 39 h 41"/>
                <a:gd name="T8" fmla="*/ 20 w 39"/>
                <a:gd name="T9" fmla="*/ 41 h 41"/>
                <a:gd name="T10" fmla="*/ 26 w 39"/>
                <a:gd name="T11" fmla="*/ 39 h 41"/>
                <a:gd name="T12" fmla="*/ 32 w 39"/>
                <a:gd name="T13" fmla="*/ 34 h 41"/>
                <a:gd name="T14" fmla="*/ 37 w 39"/>
                <a:gd name="T15" fmla="*/ 27 h 41"/>
                <a:gd name="T16" fmla="*/ 39 w 39"/>
                <a:gd name="T17" fmla="*/ 21 h 41"/>
                <a:gd name="T18" fmla="*/ 37 w 39"/>
                <a:gd name="T19" fmla="*/ 13 h 41"/>
                <a:gd name="T20" fmla="*/ 32 w 39"/>
                <a:gd name="T21" fmla="*/ 6 h 41"/>
                <a:gd name="T22" fmla="*/ 26 w 39"/>
                <a:gd name="T23" fmla="*/ 1 h 41"/>
                <a:gd name="T24" fmla="*/ 20 w 39"/>
                <a:gd name="T25" fmla="*/ 0 h 41"/>
                <a:gd name="T26" fmla="*/ 12 w 39"/>
                <a:gd name="T27" fmla="*/ 1 h 41"/>
                <a:gd name="T28" fmla="*/ 6 w 39"/>
                <a:gd name="T29" fmla="*/ 6 h 41"/>
                <a:gd name="T30" fmla="*/ 1 w 39"/>
                <a:gd name="T31" fmla="*/ 13 h 41"/>
                <a:gd name="T32" fmla="*/ 0 w 39"/>
                <a:gd name="T33" fmla="*/ 2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1"/>
                <a:gd name="T53" fmla="*/ 39 w 3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1">
                  <a:moveTo>
                    <a:pt x="0" y="21"/>
                  </a:move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6" y="39"/>
                  </a:lnTo>
                  <a:lnTo>
                    <a:pt x="32" y="34"/>
                  </a:lnTo>
                  <a:lnTo>
                    <a:pt x="37" y="27"/>
                  </a:lnTo>
                  <a:lnTo>
                    <a:pt x="39" y="21"/>
                  </a:lnTo>
                  <a:lnTo>
                    <a:pt x="37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4" name="Freeform 194"/>
            <p:cNvSpPr>
              <a:spLocks/>
            </p:cNvSpPr>
            <p:nvPr/>
          </p:nvSpPr>
          <p:spPr bwMode="auto">
            <a:xfrm>
              <a:off x="2668" y="1824"/>
              <a:ext cx="47" cy="49"/>
            </a:xfrm>
            <a:custGeom>
              <a:avLst/>
              <a:gdLst>
                <a:gd name="T0" fmla="*/ 0 w 47"/>
                <a:gd name="T1" fmla="*/ 32 h 49"/>
                <a:gd name="T2" fmla="*/ 3 w 47"/>
                <a:gd name="T3" fmla="*/ 37 h 49"/>
                <a:gd name="T4" fmla="*/ 3 w 47"/>
                <a:gd name="T5" fmla="*/ 37 h 49"/>
                <a:gd name="T6" fmla="*/ 11 w 47"/>
                <a:gd name="T7" fmla="*/ 44 h 49"/>
                <a:gd name="T8" fmla="*/ 16 w 47"/>
                <a:gd name="T9" fmla="*/ 47 h 49"/>
                <a:gd name="T10" fmla="*/ 22 w 47"/>
                <a:gd name="T11" fmla="*/ 49 h 49"/>
                <a:gd name="T12" fmla="*/ 28 w 47"/>
                <a:gd name="T13" fmla="*/ 47 h 49"/>
                <a:gd name="T14" fmla="*/ 33 w 47"/>
                <a:gd name="T15" fmla="*/ 47 h 49"/>
                <a:gd name="T16" fmla="*/ 36 w 47"/>
                <a:gd name="T17" fmla="*/ 46 h 49"/>
                <a:gd name="T18" fmla="*/ 39 w 47"/>
                <a:gd name="T19" fmla="*/ 42 h 49"/>
                <a:gd name="T20" fmla="*/ 40 w 47"/>
                <a:gd name="T21" fmla="*/ 41 h 49"/>
                <a:gd name="T22" fmla="*/ 44 w 47"/>
                <a:gd name="T23" fmla="*/ 37 h 49"/>
                <a:gd name="T24" fmla="*/ 45 w 47"/>
                <a:gd name="T25" fmla="*/ 34 h 49"/>
                <a:gd name="T26" fmla="*/ 45 w 47"/>
                <a:gd name="T27" fmla="*/ 29 h 49"/>
                <a:gd name="T28" fmla="*/ 47 w 47"/>
                <a:gd name="T29" fmla="*/ 23 h 49"/>
                <a:gd name="T30" fmla="*/ 44 w 47"/>
                <a:gd name="T31" fmla="*/ 14 h 49"/>
                <a:gd name="T32" fmla="*/ 44 w 47"/>
                <a:gd name="T33" fmla="*/ 11 h 49"/>
                <a:gd name="T34" fmla="*/ 40 w 47"/>
                <a:gd name="T35" fmla="*/ 8 h 49"/>
                <a:gd name="T36" fmla="*/ 37 w 47"/>
                <a:gd name="T37" fmla="*/ 5 h 49"/>
                <a:gd name="T38" fmla="*/ 33 w 47"/>
                <a:gd name="T39" fmla="*/ 1 h 49"/>
                <a:gd name="T40" fmla="*/ 17 w 47"/>
                <a:gd name="T41" fmla="*/ 0 h 49"/>
                <a:gd name="T42" fmla="*/ 11 w 47"/>
                <a:gd name="T43" fmla="*/ 3 h 49"/>
                <a:gd name="T44" fmla="*/ 9 w 47"/>
                <a:gd name="T45" fmla="*/ 5 h 49"/>
                <a:gd name="T46" fmla="*/ 9 w 47"/>
                <a:gd name="T47" fmla="*/ 5 h 49"/>
                <a:gd name="T48" fmla="*/ 5 w 47"/>
                <a:gd name="T49" fmla="*/ 11 h 49"/>
                <a:gd name="T50" fmla="*/ 3 w 47"/>
                <a:gd name="T51" fmla="*/ 14 h 49"/>
                <a:gd name="T52" fmla="*/ 0 w 47"/>
                <a:gd name="T53" fmla="*/ 26 h 49"/>
                <a:gd name="T54" fmla="*/ 8 w 47"/>
                <a:gd name="T55" fmla="*/ 21 h 49"/>
                <a:gd name="T56" fmla="*/ 9 w 47"/>
                <a:gd name="T57" fmla="*/ 18 h 49"/>
                <a:gd name="T58" fmla="*/ 13 w 47"/>
                <a:gd name="T59" fmla="*/ 14 h 49"/>
                <a:gd name="T60" fmla="*/ 16 w 47"/>
                <a:gd name="T61" fmla="*/ 11 h 49"/>
                <a:gd name="T62" fmla="*/ 17 w 47"/>
                <a:gd name="T63" fmla="*/ 10 h 49"/>
                <a:gd name="T64" fmla="*/ 20 w 47"/>
                <a:gd name="T65" fmla="*/ 10 h 49"/>
                <a:gd name="T66" fmla="*/ 28 w 47"/>
                <a:gd name="T67" fmla="*/ 10 h 49"/>
                <a:gd name="T68" fmla="*/ 31 w 47"/>
                <a:gd name="T69" fmla="*/ 11 h 49"/>
                <a:gd name="T70" fmla="*/ 34 w 47"/>
                <a:gd name="T71" fmla="*/ 13 h 49"/>
                <a:gd name="T72" fmla="*/ 36 w 47"/>
                <a:gd name="T73" fmla="*/ 14 h 49"/>
                <a:gd name="T74" fmla="*/ 36 w 47"/>
                <a:gd name="T75" fmla="*/ 16 h 49"/>
                <a:gd name="T76" fmla="*/ 39 w 47"/>
                <a:gd name="T77" fmla="*/ 21 h 49"/>
                <a:gd name="T78" fmla="*/ 40 w 47"/>
                <a:gd name="T79" fmla="*/ 29 h 49"/>
                <a:gd name="T80" fmla="*/ 39 w 47"/>
                <a:gd name="T81" fmla="*/ 23 h 49"/>
                <a:gd name="T82" fmla="*/ 36 w 47"/>
                <a:gd name="T83" fmla="*/ 31 h 49"/>
                <a:gd name="T84" fmla="*/ 34 w 47"/>
                <a:gd name="T85" fmla="*/ 34 h 49"/>
                <a:gd name="T86" fmla="*/ 34 w 47"/>
                <a:gd name="T87" fmla="*/ 34 h 49"/>
                <a:gd name="T88" fmla="*/ 33 w 47"/>
                <a:gd name="T89" fmla="*/ 36 h 49"/>
                <a:gd name="T90" fmla="*/ 33 w 47"/>
                <a:gd name="T91" fmla="*/ 36 h 49"/>
                <a:gd name="T92" fmla="*/ 30 w 47"/>
                <a:gd name="T93" fmla="*/ 37 h 49"/>
                <a:gd name="T94" fmla="*/ 22 w 47"/>
                <a:gd name="T95" fmla="*/ 41 h 49"/>
                <a:gd name="T96" fmla="*/ 28 w 47"/>
                <a:gd name="T97" fmla="*/ 42 h 49"/>
                <a:gd name="T98" fmla="*/ 20 w 47"/>
                <a:gd name="T99" fmla="*/ 39 h 49"/>
                <a:gd name="T100" fmla="*/ 17 w 47"/>
                <a:gd name="T101" fmla="*/ 39 h 49"/>
                <a:gd name="T102" fmla="*/ 14 w 47"/>
                <a:gd name="T103" fmla="*/ 36 h 49"/>
                <a:gd name="T104" fmla="*/ 11 w 47"/>
                <a:gd name="T105" fmla="*/ 31 h 49"/>
                <a:gd name="T106" fmla="*/ 11 w 47"/>
                <a:gd name="T107" fmla="*/ 31 h 49"/>
                <a:gd name="T108" fmla="*/ 9 w 47"/>
                <a:gd name="T109" fmla="*/ 26 h 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7"/>
                <a:gd name="T166" fmla="*/ 0 h 49"/>
                <a:gd name="T167" fmla="*/ 47 w 47"/>
                <a:gd name="T168" fmla="*/ 49 h 4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7" h="49">
                  <a:moveTo>
                    <a:pt x="0" y="26"/>
                  </a:moveTo>
                  <a:lnTo>
                    <a:pt x="0" y="32"/>
                  </a:lnTo>
                  <a:lnTo>
                    <a:pt x="2" y="34"/>
                  </a:lnTo>
                  <a:lnTo>
                    <a:pt x="3" y="37"/>
                  </a:lnTo>
                  <a:lnTo>
                    <a:pt x="5" y="37"/>
                  </a:lnTo>
                  <a:lnTo>
                    <a:pt x="3" y="37"/>
                  </a:lnTo>
                  <a:lnTo>
                    <a:pt x="11" y="46"/>
                  </a:lnTo>
                  <a:lnTo>
                    <a:pt x="11" y="44"/>
                  </a:lnTo>
                  <a:lnTo>
                    <a:pt x="11" y="46"/>
                  </a:lnTo>
                  <a:lnTo>
                    <a:pt x="16" y="47"/>
                  </a:lnTo>
                  <a:lnTo>
                    <a:pt x="17" y="49"/>
                  </a:lnTo>
                  <a:lnTo>
                    <a:pt x="22" y="49"/>
                  </a:lnTo>
                  <a:lnTo>
                    <a:pt x="30" y="46"/>
                  </a:lnTo>
                  <a:lnTo>
                    <a:pt x="28" y="47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4" y="47"/>
                  </a:lnTo>
                  <a:lnTo>
                    <a:pt x="36" y="46"/>
                  </a:lnTo>
                  <a:lnTo>
                    <a:pt x="39" y="44"/>
                  </a:lnTo>
                  <a:lnTo>
                    <a:pt x="39" y="42"/>
                  </a:lnTo>
                  <a:lnTo>
                    <a:pt x="40" y="42"/>
                  </a:lnTo>
                  <a:lnTo>
                    <a:pt x="40" y="41"/>
                  </a:lnTo>
                  <a:lnTo>
                    <a:pt x="42" y="41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5" y="34"/>
                  </a:lnTo>
                  <a:lnTo>
                    <a:pt x="47" y="32"/>
                  </a:lnTo>
                  <a:lnTo>
                    <a:pt x="45" y="29"/>
                  </a:lnTo>
                  <a:lnTo>
                    <a:pt x="44" y="31"/>
                  </a:lnTo>
                  <a:lnTo>
                    <a:pt x="47" y="23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5" y="13"/>
                  </a:lnTo>
                  <a:lnTo>
                    <a:pt x="44" y="11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7" y="5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5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26"/>
                  </a:lnTo>
                  <a:lnTo>
                    <a:pt x="9" y="26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4"/>
                  </a:lnTo>
                  <a:lnTo>
                    <a:pt x="16" y="13"/>
                  </a:lnTo>
                  <a:lnTo>
                    <a:pt x="16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20" y="10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30" y="11"/>
                  </a:lnTo>
                  <a:lnTo>
                    <a:pt x="31" y="11"/>
                  </a:lnTo>
                  <a:lnTo>
                    <a:pt x="34" y="14"/>
                  </a:lnTo>
                  <a:lnTo>
                    <a:pt x="34" y="13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6" y="16"/>
                  </a:lnTo>
                  <a:lnTo>
                    <a:pt x="37" y="21"/>
                  </a:lnTo>
                  <a:lnTo>
                    <a:pt x="39" y="21"/>
                  </a:lnTo>
                  <a:lnTo>
                    <a:pt x="37" y="26"/>
                  </a:lnTo>
                  <a:lnTo>
                    <a:pt x="40" y="29"/>
                  </a:lnTo>
                  <a:lnTo>
                    <a:pt x="44" y="21"/>
                  </a:lnTo>
                  <a:lnTo>
                    <a:pt x="39" y="23"/>
                  </a:lnTo>
                  <a:lnTo>
                    <a:pt x="37" y="29"/>
                  </a:lnTo>
                  <a:lnTo>
                    <a:pt x="36" y="31"/>
                  </a:lnTo>
                  <a:lnTo>
                    <a:pt x="36" y="32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3" y="36"/>
                  </a:lnTo>
                  <a:lnTo>
                    <a:pt x="33" y="37"/>
                  </a:lnTo>
                  <a:lnTo>
                    <a:pt x="33" y="36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28" y="39"/>
                  </a:lnTo>
                  <a:lnTo>
                    <a:pt x="22" y="41"/>
                  </a:lnTo>
                  <a:lnTo>
                    <a:pt x="20" y="46"/>
                  </a:lnTo>
                  <a:lnTo>
                    <a:pt x="28" y="42"/>
                  </a:lnTo>
                  <a:lnTo>
                    <a:pt x="25" y="39"/>
                  </a:lnTo>
                  <a:lnTo>
                    <a:pt x="20" y="39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4" y="36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11" y="31"/>
                  </a:lnTo>
                  <a:lnTo>
                    <a:pt x="9" y="29"/>
                  </a:lnTo>
                  <a:lnTo>
                    <a:pt x="9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75" name="Oval 195"/>
            <p:cNvSpPr>
              <a:spLocks noChangeArrowheads="1"/>
            </p:cNvSpPr>
            <p:nvPr/>
          </p:nvSpPr>
          <p:spPr bwMode="auto">
            <a:xfrm>
              <a:off x="2420" y="1563"/>
              <a:ext cx="54" cy="54"/>
            </a:xfrm>
            <a:prstGeom prst="ellipse">
              <a:avLst/>
            </a:prstGeom>
            <a:solidFill>
              <a:srgbClr val="00C2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76" name="Oval 196"/>
            <p:cNvSpPr>
              <a:spLocks noChangeArrowheads="1"/>
            </p:cNvSpPr>
            <p:nvPr/>
          </p:nvSpPr>
          <p:spPr bwMode="auto">
            <a:xfrm>
              <a:off x="2336" y="1634"/>
              <a:ext cx="55" cy="54"/>
            </a:xfrm>
            <a:prstGeom prst="ellipse">
              <a:avLst/>
            </a:prstGeom>
            <a:solidFill>
              <a:srgbClr val="00C2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77" name="Oval 197"/>
            <p:cNvSpPr>
              <a:spLocks noChangeArrowheads="1"/>
            </p:cNvSpPr>
            <p:nvPr/>
          </p:nvSpPr>
          <p:spPr bwMode="auto">
            <a:xfrm>
              <a:off x="2350" y="1853"/>
              <a:ext cx="55" cy="54"/>
            </a:xfrm>
            <a:prstGeom prst="ellipse">
              <a:avLst/>
            </a:prstGeom>
            <a:solidFill>
              <a:srgbClr val="00C2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78" name="Oval 198"/>
            <p:cNvSpPr>
              <a:spLocks noChangeArrowheads="1"/>
            </p:cNvSpPr>
            <p:nvPr/>
          </p:nvSpPr>
          <p:spPr bwMode="auto">
            <a:xfrm>
              <a:off x="2460" y="1762"/>
              <a:ext cx="55" cy="54"/>
            </a:xfrm>
            <a:prstGeom prst="ellipse">
              <a:avLst/>
            </a:prstGeom>
            <a:solidFill>
              <a:srgbClr val="00C2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79" name="Oval 199"/>
            <p:cNvSpPr>
              <a:spLocks noChangeArrowheads="1"/>
            </p:cNvSpPr>
            <p:nvPr/>
          </p:nvSpPr>
          <p:spPr bwMode="auto">
            <a:xfrm>
              <a:off x="2543" y="1694"/>
              <a:ext cx="54" cy="54"/>
            </a:xfrm>
            <a:prstGeom prst="ellipse">
              <a:avLst/>
            </a:prstGeom>
            <a:solidFill>
              <a:srgbClr val="00C2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80" name="Oval 200"/>
            <p:cNvSpPr>
              <a:spLocks noChangeArrowheads="1"/>
            </p:cNvSpPr>
            <p:nvPr/>
          </p:nvSpPr>
          <p:spPr bwMode="auto">
            <a:xfrm>
              <a:off x="2625" y="1624"/>
              <a:ext cx="54" cy="52"/>
            </a:xfrm>
            <a:prstGeom prst="ellipse">
              <a:avLst/>
            </a:prstGeom>
            <a:solidFill>
              <a:srgbClr val="00C2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81" name="Oval 201"/>
            <p:cNvSpPr>
              <a:spLocks noChangeArrowheads="1"/>
            </p:cNvSpPr>
            <p:nvPr/>
          </p:nvSpPr>
          <p:spPr bwMode="auto">
            <a:xfrm>
              <a:off x="2667" y="1822"/>
              <a:ext cx="55" cy="52"/>
            </a:xfrm>
            <a:prstGeom prst="ellipse">
              <a:avLst/>
            </a:prstGeom>
            <a:solidFill>
              <a:srgbClr val="00C2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82" name="Oval 202"/>
            <p:cNvSpPr>
              <a:spLocks noChangeArrowheads="1"/>
            </p:cNvSpPr>
            <p:nvPr/>
          </p:nvSpPr>
          <p:spPr bwMode="auto">
            <a:xfrm>
              <a:off x="2363" y="1518"/>
              <a:ext cx="56" cy="54"/>
            </a:xfrm>
            <a:prstGeom prst="ellipse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83" name="Oval 203"/>
            <p:cNvSpPr>
              <a:spLocks noChangeArrowheads="1"/>
            </p:cNvSpPr>
            <p:nvPr/>
          </p:nvSpPr>
          <p:spPr bwMode="auto">
            <a:xfrm>
              <a:off x="2305" y="1573"/>
              <a:ext cx="55" cy="54"/>
            </a:xfrm>
            <a:prstGeom prst="ellipse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84" name="Oval 204"/>
            <p:cNvSpPr>
              <a:spLocks noChangeArrowheads="1"/>
            </p:cNvSpPr>
            <p:nvPr/>
          </p:nvSpPr>
          <p:spPr bwMode="auto">
            <a:xfrm>
              <a:off x="2512" y="1635"/>
              <a:ext cx="54" cy="55"/>
            </a:xfrm>
            <a:prstGeom prst="ellipse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85" name="Oval 205"/>
            <p:cNvSpPr>
              <a:spLocks noChangeArrowheads="1"/>
            </p:cNvSpPr>
            <p:nvPr/>
          </p:nvSpPr>
          <p:spPr bwMode="auto">
            <a:xfrm>
              <a:off x="2439" y="1649"/>
              <a:ext cx="54" cy="54"/>
            </a:xfrm>
            <a:prstGeom prst="ellipse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86" name="Oval 206"/>
            <p:cNvSpPr>
              <a:spLocks noChangeArrowheads="1"/>
            </p:cNvSpPr>
            <p:nvPr/>
          </p:nvSpPr>
          <p:spPr bwMode="auto">
            <a:xfrm>
              <a:off x="2406" y="1721"/>
              <a:ext cx="54" cy="54"/>
            </a:xfrm>
            <a:prstGeom prst="ellipse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87" name="Oval 207"/>
            <p:cNvSpPr>
              <a:spLocks noChangeArrowheads="1"/>
            </p:cNvSpPr>
            <p:nvPr/>
          </p:nvSpPr>
          <p:spPr bwMode="auto">
            <a:xfrm>
              <a:off x="2372" y="1776"/>
              <a:ext cx="54" cy="54"/>
            </a:xfrm>
            <a:prstGeom prst="ellipse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88" name="Oval 208"/>
            <p:cNvSpPr>
              <a:spLocks noChangeArrowheads="1"/>
            </p:cNvSpPr>
            <p:nvPr/>
          </p:nvSpPr>
          <p:spPr bwMode="auto">
            <a:xfrm>
              <a:off x="2281" y="1878"/>
              <a:ext cx="54" cy="54"/>
            </a:xfrm>
            <a:prstGeom prst="ellipse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89" name="Oval 209"/>
            <p:cNvSpPr>
              <a:spLocks noChangeArrowheads="1"/>
            </p:cNvSpPr>
            <p:nvPr/>
          </p:nvSpPr>
          <p:spPr bwMode="auto">
            <a:xfrm>
              <a:off x="2609" y="1781"/>
              <a:ext cx="56" cy="54"/>
            </a:xfrm>
            <a:prstGeom prst="ellipse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9890" name="Oval 210"/>
            <p:cNvSpPr>
              <a:spLocks noChangeArrowheads="1"/>
            </p:cNvSpPr>
            <p:nvPr/>
          </p:nvSpPr>
          <p:spPr bwMode="auto">
            <a:xfrm>
              <a:off x="2578" y="1838"/>
              <a:ext cx="54" cy="53"/>
            </a:xfrm>
            <a:prstGeom prst="ellipse">
              <a:avLst/>
            </a:prstGeom>
            <a:solidFill>
              <a:srgbClr val="008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29731" name="Freeform 211"/>
          <p:cNvSpPr>
            <a:spLocks/>
          </p:cNvSpPr>
          <p:nvPr/>
        </p:nvSpPr>
        <p:spPr bwMode="auto">
          <a:xfrm>
            <a:off x="1457679" y="3084514"/>
            <a:ext cx="18344" cy="134937"/>
          </a:xfrm>
          <a:custGeom>
            <a:avLst/>
            <a:gdLst>
              <a:gd name="T0" fmla="*/ 0 w 12"/>
              <a:gd name="T1" fmla="*/ 0 h 85"/>
              <a:gd name="T2" fmla="*/ 0 w 12"/>
              <a:gd name="T3" fmla="*/ 2147483647 h 85"/>
              <a:gd name="T4" fmla="*/ 2147483647 w 12"/>
              <a:gd name="T5" fmla="*/ 2147483647 h 85"/>
              <a:gd name="T6" fmla="*/ 2147483647 w 12"/>
              <a:gd name="T7" fmla="*/ 0 h 85"/>
              <a:gd name="T8" fmla="*/ 0 w 12"/>
              <a:gd name="T9" fmla="*/ 0 h 85"/>
              <a:gd name="T10" fmla="*/ 2147483647 w 12"/>
              <a:gd name="T11" fmla="*/ 2147483647 h 85"/>
              <a:gd name="T12" fmla="*/ 2147483647 w 12"/>
              <a:gd name="T13" fmla="*/ 2147483647 h 85"/>
              <a:gd name="T14" fmla="*/ 2147483647 w 12"/>
              <a:gd name="T15" fmla="*/ 2147483647 h 85"/>
              <a:gd name="T16" fmla="*/ 2147483647 w 12"/>
              <a:gd name="T17" fmla="*/ 2147483647 h 85"/>
              <a:gd name="T18" fmla="*/ 2147483647 w 12"/>
              <a:gd name="T19" fmla="*/ 2147483647 h 85"/>
              <a:gd name="T20" fmla="*/ 2147483647 w 12"/>
              <a:gd name="T21" fmla="*/ 2147483647 h 85"/>
              <a:gd name="T22" fmla="*/ 2147483647 w 12"/>
              <a:gd name="T23" fmla="*/ 2147483647 h 85"/>
              <a:gd name="T24" fmla="*/ 2147483647 w 12"/>
              <a:gd name="T25" fmla="*/ 2147483647 h 85"/>
              <a:gd name="T26" fmla="*/ 2147483647 w 12"/>
              <a:gd name="T27" fmla="*/ 2147483647 h 85"/>
              <a:gd name="T28" fmla="*/ 0 w 12"/>
              <a:gd name="T29" fmla="*/ 0 h 8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"/>
              <a:gd name="T46" fmla="*/ 0 h 85"/>
              <a:gd name="T47" fmla="*/ 12 w 12"/>
              <a:gd name="T48" fmla="*/ 85 h 8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" h="85">
                <a:moveTo>
                  <a:pt x="0" y="0"/>
                </a:moveTo>
                <a:lnTo>
                  <a:pt x="0" y="85"/>
                </a:lnTo>
                <a:lnTo>
                  <a:pt x="12" y="85"/>
                </a:lnTo>
                <a:lnTo>
                  <a:pt x="12" y="0"/>
                </a:lnTo>
                <a:lnTo>
                  <a:pt x="0" y="0"/>
                </a:lnTo>
                <a:lnTo>
                  <a:pt x="1" y="5"/>
                </a:lnTo>
                <a:lnTo>
                  <a:pt x="11" y="5"/>
                </a:lnTo>
                <a:lnTo>
                  <a:pt x="8" y="2"/>
                </a:lnTo>
                <a:lnTo>
                  <a:pt x="8" y="84"/>
                </a:lnTo>
                <a:lnTo>
                  <a:pt x="11" y="80"/>
                </a:lnTo>
                <a:lnTo>
                  <a:pt x="1" y="80"/>
                </a:lnTo>
                <a:lnTo>
                  <a:pt x="4" y="84"/>
                </a:lnTo>
                <a:lnTo>
                  <a:pt x="4" y="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8016" name="Oval 212"/>
          <p:cNvSpPr>
            <a:spLocks noChangeArrowheads="1"/>
          </p:cNvSpPr>
          <p:nvPr/>
        </p:nvSpPr>
        <p:spPr bwMode="auto">
          <a:xfrm>
            <a:off x="3781778" y="3171826"/>
            <a:ext cx="87489" cy="85725"/>
          </a:xfrm>
          <a:prstGeom prst="ellipse">
            <a:avLst/>
          </a:prstGeom>
          <a:solidFill>
            <a:srgbClr val="00C2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522453" name="Oval 213"/>
          <p:cNvSpPr>
            <a:spLocks noChangeArrowheads="1"/>
          </p:cNvSpPr>
          <p:nvPr/>
        </p:nvSpPr>
        <p:spPr bwMode="auto">
          <a:xfrm>
            <a:off x="3618089" y="3205164"/>
            <a:ext cx="86078" cy="85725"/>
          </a:xfrm>
          <a:prstGeom prst="ellipse">
            <a:avLst/>
          </a:prstGeom>
          <a:solidFill>
            <a:srgbClr val="00C2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08018" name="Oval 214"/>
          <p:cNvSpPr>
            <a:spLocks noChangeArrowheads="1"/>
          </p:cNvSpPr>
          <p:nvPr/>
        </p:nvSpPr>
        <p:spPr bwMode="auto">
          <a:xfrm>
            <a:off x="4013200" y="3121026"/>
            <a:ext cx="87489" cy="85725"/>
          </a:xfrm>
          <a:prstGeom prst="ellipse">
            <a:avLst/>
          </a:prstGeom>
          <a:solidFill>
            <a:srgbClr val="008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08019" name="Oval 215"/>
          <p:cNvSpPr>
            <a:spLocks noChangeArrowheads="1"/>
          </p:cNvSpPr>
          <p:nvPr/>
        </p:nvSpPr>
        <p:spPr bwMode="auto">
          <a:xfrm>
            <a:off x="3898901" y="3019426"/>
            <a:ext cx="87489" cy="85725"/>
          </a:xfrm>
          <a:prstGeom prst="ellipse">
            <a:avLst/>
          </a:prstGeom>
          <a:solidFill>
            <a:srgbClr val="008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808020" name="Oval 216"/>
          <p:cNvSpPr>
            <a:spLocks noChangeArrowheads="1"/>
          </p:cNvSpPr>
          <p:nvPr/>
        </p:nvSpPr>
        <p:spPr bwMode="auto">
          <a:xfrm>
            <a:off x="3771901" y="3055938"/>
            <a:ext cx="86077" cy="82550"/>
          </a:xfrm>
          <a:prstGeom prst="ellipse">
            <a:avLst/>
          </a:prstGeom>
          <a:solidFill>
            <a:srgbClr val="008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522457" name="Oval 217"/>
          <p:cNvSpPr>
            <a:spLocks noChangeArrowheads="1"/>
          </p:cNvSpPr>
          <p:nvPr/>
        </p:nvSpPr>
        <p:spPr bwMode="auto">
          <a:xfrm>
            <a:off x="3927123" y="3194051"/>
            <a:ext cx="86077" cy="85725"/>
          </a:xfrm>
          <a:prstGeom prst="ellipse">
            <a:avLst/>
          </a:prstGeom>
          <a:solidFill>
            <a:srgbClr val="0080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grpSp>
        <p:nvGrpSpPr>
          <p:cNvPr id="5" name="Group 219"/>
          <p:cNvGrpSpPr>
            <a:grpSpLocks/>
          </p:cNvGrpSpPr>
          <p:nvPr/>
        </p:nvGrpSpPr>
        <p:grpSpPr bwMode="auto">
          <a:xfrm rot="407556">
            <a:off x="4284134" y="3429000"/>
            <a:ext cx="328789" cy="400050"/>
            <a:chOff x="4249" y="2168"/>
            <a:chExt cx="207" cy="252"/>
          </a:xfrm>
        </p:grpSpPr>
        <p:sp>
          <p:nvSpPr>
            <p:cNvPr id="29836" name="Freeform 220"/>
            <p:cNvSpPr>
              <a:spLocks noEditPoints="1"/>
            </p:cNvSpPr>
            <p:nvPr/>
          </p:nvSpPr>
          <p:spPr bwMode="auto">
            <a:xfrm>
              <a:off x="4254" y="2241"/>
              <a:ext cx="197" cy="174"/>
            </a:xfrm>
            <a:custGeom>
              <a:avLst/>
              <a:gdLst>
                <a:gd name="T0" fmla="*/ 17 w 197"/>
                <a:gd name="T1" fmla="*/ 85 h 174"/>
                <a:gd name="T2" fmla="*/ 2 w 197"/>
                <a:gd name="T3" fmla="*/ 80 h 174"/>
                <a:gd name="T4" fmla="*/ 2 w 197"/>
                <a:gd name="T5" fmla="*/ 72 h 174"/>
                <a:gd name="T6" fmla="*/ 16 w 197"/>
                <a:gd name="T7" fmla="*/ 66 h 174"/>
                <a:gd name="T8" fmla="*/ 33 w 197"/>
                <a:gd name="T9" fmla="*/ 61 h 174"/>
                <a:gd name="T10" fmla="*/ 61 w 197"/>
                <a:gd name="T11" fmla="*/ 57 h 174"/>
                <a:gd name="T12" fmla="*/ 79 w 197"/>
                <a:gd name="T13" fmla="*/ 48 h 174"/>
                <a:gd name="T14" fmla="*/ 87 w 197"/>
                <a:gd name="T15" fmla="*/ 28 h 174"/>
                <a:gd name="T16" fmla="*/ 85 w 197"/>
                <a:gd name="T17" fmla="*/ 17 h 174"/>
                <a:gd name="T18" fmla="*/ 92 w 197"/>
                <a:gd name="T19" fmla="*/ 2 h 174"/>
                <a:gd name="T20" fmla="*/ 101 w 197"/>
                <a:gd name="T21" fmla="*/ 0 h 174"/>
                <a:gd name="T22" fmla="*/ 110 w 197"/>
                <a:gd name="T23" fmla="*/ 13 h 174"/>
                <a:gd name="T24" fmla="*/ 113 w 197"/>
                <a:gd name="T25" fmla="*/ 28 h 174"/>
                <a:gd name="T26" fmla="*/ 118 w 197"/>
                <a:gd name="T27" fmla="*/ 36 h 174"/>
                <a:gd name="T28" fmla="*/ 132 w 197"/>
                <a:gd name="T29" fmla="*/ 35 h 174"/>
                <a:gd name="T30" fmla="*/ 150 w 197"/>
                <a:gd name="T31" fmla="*/ 23 h 174"/>
                <a:gd name="T32" fmla="*/ 171 w 197"/>
                <a:gd name="T33" fmla="*/ 17 h 174"/>
                <a:gd name="T34" fmla="*/ 191 w 197"/>
                <a:gd name="T35" fmla="*/ 26 h 174"/>
                <a:gd name="T36" fmla="*/ 197 w 197"/>
                <a:gd name="T37" fmla="*/ 57 h 174"/>
                <a:gd name="T38" fmla="*/ 183 w 197"/>
                <a:gd name="T39" fmla="*/ 79 h 174"/>
                <a:gd name="T40" fmla="*/ 163 w 197"/>
                <a:gd name="T41" fmla="*/ 84 h 174"/>
                <a:gd name="T42" fmla="*/ 144 w 197"/>
                <a:gd name="T43" fmla="*/ 80 h 174"/>
                <a:gd name="T44" fmla="*/ 133 w 197"/>
                <a:gd name="T45" fmla="*/ 85 h 174"/>
                <a:gd name="T46" fmla="*/ 132 w 197"/>
                <a:gd name="T47" fmla="*/ 105 h 174"/>
                <a:gd name="T48" fmla="*/ 143 w 197"/>
                <a:gd name="T49" fmla="*/ 126 h 174"/>
                <a:gd name="T50" fmla="*/ 161 w 197"/>
                <a:gd name="T51" fmla="*/ 131 h 174"/>
                <a:gd name="T52" fmla="*/ 186 w 197"/>
                <a:gd name="T53" fmla="*/ 129 h 174"/>
                <a:gd name="T54" fmla="*/ 194 w 197"/>
                <a:gd name="T55" fmla="*/ 136 h 174"/>
                <a:gd name="T56" fmla="*/ 188 w 197"/>
                <a:gd name="T57" fmla="*/ 144 h 174"/>
                <a:gd name="T58" fmla="*/ 168 w 197"/>
                <a:gd name="T59" fmla="*/ 151 h 174"/>
                <a:gd name="T60" fmla="*/ 146 w 197"/>
                <a:gd name="T61" fmla="*/ 154 h 174"/>
                <a:gd name="T62" fmla="*/ 118 w 197"/>
                <a:gd name="T63" fmla="*/ 151 h 174"/>
                <a:gd name="T64" fmla="*/ 102 w 197"/>
                <a:gd name="T65" fmla="*/ 143 h 174"/>
                <a:gd name="T66" fmla="*/ 88 w 197"/>
                <a:gd name="T67" fmla="*/ 107 h 174"/>
                <a:gd name="T68" fmla="*/ 73 w 197"/>
                <a:gd name="T69" fmla="*/ 89 h 174"/>
                <a:gd name="T70" fmla="*/ 47 w 197"/>
                <a:gd name="T71" fmla="*/ 84 h 174"/>
                <a:gd name="T72" fmla="*/ 31 w 197"/>
                <a:gd name="T73" fmla="*/ 84 h 174"/>
                <a:gd name="T74" fmla="*/ 48 w 197"/>
                <a:gd name="T75" fmla="*/ 128 h 174"/>
                <a:gd name="T76" fmla="*/ 48 w 197"/>
                <a:gd name="T77" fmla="*/ 147 h 174"/>
                <a:gd name="T78" fmla="*/ 61 w 197"/>
                <a:gd name="T79" fmla="*/ 165 h 174"/>
                <a:gd name="T80" fmla="*/ 78 w 197"/>
                <a:gd name="T81" fmla="*/ 174 h 174"/>
                <a:gd name="T82" fmla="*/ 90 w 197"/>
                <a:gd name="T83" fmla="*/ 164 h 174"/>
                <a:gd name="T84" fmla="*/ 90 w 197"/>
                <a:gd name="T85" fmla="*/ 144 h 174"/>
                <a:gd name="T86" fmla="*/ 78 w 197"/>
                <a:gd name="T87" fmla="*/ 126 h 174"/>
                <a:gd name="T88" fmla="*/ 61 w 197"/>
                <a:gd name="T89" fmla="*/ 118 h 1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7"/>
                <a:gd name="T136" fmla="*/ 0 h 174"/>
                <a:gd name="T137" fmla="*/ 197 w 197"/>
                <a:gd name="T138" fmla="*/ 174 h 1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7" h="174">
                  <a:moveTo>
                    <a:pt x="31" y="84"/>
                  </a:moveTo>
                  <a:lnTo>
                    <a:pt x="17" y="85"/>
                  </a:lnTo>
                  <a:lnTo>
                    <a:pt x="8" y="84"/>
                  </a:lnTo>
                  <a:lnTo>
                    <a:pt x="2" y="80"/>
                  </a:lnTo>
                  <a:lnTo>
                    <a:pt x="0" y="77"/>
                  </a:lnTo>
                  <a:lnTo>
                    <a:pt x="2" y="72"/>
                  </a:lnTo>
                  <a:lnTo>
                    <a:pt x="6" y="69"/>
                  </a:lnTo>
                  <a:lnTo>
                    <a:pt x="16" y="66"/>
                  </a:lnTo>
                  <a:lnTo>
                    <a:pt x="26" y="62"/>
                  </a:lnTo>
                  <a:lnTo>
                    <a:pt x="33" y="61"/>
                  </a:lnTo>
                  <a:lnTo>
                    <a:pt x="40" y="61"/>
                  </a:lnTo>
                  <a:lnTo>
                    <a:pt x="61" y="57"/>
                  </a:lnTo>
                  <a:lnTo>
                    <a:pt x="71" y="53"/>
                  </a:lnTo>
                  <a:lnTo>
                    <a:pt x="79" y="48"/>
                  </a:lnTo>
                  <a:lnTo>
                    <a:pt x="85" y="39"/>
                  </a:lnTo>
                  <a:lnTo>
                    <a:pt x="87" y="28"/>
                  </a:lnTo>
                  <a:lnTo>
                    <a:pt x="87" y="26"/>
                  </a:lnTo>
                  <a:lnTo>
                    <a:pt x="85" y="17"/>
                  </a:lnTo>
                  <a:lnTo>
                    <a:pt x="87" y="7"/>
                  </a:lnTo>
                  <a:lnTo>
                    <a:pt x="92" y="2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6" y="5"/>
                  </a:lnTo>
                  <a:lnTo>
                    <a:pt x="110" y="13"/>
                  </a:lnTo>
                  <a:lnTo>
                    <a:pt x="113" y="26"/>
                  </a:lnTo>
                  <a:lnTo>
                    <a:pt x="113" y="28"/>
                  </a:lnTo>
                  <a:lnTo>
                    <a:pt x="115" y="33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32" y="35"/>
                  </a:lnTo>
                  <a:lnTo>
                    <a:pt x="140" y="31"/>
                  </a:lnTo>
                  <a:lnTo>
                    <a:pt x="150" y="23"/>
                  </a:lnTo>
                  <a:lnTo>
                    <a:pt x="161" y="18"/>
                  </a:lnTo>
                  <a:lnTo>
                    <a:pt x="171" y="17"/>
                  </a:lnTo>
                  <a:lnTo>
                    <a:pt x="178" y="17"/>
                  </a:lnTo>
                  <a:lnTo>
                    <a:pt x="191" y="26"/>
                  </a:lnTo>
                  <a:lnTo>
                    <a:pt x="197" y="41"/>
                  </a:lnTo>
                  <a:lnTo>
                    <a:pt x="197" y="57"/>
                  </a:lnTo>
                  <a:lnTo>
                    <a:pt x="189" y="72"/>
                  </a:lnTo>
                  <a:lnTo>
                    <a:pt x="183" y="79"/>
                  </a:lnTo>
                  <a:lnTo>
                    <a:pt x="174" y="82"/>
                  </a:lnTo>
                  <a:lnTo>
                    <a:pt x="163" y="84"/>
                  </a:lnTo>
                  <a:lnTo>
                    <a:pt x="150" y="82"/>
                  </a:lnTo>
                  <a:lnTo>
                    <a:pt x="144" y="80"/>
                  </a:lnTo>
                  <a:lnTo>
                    <a:pt x="140" y="80"/>
                  </a:lnTo>
                  <a:lnTo>
                    <a:pt x="133" y="85"/>
                  </a:lnTo>
                  <a:lnTo>
                    <a:pt x="130" y="93"/>
                  </a:lnTo>
                  <a:lnTo>
                    <a:pt x="132" y="105"/>
                  </a:lnTo>
                  <a:lnTo>
                    <a:pt x="137" y="116"/>
                  </a:lnTo>
                  <a:lnTo>
                    <a:pt x="143" y="126"/>
                  </a:lnTo>
                  <a:lnTo>
                    <a:pt x="152" y="133"/>
                  </a:lnTo>
                  <a:lnTo>
                    <a:pt x="161" y="131"/>
                  </a:lnTo>
                  <a:lnTo>
                    <a:pt x="175" y="129"/>
                  </a:lnTo>
                  <a:lnTo>
                    <a:pt x="186" y="129"/>
                  </a:lnTo>
                  <a:lnTo>
                    <a:pt x="192" y="133"/>
                  </a:lnTo>
                  <a:lnTo>
                    <a:pt x="194" y="136"/>
                  </a:lnTo>
                  <a:lnTo>
                    <a:pt x="192" y="139"/>
                  </a:lnTo>
                  <a:lnTo>
                    <a:pt x="188" y="144"/>
                  </a:lnTo>
                  <a:lnTo>
                    <a:pt x="178" y="147"/>
                  </a:lnTo>
                  <a:lnTo>
                    <a:pt x="168" y="151"/>
                  </a:lnTo>
                  <a:lnTo>
                    <a:pt x="166" y="152"/>
                  </a:lnTo>
                  <a:lnTo>
                    <a:pt x="146" y="154"/>
                  </a:lnTo>
                  <a:lnTo>
                    <a:pt x="129" y="154"/>
                  </a:lnTo>
                  <a:lnTo>
                    <a:pt x="118" y="151"/>
                  </a:lnTo>
                  <a:lnTo>
                    <a:pt x="109" y="147"/>
                  </a:lnTo>
                  <a:lnTo>
                    <a:pt x="102" y="143"/>
                  </a:lnTo>
                  <a:lnTo>
                    <a:pt x="98" y="136"/>
                  </a:lnTo>
                  <a:lnTo>
                    <a:pt x="88" y="107"/>
                  </a:lnTo>
                  <a:lnTo>
                    <a:pt x="81" y="93"/>
                  </a:lnTo>
                  <a:lnTo>
                    <a:pt x="73" y="89"/>
                  </a:lnTo>
                  <a:lnTo>
                    <a:pt x="62" y="85"/>
                  </a:lnTo>
                  <a:lnTo>
                    <a:pt x="47" y="84"/>
                  </a:lnTo>
                  <a:lnTo>
                    <a:pt x="28" y="84"/>
                  </a:lnTo>
                  <a:lnTo>
                    <a:pt x="31" y="84"/>
                  </a:lnTo>
                  <a:close/>
                  <a:moveTo>
                    <a:pt x="53" y="121"/>
                  </a:moveTo>
                  <a:lnTo>
                    <a:pt x="48" y="128"/>
                  </a:lnTo>
                  <a:lnTo>
                    <a:pt x="47" y="138"/>
                  </a:lnTo>
                  <a:lnTo>
                    <a:pt x="48" y="147"/>
                  </a:lnTo>
                  <a:lnTo>
                    <a:pt x="53" y="157"/>
                  </a:lnTo>
                  <a:lnTo>
                    <a:pt x="61" y="165"/>
                  </a:lnTo>
                  <a:lnTo>
                    <a:pt x="70" y="172"/>
                  </a:lnTo>
                  <a:lnTo>
                    <a:pt x="78" y="174"/>
                  </a:lnTo>
                  <a:lnTo>
                    <a:pt x="85" y="170"/>
                  </a:lnTo>
                  <a:lnTo>
                    <a:pt x="90" y="164"/>
                  </a:lnTo>
                  <a:lnTo>
                    <a:pt x="93" y="156"/>
                  </a:lnTo>
                  <a:lnTo>
                    <a:pt x="90" y="144"/>
                  </a:lnTo>
                  <a:lnTo>
                    <a:pt x="85" y="134"/>
                  </a:lnTo>
                  <a:lnTo>
                    <a:pt x="78" y="126"/>
                  </a:lnTo>
                  <a:lnTo>
                    <a:pt x="70" y="121"/>
                  </a:lnTo>
                  <a:lnTo>
                    <a:pt x="61" y="118"/>
                  </a:lnTo>
                  <a:lnTo>
                    <a:pt x="53" y="121"/>
                  </a:lnTo>
                  <a:close/>
                </a:path>
              </a:pathLst>
            </a:custGeom>
            <a:solidFill>
              <a:srgbClr val="FFC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7" name="Freeform 221"/>
            <p:cNvSpPr>
              <a:spLocks/>
            </p:cNvSpPr>
            <p:nvPr/>
          </p:nvSpPr>
          <p:spPr bwMode="auto">
            <a:xfrm>
              <a:off x="4249" y="2236"/>
              <a:ext cx="207" cy="164"/>
            </a:xfrm>
            <a:custGeom>
              <a:avLst/>
              <a:gdLst>
                <a:gd name="T0" fmla="*/ 14 w 207"/>
                <a:gd name="T1" fmla="*/ 84 h 164"/>
                <a:gd name="T2" fmla="*/ 11 w 207"/>
                <a:gd name="T3" fmla="*/ 79 h 164"/>
                <a:gd name="T4" fmla="*/ 33 w 207"/>
                <a:gd name="T5" fmla="*/ 72 h 164"/>
                <a:gd name="T6" fmla="*/ 67 w 207"/>
                <a:gd name="T7" fmla="*/ 67 h 164"/>
                <a:gd name="T8" fmla="*/ 93 w 207"/>
                <a:gd name="T9" fmla="*/ 48 h 164"/>
                <a:gd name="T10" fmla="*/ 95 w 207"/>
                <a:gd name="T11" fmla="*/ 22 h 164"/>
                <a:gd name="T12" fmla="*/ 103 w 207"/>
                <a:gd name="T13" fmla="*/ 10 h 164"/>
                <a:gd name="T14" fmla="*/ 106 w 207"/>
                <a:gd name="T15" fmla="*/ 13 h 164"/>
                <a:gd name="T16" fmla="*/ 114 w 207"/>
                <a:gd name="T17" fmla="*/ 35 h 164"/>
                <a:gd name="T18" fmla="*/ 121 w 207"/>
                <a:gd name="T19" fmla="*/ 46 h 164"/>
                <a:gd name="T20" fmla="*/ 159 w 207"/>
                <a:gd name="T21" fmla="*/ 31 h 164"/>
                <a:gd name="T22" fmla="*/ 183 w 207"/>
                <a:gd name="T23" fmla="*/ 26 h 164"/>
                <a:gd name="T24" fmla="*/ 197 w 207"/>
                <a:gd name="T25" fmla="*/ 46 h 164"/>
                <a:gd name="T26" fmla="*/ 185 w 207"/>
                <a:gd name="T27" fmla="*/ 80 h 164"/>
                <a:gd name="T28" fmla="*/ 155 w 207"/>
                <a:gd name="T29" fmla="*/ 82 h 164"/>
                <a:gd name="T30" fmla="*/ 135 w 207"/>
                <a:gd name="T31" fmla="*/ 87 h 164"/>
                <a:gd name="T32" fmla="*/ 132 w 207"/>
                <a:gd name="T33" fmla="*/ 112 h 164"/>
                <a:gd name="T34" fmla="*/ 155 w 207"/>
                <a:gd name="T35" fmla="*/ 143 h 164"/>
                <a:gd name="T36" fmla="*/ 190 w 207"/>
                <a:gd name="T37" fmla="*/ 139 h 164"/>
                <a:gd name="T38" fmla="*/ 193 w 207"/>
                <a:gd name="T39" fmla="*/ 143 h 164"/>
                <a:gd name="T40" fmla="*/ 171 w 207"/>
                <a:gd name="T41" fmla="*/ 151 h 164"/>
                <a:gd name="T42" fmla="*/ 151 w 207"/>
                <a:gd name="T43" fmla="*/ 154 h 164"/>
                <a:gd name="T44" fmla="*/ 117 w 207"/>
                <a:gd name="T45" fmla="*/ 149 h 164"/>
                <a:gd name="T46" fmla="*/ 98 w 207"/>
                <a:gd name="T47" fmla="*/ 108 h 164"/>
                <a:gd name="T48" fmla="*/ 80 w 207"/>
                <a:gd name="T49" fmla="*/ 89 h 164"/>
                <a:gd name="T50" fmla="*/ 33 w 207"/>
                <a:gd name="T51" fmla="*/ 94 h 164"/>
                <a:gd name="T52" fmla="*/ 30 w 207"/>
                <a:gd name="T53" fmla="*/ 85 h 164"/>
                <a:gd name="T54" fmla="*/ 30 w 207"/>
                <a:gd name="T55" fmla="*/ 92 h 164"/>
                <a:gd name="T56" fmla="*/ 66 w 207"/>
                <a:gd name="T57" fmla="*/ 95 h 164"/>
                <a:gd name="T58" fmla="*/ 89 w 207"/>
                <a:gd name="T59" fmla="*/ 115 h 164"/>
                <a:gd name="T60" fmla="*/ 111 w 207"/>
                <a:gd name="T61" fmla="*/ 156 h 164"/>
                <a:gd name="T62" fmla="*/ 134 w 207"/>
                <a:gd name="T63" fmla="*/ 164 h 164"/>
                <a:gd name="T64" fmla="*/ 174 w 207"/>
                <a:gd name="T65" fmla="*/ 161 h 164"/>
                <a:gd name="T66" fmla="*/ 196 w 207"/>
                <a:gd name="T67" fmla="*/ 154 h 164"/>
                <a:gd name="T68" fmla="*/ 204 w 207"/>
                <a:gd name="T69" fmla="*/ 141 h 164"/>
                <a:gd name="T70" fmla="*/ 199 w 207"/>
                <a:gd name="T71" fmla="*/ 133 h 164"/>
                <a:gd name="T72" fmla="*/ 157 w 207"/>
                <a:gd name="T73" fmla="*/ 133 h 164"/>
                <a:gd name="T74" fmla="*/ 142 w 207"/>
                <a:gd name="T75" fmla="*/ 108 h 164"/>
                <a:gd name="T76" fmla="*/ 142 w 207"/>
                <a:gd name="T77" fmla="*/ 94 h 164"/>
                <a:gd name="T78" fmla="*/ 154 w 207"/>
                <a:gd name="T79" fmla="*/ 92 h 164"/>
                <a:gd name="T80" fmla="*/ 190 w 207"/>
                <a:gd name="T81" fmla="*/ 89 h 164"/>
                <a:gd name="T82" fmla="*/ 207 w 207"/>
                <a:gd name="T83" fmla="*/ 64 h 164"/>
                <a:gd name="T84" fmla="*/ 199 w 207"/>
                <a:gd name="T85" fmla="*/ 28 h 164"/>
                <a:gd name="T86" fmla="*/ 176 w 207"/>
                <a:gd name="T87" fmla="*/ 17 h 164"/>
                <a:gd name="T88" fmla="*/ 142 w 207"/>
                <a:gd name="T89" fmla="*/ 33 h 164"/>
                <a:gd name="T90" fmla="*/ 123 w 207"/>
                <a:gd name="T91" fmla="*/ 36 h 164"/>
                <a:gd name="T92" fmla="*/ 123 w 207"/>
                <a:gd name="T93" fmla="*/ 33 h 164"/>
                <a:gd name="T94" fmla="*/ 115 w 207"/>
                <a:gd name="T95" fmla="*/ 7 h 164"/>
                <a:gd name="T96" fmla="*/ 106 w 207"/>
                <a:gd name="T97" fmla="*/ 0 h 164"/>
                <a:gd name="T98" fmla="*/ 89 w 207"/>
                <a:gd name="T99" fmla="*/ 8 h 164"/>
                <a:gd name="T100" fmla="*/ 87 w 207"/>
                <a:gd name="T101" fmla="*/ 33 h 164"/>
                <a:gd name="T102" fmla="*/ 73 w 207"/>
                <a:gd name="T103" fmla="*/ 53 h 164"/>
                <a:gd name="T104" fmla="*/ 38 w 207"/>
                <a:gd name="T105" fmla="*/ 61 h 164"/>
                <a:gd name="T106" fmla="*/ 8 w 207"/>
                <a:gd name="T107" fmla="*/ 71 h 164"/>
                <a:gd name="T108" fmla="*/ 0 w 207"/>
                <a:gd name="T109" fmla="*/ 82 h 164"/>
                <a:gd name="T110" fmla="*/ 5 w 207"/>
                <a:gd name="T111" fmla="*/ 90 h 164"/>
                <a:gd name="T112" fmla="*/ 38 w 207"/>
                <a:gd name="T113" fmla="*/ 94 h 164"/>
                <a:gd name="T114" fmla="*/ 41 w 207"/>
                <a:gd name="T115" fmla="*/ 89 h 164"/>
                <a:gd name="T116" fmla="*/ 36 w 207"/>
                <a:gd name="T117" fmla="*/ 84 h 1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164"/>
                <a:gd name="T179" fmla="*/ 207 w 207"/>
                <a:gd name="T180" fmla="*/ 164 h 1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164">
                  <a:moveTo>
                    <a:pt x="36" y="94"/>
                  </a:moveTo>
                  <a:lnTo>
                    <a:pt x="36" y="84"/>
                  </a:lnTo>
                  <a:lnTo>
                    <a:pt x="22" y="85"/>
                  </a:lnTo>
                  <a:lnTo>
                    <a:pt x="13" y="84"/>
                  </a:lnTo>
                  <a:lnTo>
                    <a:pt x="14" y="84"/>
                  </a:lnTo>
                  <a:lnTo>
                    <a:pt x="8" y="80"/>
                  </a:lnTo>
                  <a:lnTo>
                    <a:pt x="11" y="84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11" y="79"/>
                  </a:lnTo>
                  <a:lnTo>
                    <a:pt x="10" y="80"/>
                  </a:lnTo>
                  <a:lnTo>
                    <a:pt x="14" y="77"/>
                  </a:lnTo>
                  <a:lnTo>
                    <a:pt x="13" y="79"/>
                  </a:lnTo>
                  <a:lnTo>
                    <a:pt x="22" y="76"/>
                  </a:lnTo>
                  <a:lnTo>
                    <a:pt x="33" y="72"/>
                  </a:lnTo>
                  <a:lnTo>
                    <a:pt x="39" y="71"/>
                  </a:lnTo>
                  <a:lnTo>
                    <a:pt x="38" y="71"/>
                  </a:lnTo>
                  <a:lnTo>
                    <a:pt x="45" y="71"/>
                  </a:lnTo>
                  <a:lnTo>
                    <a:pt x="66" y="67"/>
                  </a:lnTo>
                  <a:lnTo>
                    <a:pt x="67" y="67"/>
                  </a:lnTo>
                  <a:lnTo>
                    <a:pt x="78" y="62"/>
                  </a:lnTo>
                  <a:lnTo>
                    <a:pt x="80" y="62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93" y="48"/>
                  </a:lnTo>
                  <a:lnTo>
                    <a:pt x="95" y="46"/>
                  </a:lnTo>
                  <a:lnTo>
                    <a:pt x="95" y="44"/>
                  </a:lnTo>
                  <a:lnTo>
                    <a:pt x="97" y="33"/>
                  </a:lnTo>
                  <a:lnTo>
                    <a:pt x="97" y="31"/>
                  </a:lnTo>
                  <a:lnTo>
                    <a:pt x="95" y="22"/>
                  </a:lnTo>
                  <a:lnTo>
                    <a:pt x="97" y="12"/>
                  </a:lnTo>
                  <a:lnTo>
                    <a:pt x="95" y="15"/>
                  </a:lnTo>
                  <a:lnTo>
                    <a:pt x="100" y="10"/>
                  </a:lnTo>
                  <a:lnTo>
                    <a:pt x="98" y="12"/>
                  </a:lnTo>
                  <a:lnTo>
                    <a:pt x="103" y="10"/>
                  </a:lnTo>
                  <a:lnTo>
                    <a:pt x="101" y="10"/>
                  </a:lnTo>
                  <a:lnTo>
                    <a:pt x="106" y="10"/>
                  </a:lnTo>
                  <a:lnTo>
                    <a:pt x="103" y="8"/>
                  </a:lnTo>
                  <a:lnTo>
                    <a:pt x="107" y="13"/>
                  </a:lnTo>
                  <a:lnTo>
                    <a:pt x="106" y="13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33"/>
                  </a:lnTo>
                  <a:lnTo>
                    <a:pt x="114" y="31"/>
                  </a:lnTo>
                  <a:lnTo>
                    <a:pt x="114" y="35"/>
                  </a:lnTo>
                  <a:lnTo>
                    <a:pt x="115" y="40"/>
                  </a:lnTo>
                  <a:lnTo>
                    <a:pt x="115" y="41"/>
                  </a:lnTo>
                  <a:lnTo>
                    <a:pt x="117" y="41"/>
                  </a:lnTo>
                  <a:lnTo>
                    <a:pt x="120" y="44"/>
                  </a:lnTo>
                  <a:lnTo>
                    <a:pt x="121" y="46"/>
                  </a:lnTo>
                  <a:lnTo>
                    <a:pt x="132" y="46"/>
                  </a:lnTo>
                  <a:lnTo>
                    <a:pt x="138" y="44"/>
                  </a:lnTo>
                  <a:lnTo>
                    <a:pt x="146" y="41"/>
                  </a:lnTo>
                  <a:lnTo>
                    <a:pt x="148" y="40"/>
                  </a:lnTo>
                  <a:lnTo>
                    <a:pt x="159" y="31"/>
                  </a:lnTo>
                  <a:lnTo>
                    <a:pt x="157" y="33"/>
                  </a:lnTo>
                  <a:lnTo>
                    <a:pt x="168" y="28"/>
                  </a:lnTo>
                  <a:lnTo>
                    <a:pt x="166" y="28"/>
                  </a:lnTo>
                  <a:lnTo>
                    <a:pt x="176" y="26"/>
                  </a:lnTo>
                  <a:lnTo>
                    <a:pt x="183" y="26"/>
                  </a:lnTo>
                  <a:lnTo>
                    <a:pt x="180" y="25"/>
                  </a:lnTo>
                  <a:lnTo>
                    <a:pt x="193" y="35"/>
                  </a:lnTo>
                  <a:lnTo>
                    <a:pt x="191" y="33"/>
                  </a:lnTo>
                  <a:lnTo>
                    <a:pt x="197" y="48"/>
                  </a:lnTo>
                  <a:lnTo>
                    <a:pt x="197" y="46"/>
                  </a:lnTo>
                  <a:lnTo>
                    <a:pt x="197" y="62"/>
                  </a:lnTo>
                  <a:lnTo>
                    <a:pt x="197" y="61"/>
                  </a:lnTo>
                  <a:lnTo>
                    <a:pt x="190" y="76"/>
                  </a:lnTo>
                  <a:lnTo>
                    <a:pt x="191" y="74"/>
                  </a:lnTo>
                  <a:lnTo>
                    <a:pt x="185" y="80"/>
                  </a:lnTo>
                  <a:lnTo>
                    <a:pt x="187" y="79"/>
                  </a:lnTo>
                  <a:lnTo>
                    <a:pt x="177" y="82"/>
                  </a:lnTo>
                  <a:lnTo>
                    <a:pt x="179" y="82"/>
                  </a:lnTo>
                  <a:lnTo>
                    <a:pt x="168" y="84"/>
                  </a:lnTo>
                  <a:lnTo>
                    <a:pt x="155" y="82"/>
                  </a:lnTo>
                  <a:lnTo>
                    <a:pt x="157" y="82"/>
                  </a:lnTo>
                  <a:lnTo>
                    <a:pt x="151" y="80"/>
                  </a:lnTo>
                  <a:lnTo>
                    <a:pt x="143" y="80"/>
                  </a:lnTo>
                  <a:lnTo>
                    <a:pt x="142" y="82"/>
                  </a:lnTo>
                  <a:lnTo>
                    <a:pt x="135" y="87"/>
                  </a:lnTo>
                  <a:lnTo>
                    <a:pt x="134" y="89"/>
                  </a:lnTo>
                  <a:lnTo>
                    <a:pt x="131" y="97"/>
                  </a:lnTo>
                  <a:lnTo>
                    <a:pt x="131" y="98"/>
                  </a:lnTo>
                  <a:lnTo>
                    <a:pt x="132" y="110"/>
                  </a:lnTo>
                  <a:lnTo>
                    <a:pt x="132" y="112"/>
                  </a:lnTo>
                  <a:lnTo>
                    <a:pt x="137" y="123"/>
                  </a:lnTo>
                  <a:lnTo>
                    <a:pt x="138" y="125"/>
                  </a:lnTo>
                  <a:lnTo>
                    <a:pt x="145" y="134"/>
                  </a:lnTo>
                  <a:lnTo>
                    <a:pt x="154" y="141"/>
                  </a:lnTo>
                  <a:lnTo>
                    <a:pt x="155" y="143"/>
                  </a:lnTo>
                  <a:lnTo>
                    <a:pt x="157" y="143"/>
                  </a:lnTo>
                  <a:lnTo>
                    <a:pt x="166" y="141"/>
                  </a:lnTo>
                  <a:lnTo>
                    <a:pt x="180" y="139"/>
                  </a:lnTo>
                  <a:lnTo>
                    <a:pt x="191" y="139"/>
                  </a:lnTo>
                  <a:lnTo>
                    <a:pt x="190" y="139"/>
                  </a:lnTo>
                  <a:lnTo>
                    <a:pt x="196" y="143"/>
                  </a:lnTo>
                  <a:lnTo>
                    <a:pt x="193" y="139"/>
                  </a:lnTo>
                  <a:lnTo>
                    <a:pt x="194" y="143"/>
                  </a:lnTo>
                  <a:lnTo>
                    <a:pt x="194" y="139"/>
                  </a:lnTo>
                  <a:lnTo>
                    <a:pt x="193" y="143"/>
                  </a:lnTo>
                  <a:lnTo>
                    <a:pt x="194" y="141"/>
                  </a:lnTo>
                  <a:lnTo>
                    <a:pt x="190" y="146"/>
                  </a:lnTo>
                  <a:lnTo>
                    <a:pt x="191" y="144"/>
                  </a:lnTo>
                  <a:lnTo>
                    <a:pt x="182" y="148"/>
                  </a:lnTo>
                  <a:lnTo>
                    <a:pt x="171" y="151"/>
                  </a:lnTo>
                  <a:lnTo>
                    <a:pt x="169" y="151"/>
                  </a:lnTo>
                  <a:lnTo>
                    <a:pt x="169" y="152"/>
                  </a:lnTo>
                  <a:lnTo>
                    <a:pt x="168" y="154"/>
                  </a:lnTo>
                  <a:lnTo>
                    <a:pt x="171" y="152"/>
                  </a:lnTo>
                  <a:lnTo>
                    <a:pt x="151" y="154"/>
                  </a:lnTo>
                  <a:lnTo>
                    <a:pt x="134" y="154"/>
                  </a:lnTo>
                  <a:lnTo>
                    <a:pt x="135" y="154"/>
                  </a:lnTo>
                  <a:lnTo>
                    <a:pt x="124" y="151"/>
                  </a:lnTo>
                  <a:lnTo>
                    <a:pt x="115" y="148"/>
                  </a:lnTo>
                  <a:lnTo>
                    <a:pt x="117" y="149"/>
                  </a:lnTo>
                  <a:lnTo>
                    <a:pt x="111" y="144"/>
                  </a:lnTo>
                  <a:lnTo>
                    <a:pt x="106" y="138"/>
                  </a:lnTo>
                  <a:lnTo>
                    <a:pt x="107" y="139"/>
                  </a:lnTo>
                  <a:lnTo>
                    <a:pt x="98" y="110"/>
                  </a:lnTo>
                  <a:lnTo>
                    <a:pt x="98" y="108"/>
                  </a:lnTo>
                  <a:lnTo>
                    <a:pt x="90" y="95"/>
                  </a:lnTo>
                  <a:lnTo>
                    <a:pt x="89" y="95"/>
                  </a:lnTo>
                  <a:lnTo>
                    <a:pt x="89" y="94"/>
                  </a:lnTo>
                  <a:lnTo>
                    <a:pt x="81" y="89"/>
                  </a:lnTo>
                  <a:lnTo>
                    <a:pt x="80" y="89"/>
                  </a:lnTo>
                  <a:lnTo>
                    <a:pt x="69" y="85"/>
                  </a:lnTo>
                  <a:lnTo>
                    <a:pt x="67" y="85"/>
                  </a:lnTo>
                  <a:lnTo>
                    <a:pt x="52" y="84"/>
                  </a:lnTo>
                  <a:lnTo>
                    <a:pt x="33" y="84"/>
                  </a:lnTo>
                  <a:lnTo>
                    <a:pt x="33" y="94"/>
                  </a:lnTo>
                  <a:lnTo>
                    <a:pt x="36" y="94"/>
                  </a:lnTo>
                  <a:lnTo>
                    <a:pt x="36" y="84"/>
                  </a:lnTo>
                  <a:lnTo>
                    <a:pt x="33" y="84"/>
                  </a:lnTo>
                  <a:lnTo>
                    <a:pt x="31" y="84"/>
                  </a:lnTo>
                  <a:lnTo>
                    <a:pt x="30" y="85"/>
                  </a:lnTo>
                  <a:lnTo>
                    <a:pt x="28" y="87"/>
                  </a:lnTo>
                  <a:lnTo>
                    <a:pt x="28" y="89"/>
                  </a:lnTo>
                  <a:lnTo>
                    <a:pt x="28" y="90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1" y="94"/>
                  </a:lnTo>
                  <a:lnTo>
                    <a:pt x="33" y="94"/>
                  </a:lnTo>
                  <a:lnTo>
                    <a:pt x="52" y="94"/>
                  </a:lnTo>
                  <a:lnTo>
                    <a:pt x="67" y="95"/>
                  </a:lnTo>
                  <a:lnTo>
                    <a:pt x="66" y="95"/>
                  </a:lnTo>
                  <a:lnTo>
                    <a:pt x="76" y="98"/>
                  </a:lnTo>
                  <a:lnTo>
                    <a:pt x="75" y="98"/>
                  </a:lnTo>
                  <a:lnTo>
                    <a:pt x="83" y="103"/>
                  </a:lnTo>
                  <a:lnTo>
                    <a:pt x="81" y="102"/>
                  </a:lnTo>
                  <a:lnTo>
                    <a:pt x="89" y="115"/>
                  </a:lnTo>
                  <a:lnTo>
                    <a:pt x="89" y="113"/>
                  </a:lnTo>
                  <a:lnTo>
                    <a:pt x="98" y="143"/>
                  </a:lnTo>
                  <a:lnTo>
                    <a:pt x="100" y="144"/>
                  </a:lnTo>
                  <a:lnTo>
                    <a:pt x="104" y="151"/>
                  </a:lnTo>
                  <a:lnTo>
                    <a:pt x="111" y="156"/>
                  </a:lnTo>
                  <a:lnTo>
                    <a:pt x="111" y="157"/>
                  </a:lnTo>
                  <a:lnTo>
                    <a:pt x="112" y="157"/>
                  </a:lnTo>
                  <a:lnTo>
                    <a:pt x="121" y="161"/>
                  </a:lnTo>
                  <a:lnTo>
                    <a:pt x="132" y="164"/>
                  </a:lnTo>
                  <a:lnTo>
                    <a:pt x="134" y="164"/>
                  </a:lnTo>
                  <a:lnTo>
                    <a:pt x="151" y="164"/>
                  </a:lnTo>
                  <a:lnTo>
                    <a:pt x="171" y="162"/>
                  </a:lnTo>
                  <a:lnTo>
                    <a:pt x="173" y="162"/>
                  </a:lnTo>
                  <a:lnTo>
                    <a:pt x="174" y="162"/>
                  </a:lnTo>
                  <a:lnTo>
                    <a:pt x="174" y="161"/>
                  </a:lnTo>
                  <a:lnTo>
                    <a:pt x="176" y="159"/>
                  </a:lnTo>
                  <a:lnTo>
                    <a:pt x="174" y="161"/>
                  </a:lnTo>
                  <a:lnTo>
                    <a:pt x="185" y="157"/>
                  </a:lnTo>
                  <a:lnTo>
                    <a:pt x="194" y="154"/>
                  </a:lnTo>
                  <a:lnTo>
                    <a:pt x="196" y="154"/>
                  </a:lnTo>
                  <a:lnTo>
                    <a:pt x="196" y="152"/>
                  </a:lnTo>
                  <a:lnTo>
                    <a:pt x="200" y="148"/>
                  </a:lnTo>
                  <a:lnTo>
                    <a:pt x="202" y="146"/>
                  </a:lnTo>
                  <a:lnTo>
                    <a:pt x="204" y="143"/>
                  </a:lnTo>
                  <a:lnTo>
                    <a:pt x="204" y="141"/>
                  </a:lnTo>
                  <a:lnTo>
                    <a:pt x="204" y="139"/>
                  </a:lnTo>
                  <a:lnTo>
                    <a:pt x="202" y="136"/>
                  </a:lnTo>
                  <a:lnTo>
                    <a:pt x="202" y="134"/>
                  </a:lnTo>
                  <a:lnTo>
                    <a:pt x="200" y="134"/>
                  </a:lnTo>
                  <a:lnTo>
                    <a:pt x="199" y="133"/>
                  </a:lnTo>
                  <a:lnTo>
                    <a:pt x="193" y="130"/>
                  </a:lnTo>
                  <a:lnTo>
                    <a:pt x="191" y="130"/>
                  </a:lnTo>
                  <a:lnTo>
                    <a:pt x="180" y="130"/>
                  </a:lnTo>
                  <a:lnTo>
                    <a:pt x="166" y="131"/>
                  </a:lnTo>
                  <a:lnTo>
                    <a:pt x="157" y="133"/>
                  </a:lnTo>
                  <a:lnTo>
                    <a:pt x="160" y="134"/>
                  </a:lnTo>
                  <a:lnTo>
                    <a:pt x="151" y="128"/>
                  </a:lnTo>
                  <a:lnTo>
                    <a:pt x="145" y="118"/>
                  </a:lnTo>
                  <a:lnTo>
                    <a:pt x="146" y="120"/>
                  </a:lnTo>
                  <a:lnTo>
                    <a:pt x="142" y="108"/>
                  </a:lnTo>
                  <a:lnTo>
                    <a:pt x="142" y="110"/>
                  </a:lnTo>
                  <a:lnTo>
                    <a:pt x="140" y="98"/>
                  </a:lnTo>
                  <a:lnTo>
                    <a:pt x="140" y="100"/>
                  </a:lnTo>
                  <a:lnTo>
                    <a:pt x="143" y="92"/>
                  </a:lnTo>
                  <a:lnTo>
                    <a:pt x="142" y="94"/>
                  </a:lnTo>
                  <a:lnTo>
                    <a:pt x="148" y="89"/>
                  </a:lnTo>
                  <a:lnTo>
                    <a:pt x="145" y="90"/>
                  </a:lnTo>
                  <a:lnTo>
                    <a:pt x="149" y="90"/>
                  </a:lnTo>
                  <a:lnTo>
                    <a:pt x="148" y="90"/>
                  </a:lnTo>
                  <a:lnTo>
                    <a:pt x="154" y="92"/>
                  </a:lnTo>
                  <a:lnTo>
                    <a:pt x="155" y="92"/>
                  </a:lnTo>
                  <a:lnTo>
                    <a:pt x="168" y="94"/>
                  </a:lnTo>
                  <a:lnTo>
                    <a:pt x="179" y="92"/>
                  </a:lnTo>
                  <a:lnTo>
                    <a:pt x="180" y="92"/>
                  </a:lnTo>
                  <a:lnTo>
                    <a:pt x="190" y="89"/>
                  </a:lnTo>
                  <a:lnTo>
                    <a:pt x="191" y="89"/>
                  </a:lnTo>
                  <a:lnTo>
                    <a:pt x="191" y="87"/>
                  </a:lnTo>
                  <a:lnTo>
                    <a:pt x="197" y="80"/>
                  </a:lnTo>
                  <a:lnTo>
                    <a:pt x="199" y="79"/>
                  </a:lnTo>
                  <a:lnTo>
                    <a:pt x="207" y="64"/>
                  </a:lnTo>
                  <a:lnTo>
                    <a:pt x="207" y="62"/>
                  </a:lnTo>
                  <a:lnTo>
                    <a:pt x="207" y="46"/>
                  </a:lnTo>
                  <a:lnTo>
                    <a:pt x="207" y="44"/>
                  </a:lnTo>
                  <a:lnTo>
                    <a:pt x="200" y="30"/>
                  </a:lnTo>
                  <a:lnTo>
                    <a:pt x="199" y="28"/>
                  </a:lnTo>
                  <a:lnTo>
                    <a:pt x="187" y="18"/>
                  </a:lnTo>
                  <a:lnTo>
                    <a:pt x="187" y="17"/>
                  </a:lnTo>
                  <a:lnTo>
                    <a:pt x="185" y="17"/>
                  </a:lnTo>
                  <a:lnTo>
                    <a:pt x="183" y="17"/>
                  </a:lnTo>
                  <a:lnTo>
                    <a:pt x="176" y="17"/>
                  </a:lnTo>
                  <a:lnTo>
                    <a:pt x="166" y="18"/>
                  </a:lnTo>
                  <a:lnTo>
                    <a:pt x="165" y="18"/>
                  </a:lnTo>
                  <a:lnTo>
                    <a:pt x="154" y="23"/>
                  </a:lnTo>
                  <a:lnTo>
                    <a:pt x="152" y="25"/>
                  </a:lnTo>
                  <a:lnTo>
                    <a:pt x="142" y="33"/>
                  </a:lnTo>
                  <a:lnTo>
                    <a:pt x="143" y="31"/>
                  </a:lnTo>
                  <a:lnTo>
                    <a:pt x="135" y="35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23" y="36"/>
                  </a:lnTo>
                  <a:lnTo>
                    <a:pt x="126" y="38"/>
                  </a:lnTo>
                  <a:lnTo>
                    <a:pt x="123" y="35"/>
                  </a:lnTo>
                  <a:lnTo>
                    <a:pt x="124" y="36"/>
                  </a:lnTo>
                  <a:lnTo>
                    <a:pt x="123" y="31"/>
                  </a:lnTo>
                  <a:lnTo>
                    <a:pt x="123" y="33"/>
                  </a:lnTo>
                  <a:lnTo>
                    <a:pt x="123" y="31"/>
                  </a:lnTo>
                  <a:lnTo>
                    <a:pt x="123" y="30"/>
                  </a:lnTo>
                  <a:lnTo>
                    <a:pt x="120" y="17"/>
                  </a:lnTo>
                  <a:lnTo>
                    <a:pt x="120" y="15"/>
                  </a:lnTo>
                  <a:lnTo>
                    <a:pt x="115" y="7"/>
                  </a:lnTo>
                  <a:lnTo>
                    <a:pt x="114" y="7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5" y="2"/>
                  </a:lnTo>
                  <a:lnTo>
                    <a:pt x="93" y="4"/>
                  </a:lnTo>
                  <a:lnTo>
                    <a:pt x="89" y="8"/>
                  </a:lnTo>
                  <a:lnTo>
                    <a:pt x="87" y="10"/>
                  </a:lnTo>
                  <a:lnTo>
                    <a:pt x="87" y="12"/>
                  </a:lnTo>
                  <a:lnTo>
                    <a:pt x="86" y="22"/>
                  </a:lnTo>
                  <a:lnTo>
                    <a:pt x="87" y="31"/>
                  </a:lnTo>
                  <a:lnTo>
                    <a:pt x="87" y="33"/>
                  </a:lnTo>
                  <a:lnTo>
                    <a:pt x="86" y="44"/>
                  </a:lnTo>
                  <a:lnTo>
                    <a:pt x="87" y="41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73" y="53"/>
                  </a:lnTo>
                  <a:lnTo>
                    <a:pt x="75" y="53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45" y="61"/>
                  </a:lnTo>
                  <a:lnTo>
                    <a:pt x="38" y="61"/>
                  </a:lnTo>
                  <a:lnTo>
                    <a:pt x="36" y="61"/>
                  </a:lnTo>
                  <a:lnTo>
                    <a:pt x="30" y="62"/>
                  </a:lnTo>
                  <a:lnTo>
                    <a:pt x="19" y="66"/>
                  </a:lnTo>
                  <a:lnTo>
                    <a:pt x="10" y="69"/>
                  </a:lnTo>
                  <a:lnTo>
                    <a:pt x="8" y="71"/>
                  </a:lnTo>
                  <a:lnTo>
                    <a:pt x="4" y="74"/>
                  </a:lnTo>
                  <a:lnTo>
                    <a:pt x="2" y="74"/>
                  </a:lnTo>
                  <a:lnTo>
                    <a:pt x="2" y="76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2" y="87"/>
                  </a:lnTo>
                  <a:lnTo>
                    <a:pt x="2" y="89"/>
                  </a:lnTo>
                  <a:lnTo>
                    <a:pt x="4" y="89"/>
                  </a:lnTo>
                  <a:lnTo>
                    <a:pt x="5" y="90"/>
                  </a:lnTo>
                  <a:lnTo>
                    <a:pt x="11" y="94"/>
                  </a:lnTo>
                  <a:lnTo>
                    <a:pt x="13" y="94"/>
                  </a:lnTo>
                  <a:lnTo>
                    <a:pt x="22" y="95"/>
                  </a:lnTo>
                  <a:lnTo>
                    <a:pt x="36" y="94"/>
                  </a:lnTo>
                  <a:lnTo>
                    <a:pt x="38" y="94"/>
                  </a:lnTo>
                  <a:lnTo>
                    <a:pt x="39" y="94"/>
                  </a:lnTo>
                  <a:lnTo>
                    <a:pt x="39" y="92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9"/>
                  </a:lnTo>
                  <a:lnTo>
                    <a:pt x="41" y="87"/>
                  </a:lnTo>
                  <a:lnTo>
                    <a:pt x="39" y="85"/>
                  </a:lnTo>
                  <a:lnTo>
                    <a:pt x="39" y="84"/>
                  </a:lnTo>
                  <a:lnTo>
                    <a:pt x="38" y="84"/>
                  </a:lnTo>
                  <a:lnTo>
                    <a:pt x="36" y="84"/>
                  </a:lnTo>
                  <a:lnTo>
                    <a:pt x="36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8" name="Freeform 222"/>
            <p:cNvSpPr>
              <a:spLocks/>
            </p:cNvSpPr>
            <p:nvPr/>
          </p:nvSpPr>
          <p:spPr bwMode="auto">
            <a:xfrm>
              <a:off x="4296" y="2354"/>
              <a:ext cx="56" cy="66"/>
            </a:xfrm>
            <a:custGeom>
              <a:avLst/>
              <a:gdLst>
                <a:gd name="T0" fmla="*/ 9 w 56"/>
                <a:gd name="T1" fmla="*/ 3 h 66"/>
                <a:gd name="T2" fmla="*/ 8 w 56"/>
                <a:gd name="T3" fmla="*/ 5 h 66"/>
                <a:gd name="T4" fmla="*/ 3 w 56"/>
                <a:gd name="T5" fmla="*/ 12 h 66"/>
                <a:gd name="T6" fmla="*/ 2 w 56"/>
                <a:gd name="T7" fmla="*/ 13 h 66"/>
                <a:gd name="T8" fmla="*/ 2 w 56"/>
                <a:gd name="T9" fmla="*/ 15 h 66"/>
                <a:gd name="T10" fmla="*/ 0 w 56"/>
                <a:gd name="T11" fmla="*/ 25 h 66"/>
                <a:gd name="T12" fmla="*/ 2 w 56"/>
                <a:gd name="T13" fmla="*/ 34 h 66"/>
                <a:gd name="T14" fmla="*/ 2 w 56"/>
                <a:gd name="T15" fmla="*/ 36 h 66"/>
                <a:gd name="T16" fmla="*/ 6 w 56"/>
                <a:gd name="T17" fmla="*/ 46 h 66"/>
                <a:gd name="T18" fmla="*/ 8 w 56"/>
                <a:gd name="T19" fmla="*/ 48 h 66"/>
                <a:gd name="T20" fmla="*/ 15 w 56"/>
                <a:gd name="T21" fmla="*/ 56 h 66"/>
                <a:gd name="T22" fmla="*/ 25 w 56"/>
                <a:gd name="T23" fmla="*/ 62 h 66"/>
                <a:gd name="T24" fmla="*/ 26 w 56"/>
                <a:gd name="T25" fmla="*/ 64 h 66"/>
                <a:gd name="T26" fmla="*/ 34 w 56"/>
                <a:gd name="T27" fmla="*/ 66 h 66"/>
                <a:gd name="T28" fmla="*/ 37 w 56"/>
                <a:gd name="T29" fmla="*/ 66 h 66"/>
                <a:gd name="T30" fmla="*/ 45 w 56"/>
                <a:gd name="T31" fmla="*/ 62 h 66"/>
                <a:gd name="T32" fmla="*/ 46 w 56"/>
                <a:gd name="T33" fmla="*/ 61 h 66"/>
                <a:gd name="T34" fmla="*/ 51 w 56"/>
                <a:gd name="T35" fmla="*/ 54 h 66"/>
                <a:gd name="T36" fmla="*/ 53 w 56"/>
                <a:gd name="T37" fmla="*/ 52 h 66"/>
                <a:gd name="T38" fmla="*/ 56 w 56"/>
                <a:gd name="T39" fmla="*/ 44 h 66"/>
                <a:gd name="T40" fmla="*/ 56 w 56"/>
                <a:gd name="T41" fmla="*/ 41 h 66"/>
                <a:gd name="T42" fmla="*/ 53 w 56"/>
                <a:gd name="T43" fmla="*/ 30 h 66"/>
                <a:gd name="T44" fmla="*/ 48 w 56"/>
                <a:gd name="T45" fmla="*/ 20 h 66"/>
                <a:gd name="T46" fmla="*/ 46 w 56"/>
                <a:gd name="T47" fmla="*/ 18 h 66"/>
                <a:gd name="T48" fmla="*/ 39 w 56"/>
                <a:gd name="T49" fmla="*/ 10 h 66"/>
                <a:gd name="T50" fmla="*/ 39 w 56"/>
                <a:gd name="T51" fmla="*/ 8 h 66"/>
                <a:gd name="T52" fmla="*/ 31 w 56"/>
                <a:gd name="T53" fmla="*/ 3 h 66"/>
                <a:gd name="T54" fmla="*/ 29 w 56"/>
                <a:gd name="T55" fmla="*/ 3 h 66"/>
                <a:gd name="T56" fmla="*/ 20 w 56"/>
                <a:gd name="T57" fmla="*/ 0 h 66"/>
                <a:gd name="T58" fmla="*/ 17 w 56"/>
                <a:gd name="T59" fmla="*/ 0 h 66"/>
                <a:gd name="T60" fmla="*/ 9 w 56"/>
                <a:gd name="T61" fmla="*/ 3 h 66"/>
                <a:gd name="T62" fmla="*/ 12 w 56"/>
                <a:gd name="T63" fmla="*/ 13 h 66"/>
                <a:gd name="T64" fmla="*/ 20 w 56"/>
                <a:gd name="T65" fmla="*/ 10 h 66"/>
                <a:gd name="T66" fmla="*/ 17 w 56"/>
                <a:gd name="T67" fmla="*/ 10 h 66"/>
                <a:gd name="T68" fmla="*/ 26 w 56"/>
                <a:gd name="T69" fmla="*/ 13 h 66"/>
                <a:gd name="T70" fmla="*/ 25 w 56"/>
                <a:gd name="T71" fmla="*/ 13 h 66"/>
                <a:gd name="T72" fmla="*/ 33 w 56"/>
                <a:gd name="T73" fmla="*/ 18 h 66"/>
                <a:gd name="T74" fmla="*/ 33 w 56"/>
                <a:gd name="T75" fmla="*/ 16 h 66"/>
                <a:gd name="T76" fmla="*/ 40 w 56"/>
                <a:gd name="T77" fmla="*/ 25 h 66"/>
                <a:gd name="T78" fmla="*/ 39 w 56"/>
                <a:gd name="T79" fmla="*/ 23 h 66"/>
                <a:gd name="T80" fmla="*/ 43 w 56"/>
                <a:gd name="T81" fmla="*/ 33 h 66"/>
                <a:gd name="T82" fmla="*/ 46 w 56"/>
                <a:gd name="T83" fmla="*/ 44 h 66"/>
                <a:gd name="T84" fmla="*/ 46 w 56"/>
                <a:gd name="T85" fmla="*/ 41 h 66"/>
                <a:gd name="T86" fmla="*/ 43 w 56"/>
                <a:gd name="T87" fmla="*/ 49 h 66"/>
                <a:gd name="T88" fmla="*/ 45 w 56"/>
                <a:gd name="T89" fmla="*/ 48 h 66"/>
                <a:gd name="T90" fmla="*/ 40 w 56"/>
                <a:gd name="T91" fmla="*/ 54 h 66"/>
                <a:gd name="T92" fmla="*/ 42 w 56"/>
                <a:gd name="T93" fmla="*/ 52 h 66"/>
                <a:gd name="T94" fmla="*/ 34 w 56"/>
                <a:gd name="T95" fmla="*/ 56 h 66"/>
                <a:gd name="T96" fmla="*/ 37 w 56"/>
                <a:gd name="T97" fmla="*/ 56 h 66"/>
                <a:gd name="T98" fmla="*/ 29 w 56"/>
                <a:gd name="T99" fmla="*/ 54 h 66"/>
                <a:gd name="T100" fmla="*/ 31 w 56"/>
                <a:gd name="T101" fmla="*/ 56 h 66"/>
                <a:gd name="T102" fmla="*/ 22 w 56"/>
                <a:gd name="T103" fmla="*/ 49 h 66"/>
                <a:gd name="T104" fmla="*/ 14 w 56"/>
                <a:gd name="T105" fmla="*/ 41 h 66"/>
                <a:gd name="T106" fmla="*/ 15 w 56"/>
                <a:gd name="T107" fmla="*/ 43 h 66"/>
                <a:gd name="T108" fmla="*/ 11 w 56"/>
                <a:gd name="T109" fmla="*/ 33 h 66"/>
                <a:gd name="T110" fmla="*/ 11 w 56"/>
                <a:gd name="T111" fmla="*/ 34 h 66"/>
                <a:gd name="T112" fmla="*/ 9 w 56"/>
                <a:gd name="T113" fmla="*/ 25 h 66"/>
                <a:gd name="T114" fmla="*/ 11 w 56"/>
                <a:gd name="T115" fmla="*/ 15 h 66"/>
                <a:gd name="T116" fmla="*/ 9 w 56"/>
                <a:gd name="T117" fmla="*/ 18 h 66"/>
                <a:gd name="T118" fmla="*/ 14 w 56"/>
                <a:gd name="T119" fmla="*/ 12 h 66"/>
                <a:gd name="T120" fmla="*/ 12 w 56"/>
                <a:gd name="T121" fmla="*/ 13 h 66"/>
                <a:gd name="T122" fmla="*/ 9 w 56"/>
                <a:gd name="T123" fmla="*/ 3 h 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6"/>
                <a:gd name="T187" fmla="*/ 0 h 66"/>
                <a:gd name="T188" fmla="*/ 56 w 56"/>
                <a:gd name="T189" fmla="*/ 66 h 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6" h="66">
                  <a:moveTo>
                    <a:pt x="9" y="3"/>
                  </a:moveTo>
                  <a:lnTo>
                    <a:pt x="8" y="5"/>
                  </a:lnTo>
                  <a:lnTo>
                    <a:pt x="3" y="12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6" y="46"/>
                  </a:lnTo>
                  <a:lnTo>
                    <a:pt x="8" y="48"/>
                  </a:lnTo>
                  <a:lnTo>
                    <a:pt x="15" y="56"/>
                  </a:lnTo>
                  <a:lnTo>
                    <a:pt x="25" y="62"/>
                  </a:lnTo>
                  <a:lnTo>
                    <a:pt x="26" y="64"/>
                  </a:lnTo>
                  <a:lnTo>
                    <a:pt x="34" y="66"/>
                  </a:lnTo>
                  <a:lnTo>
                    <a:pt x="37" y="66"/>
                  </a:lnTo>
                  <a:lnTo>
                    <a:pt x="45" y="62"/>
                  </a:lnTo>
                  <a:lnTo>
                    <a:pt x="46" y="61"/>
                  </a:lnTo>
                  <a:lnTo>
                    <a:pt x="51" y="54"/>
                  </a:lnTo>
                  <a:lnTo>
                    <a:pt x="53" y="52"/>
                  </a:lnTo>
                  <a:lnTo>
                    <a:pt x="56" y="44"/>
                  </a:lnTo>
                  <a:lnTo>
                    <a:pt x="56" y="41"/>
                  </a:lnTo>
                  <a:lnTo>
                    <a:pt x="53" y="30"/>
                  </a:lnTo>
                  <a:lnTo>
                    <a:pt x="48" y="20"/>
                  </a:lnTo>
                  <a:lnTo>
                    <a:pt x="46" y="18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31" y="3"/>
                  </a:lnTo>
                  <a:lnTo>
                    <a:pt x="29" y="3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12" y="13"/>
                  </a:lnTo>
                  <a:lnTo>
                    <a:pt x="20" y="10"/>
                  </a:lnTo>
                  <a:lnTo>
                    <a:pt x="17" y="10"/>
                  </a:lnTo>
                  <a:lnTo>
                    <a:pt x="26" y="13"/>
                  </a:lnTo>
                  <a:lnTo>
                    <a:pt x="25" y="13"/>
                  </a:lnTo>
                  <a:lnTo>
                    <a:pt x="33" y="18"/>
                  </a:lnTo>
                  <a:lnTo>
                    <a:pt x="33" y="16"/>
                  </a:lnTo>
                  <a:lnTo>
                    <a:pt x="40" y="25"/>
                  </a:lnTo>
                  <a:lnTo>
                    <a:pt x="39" y="23"/>
                  </a:lnTo>
                  <a:lnTo>
                    <a:pt x="43" y="33"/>
                  </a:lnTo>
                  <a:lnTo>
                    <a:pt x="46" y="44"/>
                  </a:lnTo>
                  <a:lnTo>
                    <a:pt x="46" y="41"/>
                  </a:lnTo>
                  <a:lnTo>
                    <a:pt x="43" y="49"/>
                  </a:lnTo>
                  <a:lnTo>
                    <a:pt x="45" y="48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34" y="56"/>
                  </a:lnTo>
                  <a:lnTo>
                    <a:pt x="37" y="56"/>
                  </a:lnTo>
                  <a:lnTo>
                    <a:pt x="29" y="54"/>
                  </a:lnTo>
                  <a:lnTo>
                    <a:pt x="31" y="56"/>
                  </a:lnTo>
                  <a:lnTo>
                    <a:pt x="22" y="49"/>
                  </a:lnTo>
                  <a:lnTo>
                    <a:pt x="14" y="41"/>
                  </a:lnTo>
                  <a:lnTo>
                    <a:pt x="15" y="43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9" y="25"/>
                  </a:lnTo>
                  <a:lnTo>
                    <a:pt x="11" y="15"/>
                  </a:lnTo>
                  <a:lnTo>
                    <a:pt x="9" y="18"/>
                  </a:lnTo>
                  <a:lnTo>
                    <a:pt x="14" y="12"/>
                  </a:lnTo>
                  <a:lnTo>
                    <a:pt x="12" y="1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39" name="Freeform 223"/>
            <p:cNvSpPr>
              <a:spLocks/>
            </p:cNvSpPr>
            <p:nvPr/>
          </p:nvSpPr>
          <p:spPr bwMode="auto">
            <a:xfrm>
              <a:off x="4400" y="2168"/>
              <a:ext cx="23" cy="94"/>
            </a:xfrm>
            <a:custGeom>
              <a:avLst/>
              <a:gdLst>
                <a:gd name="T0" fmla="*/ 9 w 23"/>
                <a:gd name="T1" fmla="*/ 3 h 94"/>
                <a:gd name="T2" fmla="*/ 6 w 23"/>
                <a:gd name="T3" fmla="*/ 0 h 94"/>
                <a:gd name="T4" fmla="*/ 3 w 23"/>
                <a:gd name="T5" fmla="*/ 0 h 94"/>
                <a:gd name="T6" fmla="*/ 0 w 23"/>
                <a:gd name="T7" fmla="*/ 3 h 94"/>
                <a:gd name="T8" fmla="*/ 0 w 23"/>
                <a:gd name="T9" fmla="*/ 6 h 94"/>
                <a:gd name="T10" fmla="*/ 14 w 23"/>
                <a:gd name="T11" fmla="*/ 91 h 94"/>
                <a:gd name="T12" fmla="*/ 17 w 23"/>
                <a:gd name="T13" fmla="*/ 94 h 94"/>
                <a:gd name="T14" fmla="*/ 20 w 23"/>
                <a:gd name="T15" fmla="*/ 94 h 94"/>
                <a:gd name="T16" fmla="*/ 23 w 23"/>
                <a:gd name="T17" fmla="*/ 91 h 94"/>
                <a:gd name="T18" fmla="*/ 23 w 23"/>
                <a:gd name="T19" fmla="*/ 88 h 94"/>
                <a:gd name="T20" fmla="*/ 9 w 23"/>
                <a:gd name="T21" fmla="*/ 3 h 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94"/>
                <a:gd name="T35" fmla="*/ 23 w 23"/>
                <a:gd name="T36" fmla="*/ 94 h 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94">
                  <a:moveTo>
                    <a:pt x="9" y="3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14" y="91"/>
                  </a:lnTo>
                  <a:lnTo>
                    <a:pt x="17" y="94"/>
                  </a:lnTo>
                  <a:lnTo>
                    <a:pt x="20" y="94"/>
                  </a:lnTo>
                  <a:lnTo>
                    <a:pt x="23" y="91"/>
                  </a:lnTo>
                  <a:lnTo>
                    <a:pt x="23" y="88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0" name="Freeform 224"/>
            <p:cNvSpPr>
              <a:spLocks/>
            </p:cNvSpPr>
            <p:nvPr/>
          </p:nvSpPr>
          <p:spPr bwMode="auto">
            <a:xfrm>
              <a:off x="4411" y="2189"/>
              <a:ext cx="29" cy="41"/>
            </a:xfrm>
            <a:custGeom>
              <a:avLst/>
              <a:gdLst>
                <a:gd name="T0" fmla="*/ 1 w 29"/>
                <a:gd name="T1" fmla="*/ 33 h 41"/>
                <a:gd name="T2" fmla="*/ 0 w 29"/>
                <a:gd name="T3" fmla="*/ 34 h 41"/>
                <a:gd name="T4" fmla="*/ 0 w 29"/>
                <a:gd name="T5" fmla="*/ 37 h 41"/>
                <a:gd name="T6" fmla="*/ 3 w 29"/>
                <a:gd name="T7" fmla="*/ 41 h 41"/>
                <a:gd name="T8" fmla="*/ 6 w 29"/>
                <a:gd name="T9" fmla="*/ 41 h 41"/>
                <a:gd name="T10" fmla="*/ 7 w 29"/>
                <a:gd name="T11" fmla="*/ 39 h 41"/>
                <a:gd name="T12" fmla="*/ 28 w 29"/>
                <a:gd name="T13" fmla="*/ 8 h 41"/>
                <a:gd name="T14" fmla="*/ 29 w 29"/>
                <a:gd name="T15" fmla="*/ 6 h 41"/>
                <a:gd name="T16" fmla="*/ 29 w 29"/>
                <a:gd name="T17" fmla="*/ 3 h 41"/>
                <a:gd name="T18" fmla="*/ 26 w 29"/>
                <a:gd name="T19" fmla="*/ 0 h 41"/>
                <a:gd name="T20" fmla="*/ 23 w 29"/>
                <a:gd name="T21" fmla="*/ 0 h 41"/>
                <a:gd name="T22" fmla="*/ 21 w 29"/>
                <a:gd name="T23" fmla="*/ 1 h 41"/>
                <a:gd name="T24" fmla="*/ 1 w 29"/>
                <a:gd name="T25" fmla="*/ 33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41"/>
                <a:gd name="T41" fmla="*/ 29 w 29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41">
                  <a:moveTo>
                    <a:pt x="1" y="33"/>
                  </a:moveTo>
                  <a:lnTo>
                    <a:pt x="0" y="34"/>
                  </a:lnTo>
                  <a:lnTo>
                    <a:pt x="0" y="37"/>
                  </a:lnTo>
                  <a:lnTo>
                    <a:pt x="3" y="41"/>
                  </a:lnTo>
                  <a:lnTo>
                    <a:pt x="6" y="41"/>
                  </a:lnTo>
                  <a:lnTo>
                    <a:pt x="7" y="3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1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1" name="Freeform 225"/>
            <p:cNvSpPr>
              <a:spLocks/>
            </p:cNvSpPr>
            <p:nvPr/>
          </p:nvSpPr>
          <p:spPr bwMode="auto">
            <a:xfrm>
              <a:off x="4363" y="2169"/>
              <a:ext cx="49" cy="41"/>
            </a:xfrm>
            <a:custGeom>
              <a:avLst/>
              <a:gdLst>
                <a:gd name="T0" fmla="*/ 41 w 49"/>
                <a:gd name="T1" fmla="*/ 39 h 41"/>
                <a:gd name="T2" fmla="*/ 43 w 49"/>
                <a:gd name="T3" fmla="*/ 41 h 41"/>
                <a:gd name="T4" fmla="*/ 46 w 49"/>
                <a:gd name="T5" fmla="*/ 41 h 41"/>
                <a:gd name="T6" fmla="*/ 49 w 49"/>
                <a:gd name="T7" fmla="*/ 38 h 41"/>
                <a:gd name="T8" fmla="*/ 49 w 49"/>
                <a:gd name="T9" fmla="*/ 35 h 41"/>
                <a:gd name="T10" fmla="*/ 48 w 49"/>
                <a:gd name="T11" fmla="*/ 33 h 41"/>
                <a:gd name="T12" fmla="*/ 7 w 49"/>
                <a:gd name="T13" fmla="*/ 2 h 41"/>
                <a:gd name="T14" fmla="*/ 6 w 49"/>
                <a:gd name="T15" fmla="*/ 0 h 41"/>
                <a:gd name="T16" fmla="*/ 3 w 49"/>
                <a:gd name="T17" fmla="*/ 0 h 41"/>
                <a:gd name="T18" fmla="*/ 0 w 49"/>
                <a:gd name="T19" fmla="*/ 3 h 41"/>
                <a:gd name="T20" fmla="*/ 0 w 49"/>
                <a:gd name="T21" fmla="*/ 7 h 41"/>
                <a:gd name="T22" fmla="*/ 1 w 49"/>
                <a:gd name="T23" fmla="*/ 8 h 41"/>
                <a:gd name="T24" fmla="*/ 41 w 49"/>
                <a:gd name="T25" fmla="*/ 39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9"/>
                <a:gd name="T40" fmla="*/ 0 h 41"/>
                <a:gd name="T41" fmla="*/ 49 w 49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9" h="41">
                  <a:moveTo>
                    <a:pt x="41" y="39"/>
                  </a:moveTo>
                  <a:lnTo>
                    <a:pt x="43" y="41"/>
                  </a:lnTo>
                  <a:lnTo>
                    <a:pt x="46" y="41"/>
                  </a:lnTo>
                  <a:lnTo>
                    <a:pt x="49" y="38"/>
                  </a:lnTo>
                  <a:lnTo>
                    <a:pt x="49" y="35"/>
                  </a:lnTo>
                  <a:lnTo>
                    <a:pt x="48" y="33"/>
                  </a:lnTo>
                  <a:lnTo>
                    <a:pt x="7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" y="8"/>
                  </a:lnTo>
                  <a:lnTo>
                    <a:pt x="4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42" name="Oval 226"/>
            <p:cNvSpPr>
              <a:spLocks noChangeArrowheads="1"/>
            </p:cNvSpPr>
            <p:nvPr/>
          </p:nvSpPr>
          <p:spPr bwMode="auto">
            <a:xfrm>
              <a:off x="4395" y="2323"/>
              <a:ext cx="54" cy="54"/>
            </a:xfrm>
            <a:prstGeom prst="ellipse">
              <a:avLst/>
            </a:prstGeom>
            <a:solidFill>
              <a:srgbClr val="00C2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29739" name="Rectangle 230"/>
          <p:cNvSpPr>
            <a:spLocks noChangeArrowheads="1"/>
          </p:cNvSpPr>
          <p:nvPr/>
        </p:nvSpPr>
        <p:spPr bwMode="auto">
          <a:xfrm>
            <a:off x="5183012" y="3683000"/>
            <a:ext cx="304800" cy="206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9740" name="Freeform 231"/>
          <p:cNvSpPr>
            <a:spLocks/>
          </p:cNvSpPr>
          <p:nvPr/>
        </p:nvSpPr>
        <p:spPr bwMode="auto">
          <a:xfrm>
            <a:off x="5417256" y="3659188"/>
            <a:ext cx="70556" cy="68262"/>
          </a:xfrm>
          <a:custGeom>
            <a:avLst/>
            <a:gdLst>
              <a:gd name="T0" fmla="*/ 0 w 45"/>
              <a:gd name="T1" fmla="*/ 0 h 43"/>
              <a:gd name="T2" fmla="*/ 2147483647 w 45"/>
              <a:gd name="T3" fmla="*/ 2147483647 h 43"/>
              <a:gd name="T4" fmla="*/ 2147483647 w 45"/>
              <a:gd name="T5" fmla="*/ 2147483647 h 43"/>
              <a:gd name="T6" fmla="*/ 0 w 45"/>
              <a:gd name="T7" fmla="*/ 0 h 43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43"/>
              <a:gd name="T14" fmla="*/ 45 w 45"/>
              <a:gd name="T15" fmla="*/ 43 h 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43">
                <a:moveTo>
                  <a:pt x="0" y="0"/>
                </a:moveTo>
                <a:lnTo>
                  <a:pt x="45" y="21"/>
                </a:lnTo>
                <a:lnTo>
                  <a:pt x="2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1" name="Freeform 232"/>
          <p:cNvSpPr>
            <a:spLocks/>
          </p:cNvSpPr>
          <p:nvPr/>
        </p:nvSpPr>
        <p:spPr bwMode="auto">
          <a:xfrm>
            <a:off x="5407378" y="3643314"/>
            <a:ext cx="103012" cy="98425"/>
          </a:xfrm>
          <a:custGeom>
            <a:avLst/>
            <a:gdLst>
              <a:gd name="T0" fmla="*/ 2147483647 w 65"/>
              <a:gd name="T1" fmla="*/ 2147483647 h 62"/>
              <a:gd name="T2" fmla="*/ 2147483647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0 w 65"/>
              <a:gd name="T15" fmla="*/ 0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0 w 65"/>
              <a:gd name="T21" fmla="*/ 0 h 62"/>
              <a:gd name="T22" fmla="*/ 2147483647 w 65"/>
              <a:gd name="T23" fmla="*/ 2147483647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5"/>
              <a:gd name="T37" fmla="*/ 0 h 62"/>
              <a:gd name="T38" fmla="*/ 65 w 65"/>
              <a:gd name="T39" fmla="*/ 62 h 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5" h="62">
                <a:moveTo>
                  <a:pt x="12" y="10"/>
                </a:moveTo>
                <a:lnTo>
                  <a:pt x="3" y="17"/>
                </a:lnTo>
                <a:lnTo>
                  <a:pt x="48" y="38"/>
                </a:lnTo>
                <a:lnTo>
                  <a:pt x="48" y="25"/>
                </a:lnTo>
                <a:lnTo>
                  <a:pt x="5" y="46"/>
                </a:lnTo>
                <a:lnTo>
                  <a:pt x="14" y="53"/>
                </a:lnTo>
                <a:lnTo>
                  <a:pt x="12" y="10"/>
                </a:lnTo>
                <a:lnTo>
                  <a:pt x="0" y="0"/>
                </a:lnTo>
                <a:lnTo>
                  <a:pt x="2" y="62"/>
                </a:lnTo>
                <a:lnTo>
                  <a:pt x="65" y="31"/>
                </a:lnTo>
                <a:lnTo>
                  <a:pt x="0" y="0"/>
                </a:lnTo>
                <a:lnTo>
                  <a:pt x="12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2" name="Rectangle 235"/>
          <p:cNvSpPr>
            <a:spLocks noChangeArrowheads="1"/>
          </p:cNvSpPr>
          <p:nvPr/>
        </p:nvSpPr>
        <p:spPr bwMode="auto">
          <a:xfrm>
            <a:off x="6465711" y="3662364"/>
            <a:ext cx="238478" cy="206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9743" name="Freeform 236"/>
          <p:cNvSpPr>
            <a:spLocks/>
          </p:cNvSpPr>
          <p:nvPr/>
        </p:nvSpPr>
        <p:spPr bwMode="auto">
          <a:xfrm>
            <a:off x="6650568" y="3646489"/>
            <a:ext cx="53622" cy="52387"/>
          </a:xfrm>
          <a:custGeom>
            <a:avLst/>
            <a:gdLst>
              <a:gd name="T0" fmla="*/ 0 w 34"/>
              <a:gd name="T1" fmla="*/ 0 h 33"/>
              <a:gd name="T2" fmla="*/ 2147483647 w 34"/>
              <a:gd name="T3" fmla="*/ 2147483647 h 33"/>
              <a:gd name="T4" fmla="*/ 0 w 34"/>
              <a:gd name="T5" fmla="*/ 2147483647 h 33"/>
              <a:gd name="T6" fmla="*/ 0 w 34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33"/>
              <a:gd name="T14" fmla="*/ 34 w 34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33">
                <a:moveTo>
                  <a:pt x="0" y="0"/>
                </a:moveTo>
                <a:lnTo>
                  <a:pt x="34" y="16"/>
                </a:lnTo>
                <a:lnTo>
                  <a:pt x="0" y="3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4" name="Freeform 237"/>
          <p:cNvSpPr>
            <a:spLocks/>
          </p:cNvSpPr>
          <p:nvPr/>
        </p:nvSpPr>
        <p:spPr bwMode="auto">
          <a:xfrm>
            <a:off x="6640689" y="3630613"/>
            <a:ext cx="86078" cy="82550"/>
          </a:xfrm>
          <a:custGeom>
            <a:avLst/>
            <a:gdLst>
              <a:gd name="T0" fmla="*/ 2147483647 w 54"/>
              <a:gd name="T1" fmla="*/ 2147483647 h 52"/>
              <a:gd name="T2" fmla="*/ 2147483647 w 54"/>
              <a:gd name="T3" fmla="*/ 2147483647 h 52"/>
              <a:gd name="T4" fmla="*/ 2147483647 w 54"/>
              <a:gd name="T5" fmla="*/ 2147483647 h 52"/>
              <a:gd name="T6" fmla="*/ 2147483647 w 54"/>
              <a:gd name="T7" fmla="*/ 2147483647 h 52"/>
              <a:gd name="T8" fmla="*/ 2147483647 w 54"/>
              <a:gd name="T9" fmla="*/ 2147483647 h 52"/>
              <a:gd name="T10" fmla="*/ 2147483647 w 54"/>
              <a:gd name="T11" fmla="*/ 2147483647 h 52"/>
              <a:gd name="T12" fmla="*/ 2147483647 w 54"/>
              <a:gd name="T13" fmla="*/ 2147483647 h 52"/>
              <a:gd name="T14" fmla="*/ 0 w 54"/>
              <a:gd name="T15" fmla="*/ 0 h 52"/>
              <a:gd name="T16" fmla="*/ 0 w 54"/>
              <a:gd name="T17" fmla="*/ 2147483647 h 52"/>
              <a:gd name="T18" fmla="*/ 2147483647 w 54"/>
              <a:gd name="T19" fmla="*/ 2147483647 h 52"/>
              <a:gd name="T20" fmla="*/ 0 w 54"/>
              <a:gd name="T21" fmla="*/ 0 h 52"/>
              <a:gd name="T22" fmla="*/ 2147483647 w 54"/>
              <a:gd name="T23" fmla="*/ 2147483647 h 5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4"/>
              <a:gd name="T37" fmla="*/ 0 h 52"/>
              <a:gd name="T38" fmla="*/ 54 w 54"/>
              <a:gd name="T39" fmla="*/ 52 h 5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4" h="52">
                <a:moveTo>
                  <a:pt x="12" y="10"/>
                </a:moveTo>
                <a:lnTo>
                  <a:pt x="3" y="16"/>
                </a:lnTo>
                <a:lnTo>
                  <a:pt x="37" y="33"/>
                </a:lnTo>
                <a:lnTo>
                  <a:pt x="37" y="20"/>
                </a:lnTo>
                <a:lnTo>
                  <a:pt x="3" y="36"/>
                </a:lnTo>
                <a:lnTo>
                  <a:pt x="12" y="43"/>
                </a:lnTo>
                <a:lnTo>
                  <a:pt x="12" y="10"/>
                </a:lnTo>
                <a:lnTo>
                  <a:pt x="0" y="0"/>
                </a:lnTo>
                <a:lnTo>
                  <a:pt x="0" y="52"/>
                </a:lnTo>
                <a:lnTo>
                  <a:pt x="54" y="26"/>
                </a:lnTo>
                <a:lnTo>
                  <a:pt x="0" y="0"/>
                </a:lnTo>
                <a:lnTo>
                  <a:pt x="12" y="1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uppieren 253"/>
          <p:cNvGrpSpPr>
            <a:grpSpLocks/>
          </p:cNvGrpSpPr>
          <p:nvPr/>
        </p:nvGrpSpPr>
        <p:grpSpPr bwMode="auto">
          <a:xfrm>
            <a:off x="2006600" y="1927229"/>
            <a:ext cx="796000" cy="1657354"/>
            <a:chOff x="2257425" y="1927228"/>
            <a:chExt cx="895500" cy="1657354"/>
          </a:xfrm>
        </p:grpSpPr>
        <p:grpSp>
          <p:nvGrpSpPr>
            <p:cNvPr id="7" name="Group 74"/>
            <p:cNvGrpSpPr>
              <a:grpSpLocks/>
            </p:cNvGrpSpPr>
            <p:nvPr/>
          </p:nvGrpSpPr>
          <p:grpSpPr bwMode="auto">
            <a:xfrm>
              <a:off x="2633242" y="1927228"/>
              <a:ext cx="510238" cy="295276"/>
              <a:chOff x="1402" y="1226"/>
              <a:chExt cx="286" cy="186"/>
            </a:xfrm>
          </p:grpSpPr>
          <p:sp>
            <p:nvSpPr>
              <p:cNvPr id="29834" name="Rectangle 75"/>
              <p:cNvSpPr>
                <a:spLocks noChangeArrowheads="1"/>
              </p:cNvSpPr>
              <p:nvPr/>
            </p:nvSpPr>
            <p:spPr bwMode="auto">
              <a:xfrm>
                <a:off x="1463" y="1226"/>
                <a:ext cx="149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000">
                    <a:solidFill>
                      <a:srgbClr val="000000"/>
                    </a:solidFill>
                    <a:latin typeface="Arial" charset="0"/>
                  </a:rPr>
                  <a:t>viral</a:t>
                </a:r>
                <a:endParaRPr lang="de-DE" sz="2800" b="0">
                  <a:latin typeface="Times New Roman" pitchFamily="18" charset="0"/>
                </a:endParaRPr>
              </a:p>
            </p:txBody>
          </p:sp>
          <p:sp>
            <p:nvSpPr>
              <p:cNvPr id="29835" name="Rectangle 76"/>
              <p:cNvSpPr>
                <a:spLocks noChangeArrowheads="1"/>
              </p:cNvSpPr>
              <p:nvPr/>
            </p:nvSpPr>
            <p:spPr bwMode="auto">
              <a:xfrm>
                <a:off x="1402" y="1315"/>
                <a:ext cx="286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000">
                    <a:solidFill>
                      <a:srgbClr val="000000"/>
                    </a:solidFill>
                    <a:latin typeface="Arial" charset="0"/>
                  </a:rPr>
                  <a:t>proteins</a:t>
                </a:r>
                <a:endParaRPr lang="de-DE" sz="2800" b="0"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103"/>
            <p:cNvGrpSpPr>
              <a:grpSpLocks/>
            </p:cNvGrpSpPr>
            <p:nvPr/>
          </p:nvGrpSpPr>
          <p:grpSpPr bwMode="auto">
            <a:xfrm>
              <a:off x="2257425" y="2393950"/>
              <a:ext cx="423863" cy="268288"/>
              <a:chOff x="1425" y="1452"/>
              <a:chExt cx="237" cy="169"/>
            </a:xfrm>
          </p:grpSpPr>
          <p:sp>
            <p:nvSpPr>
              <p:cNvPr id="29807" name="Freeform 104"/>
              <p:cNvSpPr>
                <a:spLocks/>
              </p:cNvSpPr>
              <p:nvPr/>
            </p:nvSpPr>
            <p:spPr bwMode="auto">
              <a:xfrm>
                <a:off x="1471" y="1475"/>
                <a:ext cx="37" cy="39"/>
              </a:xfrm>
              <a:custGeom>
                <a:avLst/>
                <a:gdLst>
                  <a:gd name="T0" fmla="*/ 2 w 37"/>
                  <a:gd name="T1" fmla="*/ 31 h 39"/>
                  <a:gd name="T2" fmla="*/ 6 w 37"/>
                  <a:gd name="T3" fmla="*/ 38 h 39"/>
                  <a:gd name="T4" fmla="*/ 14 w 37"/>
                  <a:gd name="T5" fmla="*/ 39 h 39"/>
                  <a:gd name="T6" fmla="*/ 22 w 37"/>
                  <a:gd name="T7" fmla="*/ 39 h 39"/>
                  <a:gd name="T8" fmla="*/ 28 w 37"/>
                  <a:gd name="T9" fmla="*/ 38 h 39"/>
                  <a:gd name="T10" fmla="*/ 34 w 37"/>
                  <a:gd name="T11" fmla="*/ 31 h 39"/>
                  <a:gd name="T12" fmla="*/ 37 w 37"/>
                  <a:gd name="T13" fmla="*/ 23 h 39"/>
                  <a:gd name="T14" fmla="*/ 37 w 37"/>
                  <a:gd name="T15" fmla="*/ 15 h 39"/>
                  <a:gd name="T16" fmla="*/ 34 w 37"/>
                  <a:gd name="T17" fmla="*/ 8 h 39"/>
                  <a:gd name="T18" fmla="*/ 30 w 37"/>
                  <a:gd name="T19" fmla="*/ 2 h 39"/>
                  <a:gd name="T20" fmla="*/ 22 w 37"/>
                  <a:gd name="T21" fmla="*/ 0 h 39"/>
                  <a:gd name="T22" fmla="*/ 14 w 37"/>
                  <a:gd name="T23" fmla="*/ 0 h 39"/>
                  <a:gd name="T24" fmla="*/ 6 w 37"/>
                  <a:gd name="T25" fmla="*/ 3 h 39"/>
                  <a:gd name="T26" fmla="*/ 2 w 37"/>
                  <a:gd name="T27" fmla="*/ 8 h 39"/>
                  <a:gd name="T28" fmla="*/ 0 w 37"/>
                  <a:gd name="T29" fmla="*/ 16 h 39"/>
                  <a:gd name="T30" fmla="*/ 0 w 37"/>
                  <a:gd name="T31" fmla="*/ 25 h 39"/>
                  <a:gd name="T32" fmla="*/ 2 w 37"/>
                  <a:gd name="T33" fmla="*/ 3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9"/>
                  <a:gd name="T53" fmla="*/ 37 w 37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9">
                    <a:moveTo>
                      <a:pt x="2" y="31"/>
                    </a:moveTo>
                    <a:lnTo>
                      <a:pt x="6" y="38"/>
                    </a:lnTo>
                    <a:lnTo>
                      <a:pt x="14" y="39"/>
                    </a:lnTo>
                    <a:lnTo>
                      <a:pt x="22" y="39"/>
                    </a:lnTo>
                    <a:lnTo>
                      <a:pt x="28" y="38"/>
                    </a:lnTo>
                    <a:lnTo>
                      <a:pt x="34" y="31"/>
                    </a:lnTo>
                    <a:lnTo>
                      <a:pt x="37" y="23"/>
                    </a:lnTo>
                    <a:lnTo>
                      <a:pt x="37" y="15"/>
                    </a:lnTo>
                    <a:lnTo>
                      <a:pt x="34" y="8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3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Freeform 105"/>
              <p:cNvSpPr>
                <a:spLocks/>
              </p:cNvSpPr>
              <p:nvPr/>
            </p:nvSpPr>
            <p:spPr bwMode="auto">
              <a:xfrm>
                <a:off x="1467" y="1470"/>
                <a:ext cx="46" cy="49"/>
              </a:xfrm>
              <a:custGeom>
                <a:avLst/>
                <a:gdLst>
                  <a:gd name="T0" fmla="*/ 1 w 46"/>
                  <a:gd name="T1" fmla="*/ 39 h 49"/>
                  <a:gd name="T2" fmla="*/ 6 w 46"/>
                  <a:gd name="T3" fmla="*/ 43 h 49"/>
                  <a:gd name="T4" fmla="*/ 9 w 46"/>
                  <a:gd name="T5" fmla="*/ 46 h 49"/>
                  <a:gd name="T6" fmla="*/ 12 w 46"/>
                  <a:gd name="T7" fmla="*/ 48 h 49"/>
                  <a:gd name="T8" fmla="*/ 31 w 46"/>
                  <a:gd name="T9" fmla="*/ 48 h 49"/>
                  <a:gd name="T10" fmla="*/ 32 w 46"/>
                  <a:gd name="T11" fmla="*/ 48 h 49"/>
                  <a:gd name="T12" fmla="*/ 35 w 46"/>
                  <a:gd name="T13" fmla="*/ 46 h 49"/>
                  <a:gd name="T14" fmla="*/ 35 w 46"/>
                  <a:gd name="T15" fmla="*/ 44 h 49"/>
                  <a:gd name="T16" fmla="*/ 37 w 46"/>
                  <a:gd name="T17" fmla="*/ 43 h 49"/>
                  <a:gd name="T18" fmla="*/ 40 w 46"/>
                  <a:gd name="T19" fmla="*/ 39 h 49"/>
                  <a:gd name="T20" fmla="*/ 41 w 46"/>
                  <a:gd name="T21" fmla="*/ 35 h 49"/>
                  <a:gd name="T22" fmla="*/ 45 w 46"/>
                  <a:gd name="T23" fmla="*/ 28 h 49"/>
                  <a:gd name="T24" fmla="*/ 46 w 46"/>
                  <a:gd name="T25" fmla="*/ 20 h 49"/>
                  <a:gd name="T26" fmla="*/ 45 w 46"/>
                  <a:gd name="T27" fmla="*/ 15 h 49"/>
                  <a:gd name="T28" fmla="*/ 41 w 46"/>
                  <a:gd name="T29" fmla="*/ 10 h 49"/>
                  <a:gd name="T30" fmla="*/ 41 w 46"/>
                  <a:gd name="T31" fmla="*/ 10 h 49"/>
                  <a:gd name="T32" fmla="*/ 37 w 46"/>
                  <a:gd name="T33" fmla="*/ 3 h 49"/>
                  <a:gd name="T34" fmla="*/ 37 w 46"/>
                  <a:gd name="T35" fmla="*/ 3 h 49"/>
                  <a:gd name="T36" fmla="*/ 32 w 46"/>
                  <a:gd name="T37" fmla="*/ 0 h 49"/>
                  <a:gd name="T38" fmla="*/ 31 w 46"/>
                  <a:gd name="T39" fmla="*/ 0 h 49"/>
                  <a:gd name="T40" fmla="*/ 14 w 46"/>
                  <a:gd name="T41" fmla="*/ 2 h 49"/>
                  <a:gd name="T42" fmla="*/ 10 w 46"/>
                  <a:gd name="T43" fmla="*/ 2 h 49"/>
                  <a:gd name="T44" fmla="*/ 6 w 46"/>
                  <a:gd name="T45" fmla="*/ 8 h 49"/>
                  <a:gd name="T46" fmla="*/ 7 w 46"/>
                  <a:gd name="T47" fmla="*/ 3 h 49"/>
                  <a:gd name="T48" fmla="*/ 4 w 46"/>
                  <a:gd name="T49" fmla="*/ 5 h 49"/>
                  <a:gd name="T50" fmla="*/ 3 w 46"/>
                  <a:gd name="T51" fmla="*/ 7 h 49"/>
                  <a:gd name="T52" fmla="*/ 1 w 46"/>
                  <a:gd name="T53" fmla="*/ 10 h 49"/>
                  <a:gd name="T54" fmla="*/ 0 w 46"/>
                  <a:gd name="T55" fmla="*/ 13 h 49"/>
                  <a:gd name="T56" fmla="*/ 1 w 46"/>
                  <a:gd name="T57" fmla="*/ 35 h 49"/>
                  <a:gd name="T58" fmla="*/ 3 w 46"/>
                  <a:gd name="T59" fmla="*/ 39 h 49"/>
                  <a:gd name="T60" fmla="*/ 10 w 46"/>
                  <a:gd name="T61" fmla="*/ 36 h 49"/>
                  <a:gd name="T62" fmla="*/ 7 w 46"/>
                  <a:gd name="T63" fmla="*/ 28 h 49"/>
                  <a:gd name="T64" fmla="*/ 6 w 46"/>
                  <a:gd name="T65" fmla="*/ 20 h 49"/>
                  <a:gd name="T66" fmla="*/ 7 w 46"/>
                  <a:gd name="T67" fmla="*/ 17 h 49"/>
                  <a:gd name="T68" fmla="*/ 9 w 46"/>
                  <a:gd name="T69" fmla="*/ 13 h 49"/>
                  <a:gd name="T70" fmla="*/ 10 w 46"/>
                  <a:gd name="T71" fmla="*/ 12 h 49"/>
                  <a:gd name="T72" fmla="*/ 14 w 46"/>
                  <a:gd name="T73" fmla="*/ 13 h 49"/>
                  <a:gd name="T74" fmla="*/ 15 w 46"/>
                  <a:gd name="T75" fmla="*/ 8 h 49"/>
                  <a:gd name="T76" fmla="*/ 14 w 46"/>
                  <a:gd name="T77" fmla="*/ 12 h 49"/>
                  <a:gd name="T78" fmla="*/ 20 w 46"/>
                  <a:gd name="T79" fmla="*/ 8 h 49"/>
                  <a:gd name="T80" fmla="*/ 24 w 46"/>
                  <a:gd name="T81" fmla="*/ 7 h 49"/>
                  <a:gd name="T82" fmla="*/ 29 w 46"/>
                  <a:gd name="T83" fmla="*/ 10 h 49"/>
                  <a:gd name="T84" fmla="*/ 31 w 46"/>
                  <a:gd name="T85" fmla="*/ 10 h 49"/>
                  <a:gd name="T86" fmla="*/ 34 w 46"/>
                  <a:gd name="T87" fmla="*/ 13 h 49"/>
                  <a:gd name="T88" fmla="*/ 32 w 46"/>
                  <a:gd name="T89" fmla="*/ 13 h 49"/>
                  <a:gd name="T90" fmla="*/ 34 w 46"/>
                  <a:gd name="T91" fmla="*/ 15 h 49"/>
                  <a:gd name="T92" fmla="*/ 34 w 46"/>
                  <a:gd name="T93" fmla="*/ 13 h 49"/>
                  <a:gd name="T94" fmla="*/ 35 w 46"/>
                  <a:gd name="T95" fmla="*/ 18 h 49"/>
                  <a:gd name="T96" fmla="*/ 37 w 46"/>
                  <a:gd name="T97" fmla="*/ 23 h 49"/>
                  <a:gd name="T98" fmla="*/ 37 w 46"/>
                  <a:gd name="T99" fmla="*/ 28 h 49"/>
                  <a:gd name="T100" fmla="*/ 34 w 46"/>
                  <a:gd name="T101" fmla="*/ 33 h 49"/>
                  <a:gd name="T102" fmla="*/ 32 w 46"/>
                  <a:gd name="T103" fmla="*/ 36 h 49"/>
                  <a:gd name="T104" fmla="*/ 31 w 46"/>
                  <a:gd name="T105" fmla="*/ 38 h 49"/>
                  <a:gd name="T106" fmla="*/ 28 w 46"/>
                  <a:gd name="T107" fmla="*/ 43 h 49"/>
                  <a:gd name="T108" fmla="*/ 29 w 46"/>
                  <a:gd name="T109" fmla="*/ 38 h 49"/>
                  <a:gd name="T110" fmla="*/ 24 w 46"/>
                  <a:gd name="T111" fmla="*/ 39 h 49"/>
                  <a:gd name="T112" fmla="*/ 17 w 46"/>
                  <a:gd name="T113" fmla="*/ 39 h 49"/>
                  <a:gd name="T114" fmla="*/ 14 w 46"/>
                  <a:gd name="T115" fmla="*/ 38 h 49"/>
                  <a:gd name="T116" fmla="*/ 12 w 46"/>
                  <a:gd name="T117" fmla="*/ 38 h 49"/>
                  <a:gd name="T118" fmla="*/ 9 w 46"/>
                  <a:gd name="T119" fmla="*/ 35 h 49"/>
                  <a:gd name="T120" fmla="*/ 1 w 46"/>
                  <a:gd name="T121" fmla="*/ 36 h 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6"/>
                  <a:gd name="T184" fmla="*/ 0 h 49"/>
                  <a:gd name="T185" fmla="*/ 46 w 46"/>
                  <a:gd name="T186" fmla="*/ 49 h 4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6" h="49">
                    <a:moveTo>
                      <a:pt x="1" y="36"/>
                    </a:moveTo>
                    <a:lnTo>
                      <a:pt x="1" y="39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44"/>
                    </a:lnTo>
                    <a:lnTo>
                      <a:pt x="9" y="46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4" y="49"/>
                    </a:lnTo>
                    <a:lnTo>
                      <a:pt x="31" y="48"/>
                    </a:lnTo>
                    <a:lnTo>
                      <a:pt x="31" y="46"/>
                    </a:lnTo>
                    <a:lnTo>
                      <a:pt x="32" y="48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7" y="44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40" y="39"/>
                    </a:lnTo>
                    <a:lnTo>
                      <a:pt x="43" y="36"/>
                    </a:lnTo>
                    <a:lnTo>
                      <a:pt x="41" y="35"/>
                    </a:lnTo>
                    <a:lnTo>
                      <a:pt x="43" y="35"/>
                    </a:lnTo>
                    <a:lnTo>
                      <a:pt x="45" y="28"/>
                    </a:lnTo>
                    <a:lnTo>
                      <a:pt x="46" y="26"/>
                    </a:lnTo>
                    <a:lnTo>
                      <a:pt x="46" y="20"/>
                    </a:lnTo>
                    <a:lnTo>
                      <a:pt x="45" y="18"/>
                    </a:lnTo>
                    <a:lnTo>
                      <a:pt x="45" y="15"/>
                    </a:lnTo>
                    <a:lnTo>
                      <a:pt x="43" y="13"/>
                    </a:lnTo>
                    <a:lnTo>
                      <a:pt x="41" y="10"/>
                    </a:lnTo>
                    <a:lnTo>
                      <a:pt x="43" y="12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0" y="36"/>
                    </a:lnTo>
                    <a:lnTo>
                      <a:pt x="3" y="39"/>
                    </a:lnTo>
                    <a:lnTo>
                      <a:pt x="1" y="36"/>
                    </a:lnTo>
                    <a:lnTo>
                      <a:pt x="10" y="36"/>
                    </a:lnTo>
                    <a:lnTo>
                      <a:pt x="9" y="33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5" y="10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24" y="7"/>
                    </a:lnTo>
                    <a:lnTo>
                      <a:pt x="24" y="8"/>
                    </a:lnTo>
                    <a:lnTo>
                      <a:pt x="29" y="10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4" y="13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5" y="17"/>
                    </a:lnTo>
                    <a:lnTo>
                      <a:pt x="34" y="15"/>
                    </a:lnTo>
                    <a:lnTo>
                      <a:pt x="35" y="17"/>
                    </a:lnTo>
                    <a:lnTo>
                      <a:pt x="34" y="13"/>
                    </a:lnTo>
                    <a:lnTo>
                      <a:pt x="34" y="17"/>
                    </a:lnTo>
                    <a:lnTo>
                      <a:pt x="35" y="18"/>
                    </a:lnTo>
                    <a:lnTo>
                      <a:pt x="35" y="21"/>
                    </a:lnTo>
                    <a:lnTo>
                      <a:pt x="37" y="23"/>
                    </a:lnTo>
                    <a:lnTo>
                      <a:pt x="35" y="25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4" y="33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29" y="38"/>
                    </a:lnTo>
                    <a:lnTo>
                      <a:pt x="28" y="43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32" y="38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17" y="39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9" y="35"/>
                    </a:lnTo>
                    <a:lnTo>
                      <a:pt x="10" y="36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00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Freeform 106"/>
              <p:cNvSpPr>
                <a:spLocks/>
              </p:cNvSpPr>
              <p:nvPr/>
            </p:nvSpPr>
            <p:spPr bwMode="auto">
              <a:xfrm>
                <a:off x="1460" y="1542"/>
                <a:ext cx="38" cy="39"/>
              </a:xfrm>
              <a:custGeom>
                <a:avLst/>
                <a:gdLst>
                  <a:gd name="T0" fmla="*/ 2 w 38"/>
                  <a:gd name="T1" fmla="*/ 31 h 39"/>
                  <a:gd name="T2" fmla="*/ 8 w 38"/>
                  <a:gd name="T3" fmla="*/ 36 h 39"/>
                  <a:gd name="T4" fmla="*/ 16 w 38"/>
                  <a:gd name="T5" fmla="*/ 39 h 39"/>
                  <a:gd name="T6" fmla="*/ 24 w 38"/>
                  <a:gd name="T7" fmla="*/ 39 h 39"/>
                  <a:gd name="T8" fmla="*/ 30 w 38"/>
                  <a:gd name="T9" fmla="*/ 38 h 39"/>
                  <a:gd name="T10" fmla="*/ 35 w 38"/>
                  <a:gd name="T11" fmla="*/ 31 h 39"/>
                  <a:gd name="T12" fmla="*/ 38 w 38"/>
                  <a:gd name="T13" fmla="*/ 23 h 39"/>
                  <a:gd name="T14" fmla="*/ 38 w 38"/>
                  <a:gd name="T15" fmla="*/ 15 h 39"/>
                  <a:gd name="T16" fmla="*/ 35 w 38"/>
                  <a:gd name="T17" fmla="*/ 8 h 39"/>
                  <a:gd name="T18" fmla="*/ 30 w 38"/>
                  <a:gd name="T19" fmla="*/ 3 h 39"/>
                  <a:gd name="T20" fmla="*/ 22 w 38"/>
                  <a:gd name="T21" fmla="*/ 0 h 39"/>
                  <a:gd name="T22" fmla="*/ 14 w 38"/>
                  <a:gd name="T23" fmla="*/ 0 h 39"/>
                  <a:gd name="T24" fmla="*/ 8 w 38"/>
                  <a:gd name="T25" fmla="*/ 3 h 39"/>
                  <a:gd name="T26" fmla="*/ 4 w 38"/>
                  <a:gd name="T27" fmla="*/ 8 h 39"/>
                  <a:gd name="T28" fmla="*/ 0 w 38"/>
                  <a:gd name="T29" fmla="*/ 17 h 39"/>
                  <a:gd name="T30" fmla="*/ 0 w 38"/>
                  <a:gd name="T31" fmla="*/ 25 h 39"/>
                  <a:gd name="T32" fmla="*/ 2 w 38"/>
                  <a:gd name="T33" fmla="*/ 3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9"/>
                  <a:gd name="T53" fmla="*/ 38 w 38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9">
                    <a:moveTo>
                      <a:pt x="2" y="31"/>
                    </a:moveTo>
                    <a:lnTo>
                      <a:pt x="8" y="36"/>
                    </a:lnTo>
                    <a:lnTo>
                      <a:pt x="16" y="39"/>
                    </a:lnTo>
                    <a:lnTo>
                      <a:pt x="24" y="39"/>
                    </a:lnTo>
                    <a:lnTo>
                      <a:pt x="30" y="38"/>
                    </a:lnTo>
                    <a:lnTo>
                      <a:pt x="35" y="31"/>
                    </a:lnTo>
                    <a:lnTo>
                      <a:pt x="38" y="23"/>
                    </a:lnTo>
                    <a:lnTo>
                      <a:pt x="38" y="15"/>
                    </a:lnTo>
                    <a:lnTo>
                      <a:pt x="35" y="8"/>
                    </a:lnTo>
                    <a:lnTo>
                      <a:pt x="30" y="3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8" y="3"/>
                    </a:lnTo>
                    <a:lnTo>
                      <a:pt x="4" y="8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" name="Freeform 107"/>
              <p:cNvSpPr>
                <a:spLocks/>
              </p:cNvSpPr>
              <p:nvPr/>
            </p:nvSpPr>
            <p:spPr bwMode="auto">
              <a:xfrm>
                <a:off x="1454" y="1537"/>
                <a:ext cx="47" cy="49"/>
              </a:xfrm>
              <a:custGeom>
                <a:avLst/>
                <a:gdLst>
                  <a:gd name="T0" fmla="*/ 10 w 47"/>
                  <a:gd name="T1" fmla="*/ 44 h 49"/>
                  <a:gd name="T2" fmla="*/ 10 w 47"/>
                  <a:gd name="T3" fmla="*/ 44 h 49"/>
                  <a:gd name="T4" fmla="*/ 14 w 47"/>
                  <a:gd name="T5" fmla="*/ 48 h 49"/>
                  <a:gd name="T6" fmla="*/ 19 w 47"/>
                  <a:gd name="T7" fmla="*/ 49 h 49"/>
                  <a:gd name="T8" fmla="*/ 34 w 47"/>
                  <a:gd name="T9" fmla="*/ 46 h 49"/>
                  <a:gd name="T10" fmla="*/ 39 w 47"/>
                  <a:gd name="T11" fmla="*/ 48 h 49"/>
                  <a:gd name="T12" fmla="*/ 41 w 47"/>
                  <a:gd name="T13" fmla="*/ 43 h 49"/>
                  <a:gd name="T14" fmla="*/ 42 w 47"/>
                  <a:gd name="T15" fmla="*/ 40 h 49"/>
                  <a:gd name="T16" fmla="*/ 45 w 47"/>
                  <a:gd name="T17" fmla="*/ 35 h 49"/>
                  <a:gd name="T18" fmla="*/ 45 w 47"/>
                  <a:gd name="T19" fmla="*/ 30 h 49"/>
                  <a:gd name="T20" fmla="*/ 47 w 47"/>
                  <a:gd name="T21" fmla="*/ 17 h 49"/>
                  <a:gd name="T22" fmla="*/ 47 w 47"/>
                  <a:gd name="T23" fmla="*/ 15 h 49"/>
                  <a:gd name="T24" fmla="*/ 44 w 47"/>
                  <a:gd name="T25" fmla="*/ 10 h 49"/>
                  <a:gd name="T26" fmla="*/ 44 w 47"/>
                  <a:gd name="T27" fmla="*/ 10 h 49"/>
                  <a:gd name="T28" fmla="*/ 41 w 47"/>
                  <a:gd name="T29" fmla="*/ 7 h 49"/>
                  <a:gd name="T30" fmla="*/ 37 w 47"/>
                  <a:gd name="T31" fmla="*/ 4 h 49"/>
                  <a:gd name="T32" fmla="*/ 34 w 47"/>
                  <a:gd name="T33" fmla="*/ 2 h 49"/>
                  <a:gd name="T34" fmla="*/ 30 w 47"/>
                  <a:gd name="T35" fmla="*/ 2 h 49"/>
                  <a:gd name="T36" fmla="*/ 17 w 47"/>
                  <a:gd name="T37" fmla="*/ 0 h 49"/>
                  <a:gd name="T38" fmla="*/ 16 w 47"/>
                  <a:gd name="T39" fmla="*/ 0 h 49"/>
                  <a:gd name="T40" fmla="*/ 11 w 47"/>
                  <a:gd name="T41" fmla="*/ 4 h 49"/>
                  <a:gd name="T42" fmla="*/ 11 w 47"/>
                  <a:gd name="T43" fmla="*/ 5 h 49"/>
                  <a:gd name="T44" fmla="*/ 14 w 47"/>
                  <a:gd name="T45" fmla="*/ 4 h 49"/>
                  <a:gd name="T46" fmla="*/ 8 w 47"/>
                  <a:gd name="T47" fmla="*/ 7 h 49"/>
                  <a:gd name="T48" fmla="*/ 5 w 47"/>
                  <a:gd name="T49" fmla="*/ 10 h 49"/>
                  <a:gd name="T50" fmla="*/ 5 w 47"/>
                  <a:gd name="T51" fmla="*/ 12 h 49"/>
                  <a:gd name="T52" fmla="*/ 2 w 47"/>
                  <a:gd name="T53" fmla="*/ 18 h 49"/>
                  <a:gd name="T54" fmla="*/ 2 w 47"/>
                  <a:gd name="T55" fmla="*/ 35 h 49"/>
                  <a:gd name="T56" fmla="*/ 2 w 47"/>
                  <a:gd name="T57" fmla="*/ 36 h 49"/>
                  <a:gd name="T58" fmla="*/ 11 w 47"/>
                  <a:gd name="T59" fmla="*/ 33 h 49"/>
                  <a:gd name="T60" fmla="*/ 8 w 47"/>
                  <a:gd name="T61" fmla="*/ 28 h 49"/>
                  <a:gd name="T62" fmla="*/ 11 w 47"/>
                  <a:gd name="T63" fmla="*/ 22 h 49"/>
                  <a:gd name="T64" fmla="*/ 11 w 47"/>
                  <a:gd name="T65" fmla="*/ 18 h 49"/>
                  <a:gd name="T66" fmla="*/ 14 w 47"/>
                  <a:gd name="T67" fmla="*/ 13 h 49"/>
                  <a:gd name="T68" fmla="*/ 14 w 47"/>
                  <a:gd name="T69" fmla="*/ 13 h 49"/>
                  <a:gd name="T70" fmla="*/ 14 w 47"/>
                  <a:gd name="T71" fmla="*/ 13 h 49"/>
                  <a:gd name="T72" fmla="*/ 17 w 47"/>
                  <a:gd name="T73" fmla="*/ 12 h 49"/>
                  <a:gd name="T74" fmla="*/ 17 w 47"/>
                  <a:gd name="T75" fmla="*/ 10 h 49"/>
                  <a:gd name="T76" fmla="*/ 19 w 47"/>
                  <a:gd name="T77" fmla="*/ 10 h 49"/>
                  <a:gd name="T78" fmla="*/ 23 w 47"/>
                  <a:gd name="T79" fmla="*/ 7 h 49"/>
                  <a:gd name="T80" fmla="*/ 30 w 47"/>
                  <a:gd name="T81" fmla="*/ 10 h 49"/>
                  <a:gd name="T82" fmla="*/ 33 w 47"/>
                  <a:gd name="T83" fmla="*/ 12 h 49"/>
                  <a:gd name="T84" fmla="*/ 34 w 47"/>
                  <a:gd name="T85" fmla="*/ 12 h 49"/>
                  <a:gd name="T86" fmla="*/ 36 w 47"/>
                  <a:gd name="T87" fmla="*/ 13 h 49"/>
                  <a:gd name="T88" fmla="*/ 37 w 47"/>
                  <a:gd name="T89" fmla="*/ 17 h 49"/>
                  <a:gd name="T90" fmla="*/ 37 w 47"/>
                  <a:gd name="T91" fmla="*/ 17 h 49"/>
                  <a:gd name="T92" fmla="*/ 36 w 47"/>
                  <a:gd name="T93" fmla="*/ 17 h 49"/>
                  <a:gd name="T94" fmla="*/ 39 w 47"/>
                  <a:gd name="T95" fmla="*/ 23 h 49"/>
                  <a:gd name="T96" fmla="*/ 39 w 47"/>
                  <a:gd name="T97" fmla="*/ 23 h 49"/>
                  <a:gd name="T98" fmla="*/ 36 w 47"/>
                  <a:gd name="T99" fmla="*/ 31 h 49"/>
                  <a:gd name="T100" fmla="*/ 36 w 47"/>
                  <a:gd name="T101" fmla="*/ 33 h 49"/>
                  <a:gd name="T102" fmla="*/ 31 w 47"/>
                  <a:gd name="T103" fmla="*/ 40 h 49"/>
                  <a:gd name="T104" fmla="*/ 33 w 47"/>
                  <a:gd name="T105" fmla="*/ 40 h 49"/>
                  <a:gd name="T106" fmla="*/ 36 w 47"/>
                  <a:gd name="T107" fmla="*/ 38 h 49"/>
                  <a:gd name="T108" fmla="*/ 28 w 47"/>
                  <a:gd name="T109" fmla="*/ 41 h 49"/>
                  <a:gd name="T110" fmla="*/ 20 w 47"/>
                  <a:gd name="T111" fmla="*/ 38 h 49"/>
                  <a:gd name="T112" fmla="*/ 16 w 47"/>
                  <a:gd name="T113" fmla="*/ 36 h 49"/>
                  <a:gd name="T114" fmla="*/ 16 w 47"/>
                  <a:gd name="T115" fmla="*/ 36 h 49"/>
                  <a:gd name="T116" fmla="*/ 11 w 47"/>
                  <a:gd name="T117" fmla="*/ 33 h 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"/>
                  <a:gd name="T178" fmla="*/ 0 h 49"/>
                  <a:gd name="T179" fmla="*/ 47 w 47"/>
                  <a:gd name="T180" fmla="*/ 49 h 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" h="49">
                    <a:moveTo>
                      <a:pt x="5" y="40"/>
                    </a:moveTo>
                    <a:lnTo>
                      <a:pt x="10" y="44"/>
                    </a:lnTo>
                    <a:lnTo>
                      <a:pt x="10" y="43"/>
                    </a:lnTo>
                    <a:lnTo>
                      <a:pt x="10" y="44"/>
                    </a:lnTo>
                    <a:lnTo>
                      <a:pt x="13" y="46"/>
                    </a:lnTo>
                    <a:lnTo>
                      <a:pt x="14" y="48"/>
                    </a:lnTo>
                    <a:lnTo>
                      <a:pt x="17" y="48"/>
                    </a:lnTo>
                    <a:lnTo>
                      <a:pt x="19" y="49"/>
                    </a:lnTo>
                    <a:lnTo>
                      <a:pt x="34" y="48"/>
                    </a:lnTo>
                    <a:lnTo>
                      <a:pt x="34" y="46"/>
                    </a:lnTo>
                    <a:lnTo>
                      <a:pt x="36" y="48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41" y="43"/>
                    </a:lnTo>
                    <a:lnTo>
                      <a:pt x="44" y="40"/>
                    </a:lnTo>
                    <a:lnTo>
                      <a:pt x="42" y="40"/>
                    </a:lnTo>
                    <a:lnTo>
                      <a:pt x="44" y="40"/>
                    </a:lnTo>
                    <a:lnTo>
                      <a:pt x="45" y="35"/>
                    </a:lnTo>
                    <a:lnTo>
                      <a:pt x="47" y="33"/>
                    </a:lnTo>
                    <a:lnTo>
                      <a:pt x="45" y="30"/>
                    </a:lnTo>
                    <a:lnTo>
                      <a:pt x="47" y="30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7" y="15"/>
                    </a:lnTo>
                    <a:lnTo>
                      <a:pt x="45" y="13"/>
                    </a:lnTo>
                    <a:lnTo>
                      <a:pt x="44" y="10"/>
                    </a:lnTo>
                    <a:lnTo>
                      <a:pt x="45" y="10"/>
                    </a:lnTo>
                    <a:lnTo>
                      <a:pt x="44" y="10"/>
                    </a:lnTo>
                    <a:lnTo>
                      <a:pt x="42" y="7"/>
                    </a:lnTo>
                    <a:lnTo>
                      <a:pt x="41" y="7"/>
                    </a:lnTo>
                    <a:lnTo>
                      <a:pt x="41" y="5"/>
                    </a:lnTo>
                    <a:lnTo>
                      <a:pt x="37" y="4"/>
                    </a:lnTo>
                    <a:lnTo>
                      <a:pt x="36" y="2"/>
                    </a:lnTo>
                    <a:lnTo>
                      <a:pt x="34" y="2"/>
                    </a:lnTo>
                    <a:lnTo>
                      <a:pt x="33" y="0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6" y="0"/>
                    </a:lnTo>
                    <a:lnTo>
                      <a:pt x="14" y="2"/>
                    </a:lnTo>
                    <a:lnTo>
                      <a:pt x="11" y="4"/>
                    </a:lnTo>
                    <a:lnTo>
                      <a:pt x="10" y="8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4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5" y="10"/>
                    </a:lnTo>
                    <a:lnTo>
                      <a:pt x="3" y="12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2" y="35"/>
                    </a:lnTo>
                    <a:lnTo>
                      <a:pt x="3" y="35"/>
                    </a:lnTo>
                    <a:lnTo>
                      <a:pt x="2" y="36"/>
                    </a:lnTo>
                    <a:lnTo>
                      <a:pt x="5" y="40"/>
                    </a:lnTo>
                    <a:lnTo>
                      <a:pt x="11" y="33"/>
                    </a:lnTo>
                    <a:lnTo>
                      <a:pt x="10" y="28"/>
                    </a:lnTo>
                    <a:lnTo>
                      <a:pt x="8" y="28"/>
                    </a:lnTo>
                    <a:lnTo>
                      <a:pt x="10" y="23"/>
                    </a:lnTo>
                    <a:lnTo>
                      <a:pt x="11" y="22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9" y="10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4" y="13"/>
                    </a:lnTo>
                    <a:lnTo>
                      <a:pt x="34" y="12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4" y="13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6" y="13"/>
                    </a:lnTo>
                    <a:lnTo>
                      <a:pt x="36" y="17"/>
                    </a:lnTo>
                    <a:lnTo>
                      <a:pt x="37" y="18"/>
                    </a:lnTo>
                    <a:lnTo>
                      <a:pt x="39" y="23"/>
                    </a:lnTo>
                    <a:lnTo>
                      <a:pt x="41" y="23"/>
                    </a:lnTo>
                    <a:lnTo>
                      <a:pt x="39" y="23"/>
                    </a:lnTo>
                    <a:lnTo>
                      <a:pt x="37" y="30"/>
                    </a:lnTo>
                    <a:lnTo>
                      <a:pt x="36" y="31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4" y="36"/>
                    </a:lnTo>
                    <a:lnTo>
                      <a:pt x="31" y="40"/>
                    </a:lnTo>
                    <a:lnTo>
                      <a:pt x="31" y="43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6" y="38"/>
                    </a:lnTo>
                    <a:lnTo>
                      <a:pt x="28" y="40"/>
                    </a:lnTo>
                    <a:lnTo>
                      <a:pt x="28" y="41"/>
                    </a:lnTo>
                    <a:lnTo>
                      <a:pt x="22" y="40"/>
                    </a:lnTo>
                    <a:lnTo>
                      <a:pt x="20" y="38"/>
                    </a:lnTo>
                    <a:lnTo>
                      <a:pt x="17" y="38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3" y="35"/>
                    </a:lnTo>
                    <a:lnTo>
                      <a:pt x="11" y="33"/>
                    </a:lnTo>
                    <a:lnTo>
                      <a:pt x="5" y="40"/>
                    </a:lnTo>
                    <a:close/>
                  </a:path>
                </a:pathLst>
              </a:custGeom>
              <a:solidFill>
                <a:srgbClr val="00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1" name="Freeform 108"/>
              <p:cNvSpPr>
                <a:spLocks/>
              </p:cNvSpPr>
              <p:nvPr/>
            </p:nvSpPr>
            <p:spPr bwMode="auto">
              <a:xfrm>
                <a:off x="1536" y="1572"/>
                <a:ext cx="38" cy="41"/>
              </a:xfrm>
              <a:custGeom>
                <a:avLst/>
                <a:gdLst>
                  <a:gd name="T0" fmla="*/ 2 w 38"/>
                  <a:gd name="T1" fmla="*/ 32 h 41"/>
                  <a:gd name="T2" fmla="*/ 7 w 38"/>
                  <a:gd name="T3" fmla="*/ 37 h 41"/>
                  <a:gd name="T4" fmla="*/ 14 w 38"/>
                  <a:gd name="T5" fmla="*/ 41 h 41"/>
                  <a:gd name="T6" fmla="*/ 22 w 38"/>
                  <a:gd name="T7" fmla="*/ 41 h 41"/>
                  <a:gd name="T8" fmla="*/ 28 w 38"/>
                  <a:gd name="T9" fmla="*/ 37 h 41"/>
                  <a:gd name="T10" fmla="*/ 34 w 38"/>
                  <a:gd name="T11" fmla="*/ 31 h 41"/>
                  <a:gd name="T12" fmla="*/ 38 w 38"/>
                  <a:gd name="T13" fmla="*/ 23 h 41"/>
                  <a:gd name="T14" fmla="*/ 38 w 38"/>
                  <a:gd name="T15" fmla="*/ 14 h 41"/>
                  <a:gd name="T16" fmla="*/ 34 w 38"/>
                  <a:gd name="T17" fmla="*/ 8 h 41"/>
                  <a:gd name="T18" fmla="*/ 30 w 38"/>
                  <a:gd name="T19" fmla="*/ 3 h 41"/>
                  <a:gd name="T20" fmla="*/ 22 w 38"/>
                  <a:gd name="T21" fmla="*/ 0 h 41"/>
                  <a:gd name="T22" fmla="*/ 14 w 38"/>
                  <a:gd name="T23" fmla="*/ 0 h 41"/>
                  <a:gd name="T24" fmla="*/ 7 w 38"/>
                  <a:gd name="T25" fmla="*/ 3 h 41"/>
                  <a:gd name="T26" fmla="*/ 2 w 38"/>
                  <a:gd name="T27" fmla="*/ 9 h 41"/>
                  <a:gd name="T28" fmla="*/ 0 w 38"/>
                  <a:gd name="T29" fmla="*/ 18 h 41"/>
                  <a:gd name="T30" fmla="*/ 0 w 38"/>
                  <a:gd name="T31" fmla="*/ 26 h 41"/>
                  <a:gd name="T32" fmla="*/ 2 w 38"/>
                  <a:gd name="T33" fmla="*/ 32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1"/>
                  <a:gd name="T53" fmla="*/ 38 w 3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1">
                    <a:moveTo>
                      <a:pt x="2" y="32"/>
                    </a:moveTo>
                    <a:lnTo>
                      <a:pt x="7" y="37"/>
                    </a:lnTo>
                    <a:lnTo>
                      <a:pt x="14" y="41"/>
                    </a:lnTo>
                    <a:lnTo>
                      <a:pt x="22" y="41"/>
                    </a:lnTo>
                    <a:lnTo>
                      <a:pt x="28" y="37"/>
                    </a:lnTo>
                    <a:lnTo>
                      <a:pt x="34" y="31"/>
                    </a:lnTo>
                    <a:lnTo>
                      <a:pt x="38" y="23"/>
                    </a:lnTo>
                    <a:lnTo>
                      <a:pt x="38" y="14"/>
                    </a:lnTo>
                    <a:lnTo>
                      <a:pt x="34" y="8"/>
                    </a:lnTo>
                    <a:lnTo>
                      <a:pt x="30" y="3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lnTo>
                      <a:pt x="2" y="9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2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Freeform 109"/>
              <p:cNvSpPr>
                <a:spLocks/>
              </p:cNvSpPr>
              <p:nvPr/>
            </p:nvSpPr>
            <p:spPr bwMode="auto">
              <a:xfrm>
                <a:off x="1532" y="1565"/>
                <a:ext cx="46" cy="51"/>
              </a:xfrm>
              <a:custGeom>
                <a:avLst/>
                <a:gdLst>
                  <a:gd name="T0" fmla="*/ 3 w 46"/>
                  <a:gd name="T1" fmla="*/ 44 h 51"/>
                  <a:gd name="T2" fmla="*/ 4 w 46"/>
                  <a:gd name="T3" fmla="*/ 46 h 51"/>
                  <a:gd name="T4" fmla="*/ 9 w 46"/>
                  <a:gd name="T5" fmla="*/ 49 h 51"/>
                  <a:gd name="T6" fmla="*/ 12 w 46"/>
                  <a:gd name="T7" fmla="*/ 51 h 51"/>
                  <a:gd name="T8" fmla="*/ 15 w 46"/>
                  <a:gd name="T9" fmla="*/ 51 h 51"/>
                  <a:gd name="T10" fmla="*/ 28 w 46"/>
                  <a:gd name="T11" fmla="*/ 49 h 51"/>
                  <a:gd name="T12" fmla="*/ 31 w 46"/>
                  <a:gd name="T13" fmla="*/ 49 h 51"/>
                  <a:gd name="T14" fmla="*/ 35 w 46"/>
                  <a:gd name="T15" fmla="*/ 48 h 51"/>
                  <a:gd name="T16" fmla="*/ 35 w 46"/>
                  <a:gd name="T17" fmla="*/ 46 h 51"/>
                  <a:gd name="T18" fmla="*/ 37 w 46"/>
                  <a:gd name="T19" fmla="*/ 44 h 51"/>
                  <a:gd name="T20" fmla="*/ 40 w 46"/>
                  <a:gd name="T21" fmla="*/ 41 h 51"/>
                  <a:gd name="T22" fmla="*/ 42 w 46"/>
                  <a:gd name="T23" fmla="*/ 36 h 51"/>
                  <a:gd name="T24" fmla="*/ 45 w 46"/>
                  <a:gd name="T25" fmla="*/ 30 h 51"/>
                  <a:gd name="T26" fmla="*/ 46 w 46"/>
                  <a:gd name="T27" fmla="*/ 21 h 51"/>
                  <a:gd name="T28" fmla="*/ 45 w 46"/>
                  <a:gd name="T29" fmla="*/ 16 h 51"/>
                  <a:gd name="T30" fmla="*/ 42 w 46"/>
                  <a:gd name="T31" fmla="*/ 12 h 51"/>
                  <a:gd name="T32" fmla="*/ 42 w 46"/>
                  <a:gd name="T33" fmla="*/ 12 h 51"/>
                  <a:gd name="T34" fmla="*/ 38 w 46"/>
                  <a:gd name="T35" fmla="*/ 8 h 51"/>
                  <a:gd name="T36" fmla="*/ 35 w 46"/>
                  <a:gd name="T37" fmla="*/ 5 h 51"/>
                  <a:gd name="T38" fmla="*/ 32 w 46"/>
                  <a:gd name="T39" fmla="*/ 3 h 51"/>
                  <a:gd name="T40" fmla="*/ 26 w 46"/>
                  <a:gd name="T41" fmla="*/ 2 h 51"/>
                  <a:gd name="T42" fmla="*/ 17 w 46"/>
                  <a:gd name="T43" fmla="*/ 0 h 51"/>
                  <a:gd name="T44" fmla="*/ 12 w 46"/>
                  <a:gd name="T45" fmla="*/ 2 h 51"/>
                  <a:gd name="T46" fmla="*/ 7 w 46"/>
                  <a:gd name="T47" fmla="*/ 5 h 51"/>
                  <a:gd name="T48" fmla="*/ 7 w 46"/>
                  <a:gd name="T49" fmla="*/ 7 h 51"/>
                  <a:gd name="T50" fmla="*/ 7 w 46"/>
                  <a:gd name="T51" fmla="*/ 5 h 51"/>
                  <a:gd name="T52" fmla="*/ 1 w 46"/>
                  <a:gd name="T53" fmla="*/ 13 h 51"/>
                  <a:gd name="T54" fmla="*/ 1 w 46"/>
                  <a:gd name="T55" fmla="*/ 16 h 51"/>
                  <a:gd name="T56" fmla="*/ 0 w 46"/>
                  <a:gd name="T57" fmla="*/ 38 h 51"/>
                  <a:gd name="T58" fmla="*/ 0 w 46"/>
                  <a:gd name="T59" fmla="*/ 39 h 51"/>
                  <a:gd name="T60" fmla="*/ 1 w 46"/>
                  <a:gd name="T61" fmla="*/ 39 h 51"/>
                  <a:gd name="T62" fmla="*/ 9 w 46"/>
                  <a:gd name="T63" fmla="*/ 36 h 51"/>
                  <a:gd name="T64" fmla="*/ 6 w 46"/>
                  <a:gd name="T65" fmla="*/ 31 h 51"/>
                  <a:gd name="T66" fmla="*/ 7 w 46"/>
                  <a:gd name="T67" fmla="*/ 23 h 51"/>
                  <a:gd name="T68" fmla="*/ 11 w 46"/>
                  <a:gd name="T69" fmla="*/ 16 h 51"/>
                  <a:gd name="T70" fmla="*/ 14 w 46"/>
                  <a:gd name="T71" fmla="*/ 13 h 51"/>
                  <a:gd name="T72" fmla="*/ 14 w 46"/>
                  <a:gd name="T73" fmla="*/ 12 h 51"/>
                  <a:gd name="T74" fmla="*/ 15 w 46"/>
                  <a:gd name="T75" fmla="*/ 12 h 51"/>
                  <a:gd name="T76" fmla="*/ 20 w 46"/>
                  <a:gd name="T77" fmla="*/ 10 h 51"/>
                  <a:gd name="T78" fmla="*/ 23 w 46"/>
                  <a:gd name="T79" fmla="*/ 12 h 51"/>
                  <a:gd name="T80" fmla="*/ 29 w 46"/>
                  <a:gd name="T81" fmla="*/ 13 h 51"/>
                  <a:gd name="T82" fmla="*/ 32 w 46"/>
                  <a:gd name="T83" fmla="*/ 15 h 51"/>
                  <a:gd name="T84" fmla="*/ 32 w 46"/>
                  <a:gd name="T85" fmla="*/ 15 h 51"/>
                  <a:gd name="T86" fmla="*/ 32 w 46"/>
                  <a:gd name="T87" fmla="*/ 15 h 51"/>
                  <a:gd name="T88" fmla="*/ 34 w 46"/>
                  <a:gd name="T89" fmla="*/ 18 h 51"/>
                  <a:gd name="T90" fmla="*/ 34 w 46"/>
                  <a:gd name="T91" fmla="*/ 15 h 51"/>
                  <a:gd name="T92" fmla="*/ 35 w 46"/>
                  <a:gd name="T93" fmla="*/ 20 h 51"/>
                  <a:gd name="T94" fmla="*/ 37 w 46"/>
                  <a:gd name="T95" fmla="*/ 25 h 51"/>
                  <a:gd name="T96" fmla="*/ 37 w 46"/>
                  <a:gd name="T97" fmla="*/ 30 h 51"/>
                  <a:gd name="T98" fmla="*/ 34 w 46"/>
                  <a:gd name="T99" fmla="*/ 34 h 51"/>
                  <a:gd name="T100" fmla="*/ 32 w 46"/>
                  <a:gd name="T101" fmla="*/ 38 h 51"/>
                  <a:gd name="T102" fmla="*/ 31 w 46"/>
                  <a:gd name="T103" fmla="*/ 39 h 51"/>
                  <a:gd name="T104" fmla="*/ 28 w 46"/>
                  <a:gd name="T105" fmla="*/ 44 h 51"/>
                  <a:gd name="T106" fmla="*/ 32 w 46"/>
                  <a:gd name="T107" fmla="*/ 39 h 51"/>
                  <a:gd name="T108" fmla="*/ 26 w 46"/>
                  <a:gd name="T109" fmla="*/ 41 h 51"/>
                  <a:gd name="T110" fmla="*/ 21 w 46"/>
                  <a:gd name="T111" fmla="*/ 44 h 51"/>
                  <a:gd name="T112" fmla="*/ 15 w 46"/>
                  <a:gd name="T113" fmla="*/ 41 h 51"/>
                  <a:gd name="T114" fmla="*/ 12 w 46"/>
                  <a:gd name="T115" fmla="*/ 39 h 51"/>
                  <a:gd name="T116" fmla="*/ 11 w 46"/>
                  <a:gd name="T117" fmla="*/ 39 h 51"/>
                  <a:gd name="T118" fmla="*/ 9 w 46"/>
                  <a:gd name="T119" fmla="*/ 38 h 51"/>
                  <a:gd name="T120" fmla="*/ 1 w 46"/>
                  <a:gd name="T121" fmla="*/ 39 h 5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6"/>
                  <a:gd name="T184" fmla="*/ 0 h 51"/>
                  <a:gd name="T185" fmla="*/ 46 w 46"/>
                  <a:gd name="T186" fmla="*/ 51 h 5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6" h="51">
                    <a:moveTo>
                      <a:pt x="1" y="39"/>
                    </a:moveTo>
                    <a:lnTo>
                      <a:pt x="3" y="44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7" y="48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2" y="51"/>
                    </a:lnTo>
                    <a:lnTo>
                      <a:pt x="15" y="49"/>
                    </a:lnTo>
                    <a:lnTo>
                      <a:pt x="15" y="51"/>
                    </a:lnTo>
                    <a:lnTo>
                      <a:pt x="28" y="51"/>
                    </a:lnTo>
                    <a:lnTo>
                      <a:pt x="28" y="49"/>
                    </a:lnTo>
                    <a:lnTo>
                      <a:pt x="29" y="51"/>
                    </a:lnTo>
                    <a:lnTo>
                      <a:pt x="31" y="49"/>
                    </a:lnTo>
                    <a:lnTo>
                      <a:pt x="32" y="49"/>
                    </a:lnTo>
                    <a:lnTo>
                      <a:pt x="35" y="48"/>
                    </a:lnTo>
                    <a:lnTo>
                      <a:pt x="37" y="44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7" y="44"/>
                    </a:lnTo>
                    <a:lnTo>
                      <a:pt x="38" y="44"/>
                    </a:lnTo>
                    <a:lnTo>
                      <a:pt x="40" y="41"/>
                    </a:lnTo>
                    <a:lnTo>
                      <a:pt x="43" y="38"/>
                    </a:lnTo>
                    <a:lnTo>
                      <a:pt x="42" y="36"/>
                    </a:lnTo>
                    <a:lnTo>
                      <a:pt x="43" y="36"/>
                    </a:lnTo>
                    <a:lnTo>
                      <a:pt x="45" y="30"/>
                    </a:lnTo>
                    <a:lnTo>
                      <a:pt x="46" y="28"/>
                    </a:lnTo>
                    <a:lnTo>
                      <a:pt x="46" y="21"/>
                    </a:lnTo>
                    <a:lnTo>
                      <a:pt x="45" y="20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7"/>
                    </a:lnTo>
                    <a:lnTo>
                      <a:pt x="35" y="5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1" y="2"/>
                    </a:lnTo>
                    <a:lnTo>
                      <a:pt x="26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7" y="5"/>
                    </a:lnTo>
                    <a:lnTo>
                      <a:pt x="6" y="10"/>
                    </a:lnTo>
                    <a:lnTo>
                      <a:pt x="7" y="7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3" y="43"/>
                    </a:lnTo>
                    <a:lnTo>
                      <a:pt x="1" y="39"/>
                    </a:lnTo>
                    <a:lnTo>
                      <a:pt x="11" y="39"/>
                    </a:lnTo>
                    <a:lnTo>
                      <a:pt x="9" y="36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4" y="13"/>
                    </a:lnTo>
                    <a:lnTo>
                      <a:pt x="15" y="10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2"/>
                    </a:lnTo>
                    <a:lnTo>
                      <a:pt x="28" y="12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4" y="15"/>
                    </a:lnTo>
                    <a:lnTo>
                      <a:pt x="34" y="18"/>
                    </a:lnTo>
                    <a:lnTo>
                      <a:pt x="35" y="20"/>
                    </a:lnTo>
                    <a:lnTo>
                      <a:pt x="35" y="23"/>
                    </a:lnTo>
                    <a:lnTo>
                      <a:pt x="37" y="25"/>
                    </a:lnTo>
                    <a:lnTo>
                      <a:pt x="35" y="26"/>
                    </a:lnTo>
                    <a:lnTo>
                      <a:pt x="37" y="30"/>
                    </a:lnTo>
                    <a:lnTo>
                      <a:pt x="35" y="30"/>
                    </a:lnTo>
                    <a:lnTo>
                      <a:pt x="34" y="34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29" y="39"/>
                    </a:lnTo>
                    <a:lnTo>
                      <a:pt x="28" y="44"/>
                    </a:lnTo>
                    <a:lnTo>
                      <a:pt x="29" y="41"/>
                    </a:lnTo>
                    <a:lnTo>
                      <a:pt x="32" y="39"/>
                    </a:lnTo>
                    <a:lnTo>
                      <a:pt x="28" y="39"/>
                    </a:lnTo>
                    <a:lnTo>
                      <a:pt x="26" y="41"/>
                    </a:lnTo>
                    <a:lnTo>
                      <a:pt x="21" y="43"/>
                    </a:lnTo>
                    <a:lnTo>
                      <a:pt x="21" y="44"/>
                    </a:lnTo>
                    <a:lnTo>
                      <a:pt x="21" y="43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8"/>
                    </a:lnTo>
                    <a:lnTo>
                      <a:pt x="11" y="39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11" y="39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00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Freeform 110"/>
              <p:cNvSpPr>
                <a:spLocks/>
              </p:cNvSpPr>
              <p:nvPr/>
            </p:nvSpPr>
            <p:spPr bwMode="auto">
              <a:xfrm>
                <a:off x="1549" y="1490"/>
                <a:ext cx="39" cy="41"/>
              </a:xfrm>
              <a:custGeom>
                <a:avLst/>
                <a:gdLst>
                  <a:gd name="T0" fmla="*/ 3 w 39"/>
                  <a:gd name="T1" fmla="*/ 33 h 41"/>
                  <a:gd name="T2" fmla="*/ 8 w 39"/>
                  <a:gd name="T3" fmla="*/ 37 h 41"/>
                  <a:gd name="T4" fmla="*/ 15 w 39"/>
                  <a:gd name="T5" fmla="*/ 41 h 41"/>
                  <a:gd name="T6" fmla="*/ 23 w 39"/>
                  <a:gd name="T7" fmla="*/ 41 h 41"/>
                  <a:gd name="T8" fmla="*/ 29 w 39"/>
                  <a:gd name="T9" fmla="*/ 37 h 41"/>
                  <a:gd name="T10" fmla="*/ 35 w 39"/>
                  <a:gd name="T11" fmla="*/ 31 h 41"/>
                  <a:gd name="T12" fmla="*/ 39 w 39"/>
                  <a:gd name="T13" fmla="*/ 23 h 41"/>
                  <a:gd name="T14" fmla="*/ 39 w 39"/>
                  <a:gd name="T15" fmla="*/ 15 h 41"/>
                  <a:gd name="T16" fmla="*/ 35 w 39"/>
                  <a:gd name="T17" fmla="*/ 8 h 41"/>
                  <a:gd name="T18" fmla="*/ 31 w 39"/>
                  <a:gd name="T19" fmla="*/ 3 h 41"/>
                  <a:gd name="T20" fmla="*/ 23 w 39"/>
                  <a:gd name="T21" fmla="*/ 0 h 41"/>
                  <a:gd name="T22" fmla="*/ 15 w 39"/>
                  <a:gd name="T23" fmla="*/ 0 h 41"/>
                  <a:gd name="T24" fmla="*/ 8 w 39"/>
                  <a:gd name="T25" fmla="*/ 3 h 41"/>
                  <a:gd name="T26" fmla="*/ 3 w 39"/>
                  <a:gd name="T27" fmla="*/ 8 h 41"/>
                  <a:gd name="T28" fmla="*/ 0 w 39"/>
                  <a:gd name="T29" fmla="*/ 16 h 41"/>
                  <a:gd name="T30" fmla="*/ 0 w 39"/>
                  <a:gd name="T31" fmla="*/ 24 h 41"/>
                  <a:gd name="T32" fmla="*/ 3 w 39"/>
                  <a:gd name="T33" fmla="*/ 33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1"/>
                  <a:gd name="T53" fmla="*/ 39 w 39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1">
                    <a:moveTo>
                      <a:pt x="3" y="33"/>
                    </a:moveTo>
                    <a:lnTo>
                      <a:pt x="8" y="37"/>
                    </a:lnTo>
                    <a:lnTo>
                      <a:pt x="15" y="41"/>
                    </a:lnTo>
                    <a:lnTo>
                      <a:pt x="23" y="41"/>
                    </a:lnTo>
                    <a:lnTo>
                      <a:pt x="29" y="37"/>
                    </a:lnTo>
                    <a:lnTo>
                      <a:pt x="35" y="31"/>
                    </a:lnTo>
                    <a:lnTo>
                      <a:pt x="39" y="23"/>
                    </a:lnTo>
                    <a:lnTo>
                      <a:pt x="39" y="15"/>
                    </a:lnTo>
                    <a:lnTo>
                      <a:pt x="35" y="8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Freeform 111"/>
              <p:cNvSpPr>
                <a:spLocks/>
              </p:cNvSpPr>
              <p:nvPr/>
            </p:nvSpPr>
            <p:spPr bwMode="auto">
              <a:xfrm>
                <a:off x="1543" y="1483"/>
                <a:ext cx="49" cy="49"/>
              </a:xfrm>
              <a:custGeom>
                <a:avLst/>
                <a:gdLst>
                  <a:gd name="T0" fmla="*/ 7 w 49"/>
                  <a:gd name="T1" fmla="*/ 44 h 49"/>
                  <a:gd name="T2" fmla="*/ 12 w 49"/>
                  <a:gd name="T3" fmla="*/ 49 h 49"/>
                  <a:gd name="T4" fmla="*/ 34 w 49"/>
                  <a:gd name="T5" fmla="*/ 49 h 49"/>
                  <a:gd name="T6" fmla="*/ 38 w 49"/>
                  <a:gd name="T7" fmla="*/ 49 h 49"/>
                  <a:gd name="T8" fmla="*/ 38 w 49"/>
                  <a:gd name="T9" fmla="*/ 46 h 49"/>
                  <a:gd name="T10" fmla="*/ 41 w 49"/>
                  <a:gd name="T11" fmla="*/ 44 h 49"/>
                  <a:gd name="T12" fmla="*/ 45 w 49"/>
                  <a:gd name="T13" fmla="*/ 36 h 49"/>
                  <a:gd name="T14" fmla="*/ 49 w 49"/>
                  <a:gd name="T15" fmla="*/ 28 h 49"/>
                  <a:gd name="T16" fmla="*/ 48 w 49"/>
                  <a:gd name="T17" fmla="*/ 17 h 49"/>
                  <a:gd name="T18" fmla="*/ 46 w 49"/>
                  <a:gd name="T19" fmla="*/ 12 h 49"/>
                  <a:gd name="T20" fmla="*/ 41 w 49"/>
                  <a:gd name="T21" fmla="*/ 8 h 49"/>
                  <a:gd name="T22" fmla="*/ 37 w 49"/>
                  <a:gd name="T23" fmla="*/ 4 h 49"/>
                  <a:gd name="T24" fmla="*/ 29 w 49"/>
                  <a:gd name="T25" fmla="*/ 2 h 49"/>
                  <a:gd name="T26" fmla="*/ 18 w 49"/>
                  <a:gd name="T27" fmla="*/ 2 h 49"/>
                  <a:gd name="T28" fmla="*/ 10 w 49"/>
                  <a:gd name="T29" fmla="*/ 5 h 49"/>
                  <a:gd name="T30" fmla="*/ 10 w 49"/>
                  <a:gd name="T31" fmla="*/ 5 h 49"/>
                  <a:gd name="T32" fmla="*/ 7 w 49"/>
                  <a:gd name="T33" fmla="*/ 8 h 49"/>
                  <a:gd name="T34" fmla="*/ 3 w 49"/>
                  <a:gd name="T35" fmla="*/ 13 h 49"/>
                  <a:gd name="T36" fmla="*/ 1 w 49"/>
                  <a:gd name="T37" fmla="*/ 22 h 49"/>
                  <a:gd name="T38" fmla="*/ 1 w 49"/>
                  <a:gd name="T39" fmla="*/ 33 h 49"/>
                  <a:gd name="T40" fmla="*/ 3 w 49"/>
                  <a:gd name="T41" fmla="*/ 40 h 49"/>
                  <a:gd name="T42" fmla="*/ 14 w 49"/>
                  <a:gd name="T43" fmla="*/ 40 h 49"/>
                  <a:gd name="T44" fmla="*/ 10 w 49"/>
                  <a:gd name="T45" fmla="*/ 33 h 49"/>
                  <a:gd name="T46" fmla="*/ 9 w 49"/>
                  <a:gd name="T47" fmla="*/ 26 h 49"/>
                  <a:gd name="T48" fmla="*/ 12 w 49"/>
                  <a:gd name="T49" fmla="*/ 18 h 49"/>
                  <a:gd name="T50" fmla="*/ 12 w 49"/>
                  <a:gd name="T51" fmla="*/ 15 h 49"/>
                  <a:gd name="T52" fmla="*/ 14 w 49"/>
                  <a:gd name="T53" fmla="*/ 15 h 49"/>
                  <a:gd name="T54" fmla="*/ 18 w 49"/>
                  <a:gd name="T55" fmla="*/ 10 h 49"/>
                  <a:gd name="T56" fmla="*/ 18 w 49"/>
                  <a:gd name="T57" fmla="*/ 12 h 49"/>
                  <a:gd name="T58" fmla="*/ 24 w 49"/>
                  <a:gd name="T59" fmla="*/ 10 h 49"/>
                  <a:gd name="T60" fmla="*/ 32 w 49"/>
                  <a:gd name="T61" fmla="*/ 13 h 49"/>
                  <a:gd name="T62" fmla="*/ 35 w 49"/>
                  <a:gd name="T63" fmla="*/ 13 h 49"/>
                  <a:gd name="T64" fmla="*/ 35 w 49"/>
                  <a:gd name="T65" fmla="*/ 15 h 49"/>
                  <a:gd name="T66" fmla="*/ 38 w 49"/>
                  <a:gd name="T67" fmla="*/ 18 h 49"/>
                  <a:gd name="T68" fmla="*/ 38 w 49"/>
                  <a:gd name="T69" fmla="*/ 20 h 49"/>
                  <a:gd name="T70" fmla="*/ 38 w 49"/>
                  <a:gd name="T71" fmla="*/ 26 h 49"/>
                  <a:gd name="T72" fmla="*/ 37 w 49"/>
                  <a:gd name="T73" fmla="*/ 35 h 49"/>
                  <a:gd name="T74" fmla="*/ 34 w 49"/>
                  <a:gd name="T75" fmla="*/ 38 h 49"/>
                  <a:gd name="T76" fmla="*/ 31 w 49"/>
                  <a:gd name="T77" fmla="*/ 44 h 49"/>
                  <a:gd name="T78" fmla="*/ 35 w 49"/>
                  <a:gd name="T79" fmla="*/ 40 h 49"/>
                  <a:gd name="T80" fmla="*/ 20 w 49"/>
                  <a:gd name="T81" fmla="*/ 43 h 49"/>
                  <a:gd name="T82" fmla="*/ 14 w 49"/>
                  <a:gd name="T83" fmla="*/ 38 h 49"/>
                  <a:gd name="T84" fmla="*/ 12 w 49"/>
                  <a:gd name="T85" fmla="*/ 38 h 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9"/>
                  <a:gd name="T130" fmla="*/ 0 h 49"/>
                  <a:gd name="T131" fmla="*/ 49 w 49"/>
                  <a:gd name="T132" fmla="*/ 49 h 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9" h="49">
                    <a:moveTo>
                      <a:pt x="4" y="40"/>
                    </a:moveTo>
                    <a:lnTo>
                      <a:pt x="6" y="44"/>
                    </a:lnTo>
                    <a:lnTo>
                      <a:pt x="7" y="44"/>
                    </a:lnTo>
                    <a:lnTo>
                      <a:pt x="7" y="46"/>
                    </a:lnTo>
                    <a:lnTo>
                      <a:pt x="10" y="48"/>
                    </a:lnTo>
                    <a:lnTo>
                      <a:pt x="12" y="49"/>
                    </a:lnTo>
                    <a:lnTo>
                      <a:pt x="14" y="48"/>
                    </a:lnTo>
                    <a:lnTo>
                      <a:pt x="14" y="49"/>
                    </a:lnTo>
                    <a:lnTo>
                      <a:pt x="34" y="49"/>
                    </a:lnTo>
                    <a:lnTo>
                      <a:pt x="34" y="48"/>
                    </a:lnTo>
                    <a:lnTo>
                      <a:pt x="35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40" y="44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3" y="41"/>
                    </a:lnTo>
                    <a:lnTo>
                      <a:pt x="46" y="38"/>
                    </a:lnTo>
                    <a:lnTo>
                      <a:pt x="45" y="36"/>
                    </a:lnTo>
                    <a:lnTo>
                      <a:pt x="46" y="36"/>
                    </a:lnTo>
                    <a:lnTo>
                      <a:pt x="48" y="30"/>
                    </a:lnTo>
                    <a:lnTo>
                      <a:pt x="49" y="28"/>
                    </a:lnTo>
                    <a:lnTo>
                      <a:pt x="49" y="22"/>
                    </a:lnTo>
                    <a:lnTo>
                      <a:pt x="48" y="20"/>
                    </a:lnTo>
                    <a:lnTo>
                      <a:pt x="48" y="17"/>
                    </a:lnTo>
                    <a:lnTo>
                      <a:pt x="46" y="15"/>
                    </a:lnTo>
                    <a:lnTo>
                      <a:pt x="45" y="12"/>
                    </a:lnTo>
                    <a:lnTo>
                      <a:pt x="46" y="12"/>
                    </a:lnTo>
                    <a:lnTo>
                      <a:pt x="45" y="12"/>
                    </a:lnTo>
                    <a:lnTo>
                      <a:pt x="43" y="8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38" y="5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4" y="2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5" y="2"/>
                    </a:lnTo>
                    <a:lnTo>
                      <a:pt x="14" y="4"/>
                    </a:lnTo>
                    <a:lnTo>
                      <a:pt x="10" y="5"/>
                    </a:lnTo>
                    <a:lnTo>
                      <a:pt x="9" y="10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3" y="15"/>
                    </a:lnTo>
                    <a:lnTo>
                      <a:pt x="1" y="17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3" y="38"/>
                    </a:lnTo>
                    <a:lnTo>
                      <a:pt x="3" y="40"/>
                    </a:lnTo>
                    <a:lnTo>
                      <a:pt x="6" y="43"/>
                    </a:lnTo>
                    <a:lnTo>
                      <a:pt x="4" y="40"/>
                    </a:lnTo>
                    <a:lnTo>
                      <a:pt x="14" y="40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0" y="33"/>
                    </a:lnTo>
                    <a:lnTo>
                      <a:pt x="10" y="30"/>
                    </a:lnTo>
                    <a:lnTo>
                      <a:pt x="9" y="28"/>
                    </a:lnTo>
                    <a:lnTo>
                      <a:pt x="9" y="26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2" y="17"/>
                    </a:lnTo>
                    <a:lnTo>
                      <a:pt x="14" y="15"/>
                    </a:lnTo>
                    <a:lnTo>
                      <a:pt x="12" y="15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8" y="10"/>
                    </a:lnTo>
                    <a:lnTo>
                      <a:pt x="17" y="12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1" y="12"/>
                    </a:lnTo>
                    <a:lnTo>
                      <a:pt x="32" y="13"/>
                    </a:lnTo>
                    <a:lnTo>
                      <a:pt x="34" y="13"/>
                    </a:lnTo>
                    <a:lnTo>
                      <a:pt x="35" y="15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5" y="15"/>
                    </a:lnTo>
                    <a:lnTo>
                      <a:pt x="38" y="18"/>
                    </a:lnTo>
                    <a:lnTo>
                      <a:pt x="37" y="18"/>
                    </a:lnTo>
                    <a:lnTo>
                      <a:pt x="38" y="18"/>
                    </a:lnTo>
                    <a:lnTo>
                      <a:pt x="37" y="15"/>
                    </a:lnTo>
                    <a:lnTo>
                      <a:pt x="37" y="18"/>
                    </a:lnTo>
                    <a:lnTo>
                      <a:pt x="38" y="20"/>
                    </a:lnTo>
                    <a:lnTo>
                      <a:pt x="38" y="23"/>
                    </a:lnTo>
                    <a:lnTo>
                      <a:pt x="40" y="25"/>
                    </a:lnTo>
                    <a:lnTo>
                      <a:pt x="38" y="26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37" y="35"/>
                    </a:lnTo>
                    <a:lnTo>
                      <a:pt x="34" y="38"/>
                    </a:lnTo>
                    <a:lnTo>
                      <a:pt x="35" y="38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1" y="44"/>
                    </a:lnTo>
                    <a:lnTo>
                      <a:pt x="32" y="41"/>
                    </a:lnTo>
                    <a:lnTo>
                      <a:pt x="32" y="40"/>
                    </a:lnTo>
                    <a:lnTo>
                      <a:pt x="35" y="40"/>
                    </a:lnTo>
                    <a:lnTo>
                      <a:pt x="27" y="41"/>
                    </a:lnTo>
                    <a:lnTo>
                      <a:pt x="27" y="43"/>
                    </a:lnTo>
                    <a:lnTo>
                      <a:pt x="20" y="43"/>
                    </a:lnTo>
                    <a:lnTo>
                      <a:pt x="20" y="41"/>
                    </a:lnTo>
                    <a:lnTo>
                      <a:pt x="15" y="40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40"/>
                    </a:lnTo>
                    <a:lnTo>
                      <a:pt x="4" y="40"/>
                    </a:lnTo>
                    <a:close/>
                  </a:path>
                </a:pathLst>
              </a:custGeom>
              <a:solidFill>
                <a:srgbClr val="00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5" name="Freeform 112"/>
              <p:cNvSpPr>
                <a:spLocks/>
              </p:cNvSpPr>
              <p:nvPr/>
            </p:nvSpPr>
            <p:spPr bwMode="auto">
              <a:xfrm>
                <a:off x="1543" y="1532"/>
                <a:ext cx="37" cy="40"/>
              </a:xfrm>
              <a:custGeom>
                <a:avLst/>
                <a:gdLst>
                  <a:gd name="T0" fmla="*/ 1 w 37"/>
                  <a:gd name="T1" fmla="*/ 31 h 40"/>
                  <a:gd name="T2" fmla="*/ 7 w 37"/>
                  <a:gd name="T3" fmla="*/ 36 h 40"/>
                  <a:gd name="T4" fmla="*/ 14 w 37"/>
                  <a:gd name="T5" fmla="*/ 40 h 40"/>
                  <a:gd name="T6" fmla="*/ 21 w 37"/>
                  <a:gd name="T7" fmla="*/ 40 h 40"/>
                  <a:gd name="T8" fmla="*/ 29 w 37"/>
                  <a:gd name="T9" fmla="*/ 36 h 40"/>
                  <a:gd name="T10" fmla="*/ 34 w 37"/>
                  <a:gd name="T11" fmla="*/ 31 h 40"/>
                  <a:gd name="T12" fmla="*/ 37 w 37"/>
                  <a:gd name="T13" fmla="*/ 23 h 40"/>
                  <a:gd name="T14" fmla="*/ 37 w 37"/>
                  <a:gd name="T15" fmla="*/ 15 h 40"/>
                  <a:gd name="T16" fmla="*/ 34 w 37"/>
                  <a:gd name="T17" fmla="*/ 9 h 40"/>
                  <a:gd name="T18" fmla="*/ 29 w 37"/>
                  <a:gd name="T19" fmla="*/ 2 h 40"/>
                  <a:gd name="T20" fmla="*/ 21 w 37"/>
                  <a:gd name="T21" fmla="*/ 0 h 40"/>
                  <a:gd name="T22" fmla="*/ 14 w 37"/>
                  <a:gd name="T23" fmla="*/ 0 h 40"/>
                  <a:gd name="T24" fmla="*/ 7 w 37"/>
                  <a:gd name="T25" fmla="*/ 2 h 40"/>
                  <a:gd name="T26" fmla="*/ 1 w 37"/>
                  <a:gd name="T27" fmla="*/ 9 h 40"/>
                  <a:gd name="T28" fmla="*/ 0 w 37"/>
                  <a:gd name="T29" fmla="*/ 17 h 40"/>
                  <a:gd name="T30" fmla="*/ 0 w 37"/>
                  <a:gd name="T31" fmla="*/ 25 h 40"/>
                  <a:gd name="T32" fmla="*/ 1 w 37"/>
                  <a:gd name="T33" fmla="*/ 3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0"/>
                  <a:gd name="T53" fmla="*/ 37 w 37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0">
                    <a:moveTo>
                      <a:pt x="1" y="31"/>
                    </a:moveTo>
                    <a:lnTo>
                      <a:pt x="7" y="36"/>
                    </a:lnTo>
                    <a:lnTo>
                      <a:pt x="14" y="40"/>
                    </a:lnTo>
                    <a:lnTo>
                      <a:pt x="21" y="40"/>
                    </a:lnTo>
                    <a:lnTo>
                      <a:pt x="29" y="36"/>
                    </a:lnTo>
                    <a:lnTo>
                      <a:pt x="34" y="31"/>
                    </a:lnTo>
                    <a:lnTo>
                      <a:pt x="37" y="23"/>
                    </a:lnTo>
                    <a:lnTo>
                      <a:pt x="37" y="15"/>
                    </a:lnTo>
                    <a:lnTo>
                      <a:pt x="34" y="9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2"/>
                    </a:lnTo>
                    <a:lnTo>
                      <a:pt x="1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6" name="Freeform 113"/>
              <p:cNvSpPr>
                <a:spLocks/>
              </p:cNvSpPr>
              <p:nvPr/>
            </p:nvSpPr>
            <p:spPr bwMode="auto">
              <a:xfrm>
                <a:off x="1536" y="1526"/>
                <a:ext cx="47" cy="51"/>
              </a:xfrm>
              <a:custGeom>
                <a:avLst/>
                <a:gdLst>
                  <a:gd name="T0" fmla="*/ 10 w 47"/>
                  <a:gd name="T1" fmla="*/ 46 h 51"/>
                  <a:gd name="T2" fmla="*/ 10 w 47"/>
                  <a:gd name="T3" fmla="*/ 46 h 51"/>
                  <a:gd name="T4" fmla="*/ 13 w 47"/>
                  <a:gd name="T5" fmla="*/ 47 h 51"/>
                  <a:gd name="T6" fmla="*/ 21 w 47"/>
                  <a:gd name="T7" fmla="*/ 51 h 51"/>
                  <a:gd name="T8" fmla="*/ 30 w 47"/>
                  <a:gd name="T9" fmla="*/ 49 h 51"/>
                  <a:gd name="T10" fmla="*/ 34 w 47"/>
                  <a:gd name="T11" fmla="*/ 47 h 51"/>
                  <a:gd name="T12" fmla="*/ 39 w 47"/>
                  <a:gd name="T13" fmla="*/ 46 h 51"/>
                  <a:gd name="T14" fmla="*/ 41 w 47"/>
                  <a:gd name="T15" fmla="*/ 42 h 51"/>
                  <a:gd name="T16" fmla="*/ 41 w 47"/>
                  <a:gd name="T17" fmla="*/ 44 h 51"/>
                  <a:gd name="T18" fmla="*/ 42 w 47"/>
                  <a:gd name="T19" fmla="*/ 42 h 51"/>
                  <a:gd name="T20" fmla="*/ 45 w 47"/>
                  <a:gd name="T21" fmla="*/ 37 h 51"/>
                  <a:gd name="T22" fmla="*/ 47 w 47"/>
                  <a:gd name="T23" fmla="*/ 34 h 51"/>
                  <a:gd name="T24" fmla="*/ 47 w 47"/>
                  <a:gd name="T25" fmla="*/ 31 h 51"/>
                  <a:gd name="T26" fmla="*/ 45 w 47"/>
                  <a:gd name="T27" fmla="*/ 18 h 51"/>
                  <a:gd name="T28" fmla="*/ 45 w 47"/>
                  <a:gd name="T29" fmla="*/ 15 h 51"/>
                  <a:gd name="T30" fmla="*/ 45 w 47"/>
                  <a:gd name="T31" fmla="*/ 13 h 51"/>
                  <a:gd name="T32" fmla="*/ 44 w 47"/>
                  <a:gd name="T33" fmla="*/ 10 h 51"/>
                  <a:gd name="T34" fmla="*/ 39 w 47"/>
                  <a:gd name="T35" fmla="*/ 6 h 51"/>
                  <a:gd name="T36" fmla="*/ 36 w 47"/>
                  <a:gd name="T37" fmla="*/ 3 h 51"/>
                  <a:gd name="T38" fmla="*/ 33 w 47"/>
                  <a:gd name="T39" fmla="*/ 1 h 51"/>
                  <a:gd name="T40" fmla="*/ 14 w 47"/>
                  <a:gd name="T41" fmla="*/ 1 h 51"/>
                  <a:gd name="T42" fmla="*/ 11 w 47"/>
                  <a:gd name="T43" fmla="*/ 3 h 51"/>
                  <a:gd name="T44" fmla="*/ 11 w 47"/>
                  <a:gd name="T45" fmla="*/ 3 h 51"/>
                  <a:gd name="T46" fmla="*/ 14 w 47"/>
                  <a:gd name="T47" fmla="*/ 3 h 51"/>
                  <a:gd name="T48" fmla="*/ 8 w 47"/>
                  <a:gd name="T49" fmla="*/ 6 h 51"/>
                  <a:gd name="T50" fmla="*/ 5 w 47"/>
                  <a:gd name="T51" fmla="*/ 10 h 51"/>
                  <a:gd name="T52" fmla="*/ 5 w 47"/>
                  <a:gd name="T53" fmla="*/ 11 h 51"/>
                  <a:gd name="T54" fmla="*/ 2 w 47"/>
                  <a:gd name="T55" fmla="*/ 16 h 51"/>
                  <a:gd name="T56" fmla="*/ 2 w 47"/>
                  <a:gd name="T57" fmla="*/ 36 h 51"/>
                  <a:gd name="T58" fmla="*/ 2 w 47"/>
                  <a:gd name="T59" fmla="*/ 37 h 51"/>
                  <a:gd name="T60" fmla="*/ 11 w 47"/>
                  <a:gd name="T61" fmla="*/ 34 h 51"/>
                  <a:gd name="T62" fmla="*/ 8 w 47"/>
                  <a:gd name="T63" fmla="*/ 29 h 51"/>
                  <a:gd name="T64" fmla="*/ 11 w 47"/>
                  <a:gd name="T65" fmla="*/ 19 h 51"/>
                  <a:gd name="T66" fmla="*/ 11 w 47"/>
                  <a:gd name="T67" fmla="*/ 18 h 51"/>
                  <a:gd name="T68" fmla="*/ 14 w 47"/>
                  <a:gd name="T69" fmla="*/ 13 h 51"/>
                  <a:gd name="T70" fmla="*/ 14 w 47"/>
                  <a:gd name="T71" fmla="*/ 13 h 51"/>
                  <a:gd name="T72" fmla="*/ 14 w 47"/>
                  <a:gd name="T73" fmla="*/ 13 h 51"/>
                  <a:gd name="T74" fmla="*/ 17 w 47"/>
                  <a:gd name="T75" fmla="*/ 13 h 51"/>
                  <a:gd name="T76" fmla="*/ 17 w 47"/>
                  <a:gd name="T77" fmla="*/ 10 h 51"/>
                  <a:gd name="T78" fmla="*/ 21 w 47"/>
                  <a:gd name="T79" fmla="*/ 8 h 51"/>
                  <a:gd name="T80" fmla="*/ 30 w 47"/>
                  <a:gd name="T81" fmla="*/ 11 h 51"/>
                  <a:gd name="T82" fmla="*/ 33 w 47"/>
                  <a:gd name="T83" fmla="*/ 13 h 51"/>
                  <a:gd name="T84" fmla="*/ 33 w 47"/>
                  <a:gd name="T85" fmla="*/ 13 h 51"/>
                  <a:gd name="T86" fmla="*/ 34 w 47"/>
                  <a:gd name="T87" fmla="*/ 13 h 51"/>
                  <a:gd name="T88" fmla="*/ 38 w 47"/>
                  <a:gd name="T89" fmla="*/ 18 h 51"/>
                  <a:gd name="T90" fmla="*/ 38 w 47"/>
                  <a:gd name="T91" fmla="*/ 18 h 51"/>
                  <a:gd name="T92" fmla="*/ 36 w 47"/>
                  <a:gd name="T93" fmla="*/ 18 h 51"/>
                  <a:gd name="T94" fmla="*/ 39 w 47"/>
                  <a:gd name="T95" fmla="*/ 24 h 51"/>
                  <a:gd name="T96" fmla="*/ 39 w 47"/>
                  <a:gd name="T97" fmla="*/ 24 h 51"/>
                  <a:gd name="T98" fmla="*/ 36 w 47"/>
                  <a:gd name="T99" fmla="*/ 33 h 51"/>
                  <a:gd name="T100" fmla="*/ 34 w 47"/>
                  <a:gd name="T101" fmla="*/ 36 h 51"/>
                  <a:gd name="T102" fmla="*/ 34 w 47"/>
                  <a:gd name="T103" fmla="*/ 36 h 51"/>
                  <a:gd name="T104" fmla="*/ 33 w 47"/>
                  <a:gd name="T105" fmla="*/ 37 h 51"/>
                  <a:gd name="T106" fmla="*/ 33 w 47"/>
                  <a:gd name="T107" fmla="*/ 37 h 51"/>
                  <a:gd name="T108" fmla="*/ 36 w 47"/>
                  <a:gd name="T109" fmla="*/ 37 h 51"/>
                  <a:gd name="T110" fmla="*/ 30 w 47"/>
                  <a:gd name="T111" fmla="*/ 39 h 51"/>
                  <a:gd name="T112" fmla="*/ 25 w 47"/>
                  <a:gd name="T113" fmla="*/ 41 h 51"/>
                  <a:gd name="T114" fmla="*/ 22 w 47"/>
                  <a:gd name="T115" fmla="*/ 39 h 51"/>
                  <a:gd name="T116" fmla="*/ 19 w 47"/>
                  <a:gd name="T117" fmla="*/ 39 h 51"/>
                  <a:gd name="T118" fmla="*/ 16 w 47"/>
                  <a:gd name="T119" fmla="*/ 37 h 51"/>
                  <a:gd name="T120" fmla="*/ 11 w 47"/>
                  <a:gd name="T121" fmla="*/ 34 h 5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7"/>
                  <a:gd name="T184" fmla="*/ 0 h 51"/>
                  <a:gd name="T185" fmla="*/ 47 w 47"/>
                  <a:gd name="T186" fmla="*/ 51 h 5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7" h="51">
                    <a:moveTo>
                      <a:pt x="5" y="41"/>
                    </a:moveTo>
                    <a:lnTo>
                      <a:pt x="10" y="46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13" y="46"/>
                    </a:lnTo>
                    <a:lnTo>
                      <a:pt x="13" y="47"/>
                    </a:lnTo>
                    <a:lnTo>
                      <a:pt x="19" y="49"/>
                    </a:lnTo>
                    <a:lnTo>
                      <a:pt x="21" y="51"/>
                    </a:lnTo>
                    <a:lnTo>
                      <a:pt x="28" y="51"/>
                    </a:lnTo>
                    <a:lnTo>
                      <a:pt x="30" y="49"/>
                    </a:lnTo>
                    <a:lnTo>
                      <a:pt x="33" y="49"/>
                    </a:lnTo>
                    <a:lnTo>
                      <a:pt x="34" y="47"/>
                    </a:lnTo>
                    <a:lnTo>
                      <a:pt x="36" y="47"/>
                    </a:lnTo>
                    <a:lnTo>
                      <a:pt x="39" y="46"/>
                    </a:lnTo>
                    <a:lnTo>
                      <a:pt x="39" y="47"/>
                    </a:lnTo>
                    <a:lnTo>
                      <a:pt x="41" y="42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2" y="42"/>
                    </a:lnTo>
                    <a:lnTo>
                      <a:pt x="44" y="39"/>
                    </a:lnTo>
                    <a:lnTo>
                      <a:pt x="45" y="37"/>
                    </a:lnTo>
                    <a:lnTo>
                      <a:pt x="45" y="36"/>
                    </a:lnTo>
                    <a:lnTo>
                      <a:pt x="47" y="34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7" y="16"/>
                    </a:lnTo>
                    <a:lnTo>
                      <a:pt x="45" y="15"/>
                    </a:lnTo>
                    <a:lnTo>
                      <a:pt x="44" y="11"/>
                    </a:lnTo>
                    <a:lnTo>
                      <a:pt x="45" y="13"/>
                    </a:lnTo>
                    <a:lnTo>
                      <a:pt x="44" y="11"/>
                    </a:lnTo>
                    <a:lnTo>
                      <a:pt x="44" y="10"/>
                    </a:lnTo>
                    <a:lnTo>
                      <a:pt x="39" y="5"/>
                    </a:lnTo>
                    <a:lnTo>
                      <a:pt x="39" y="6"/>
                    </a:lnTo>
                    <a:lnTo>
                      <a:pt x="39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3" y="1"/>
                    </a:lnTo>
                    <a:lnTo>
                      <a:pt x="31" y="0"/>
                    </a:lnTo>
                    <a:lnTo>
                      <a:pt x="14" y="1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0" y="8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4" y="3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10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2" y="37"/>
                    </a:lnTo>
                    <a:lnTo>
                      <a:pt x="5" y="41"/>
                    </a:lnTo>
                    <a:lnTo>
                      <a:pt x="11" y="34"/>
                    </a:lnTo>
                    <a:lnTo>
                      <a:pt x="10" y="29"/>
                    </a:lnTo>
                    <a:lnTo>
                      <a:pt x="8" y="29"/>
                    </a:lnTo>
                    <a:lnTo>
                      <a:pt x="10" y="21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11" y="18"/>
                    </a:lnTo>
                    <a:lnTo>
                      <a:pt x="13" y="15"/>
                    </a:lnTo>
                    <a:lnTo>
                      <a:pt x="14" y="13"/>
                    </a:lnTo>
                    <a:lnTo>
                      <a:pt x="13" y="13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7" y="11"/>
                    </a:lnTo>
                    <a:lnTo>
                      <a:pt x="17" y="13"/>
                    </a:lnTo>
                    <a:lnTo>
                      <a:pt x="19" y="8"/>
                    </a:lnTo>
                    <a:lnTo>
                      <a:pt x="17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8" y="10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3" y="13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8" y="18"/>
                    </a:lnTo>
                    <a:lnTo>
                      <a:pt x="36" y="16"/>
                    </a:lnTo>
                    <a:lnTo>
                      <a:pt x="38" y="18"/>
                    </a:lnTo>
                    <a:lnTo>
                      <a:pt x="36" y="15"/>
                    </a:lnTo>
                    <a:lnTo>
                      <a:pt x="36" y="18"/>
                    </a:lnTo>
                    <a:lnTo>
                      <a:pt x="38" y="19"/>
                    </a:lnTo>
                    <a:lnTo>
                      <a:pt x="39" y="24"/>
                    </a:lnTo>
                    <a:lnTo>
                      <a:pt x="41" y="24"/>
                    </a:lnTo>
                    <a:lnTo>
                      <a:pt x="39" y="24"/>
                    </a:lnTo>
                    <a:lnTo>
                      <a:pt x="38" y="31"/>
                    </a:lnTo>
                    <a:lnTo>
                      <a:pt x="36" y="33"/>
                    </a:lnTo>
                    <a:lnTo>
                      <a:pt x="36" y="34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4" y="36"/>
                    </a:lnTo>
                    <a:lnTo>
                      <a:pt x="34" y="37"/>
                    </a:lnTo>
                    <a:lnTo>
                      <a:pt x="33" y="37"/>
                    </a:lnTo>
                    <a:lnTo>
                      <a:pt x="31" y="42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6" y="37"/>
                    </a:lnTo>
                    <a:lnTo>
                      <a:pt x="31" y="37"/>
                    </a:lnTo>
                    <a:lnTo>
                      <a:pt x="30" y="39"/>
                    </a:lnTo>
                    <a:lnTo>
                      <a:pt x="27" y="39"/>
                    </a:lnTo>
                    <a:lnTo>
                      <a:pt x="25" y="41"/>
                    </a:lnTo>
                    <a:lnTo>
                      <a:pt x="24" y="41"/>
                    </a:lnTo>
                    <a:lnTo>
                      <a:pt x="22" y="39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3" y="36"/>
                    </a:lnTo>
                    <a:lnTo>
                      <a:pt x="11" y="34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00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Freeform 114"/>
              <p:cNvSpPr>
                <a:spLocks/>
              </p:cNvSpPr>
              <p:nvPr/>
            </p:nvSpPr>
            <p:spPr bwMode="auto">
              <a:xfrm>
                <a:off x="1490" y="1575"/>
                <a:ext cx="39" cy="39"/>
              </a:xfrm>
              <a:custGeom>
                <a:avLst/>
                <a:gdLst>
                  <a:gd name="T0" fmla="*/ 3 w 39"/>
                  <a:gd name="T1" fmla="*/ 31 h 39"/>
                  <a:gd name="T2" fmla="*/ 8 w 39"/>
                  <a:gd name="T3" fmla="*/ 38 h 39"/>
                  <a:gd name="T4" fmla="*/ 15 w 39"/>
                  <a:gd name="T5" fmla="*/ 39 h 39"/>
                  <a:gd name="T6" fmla="*/ 23 w 39"/>
                  <a:gd name="T7" fmla="*/ 39 h 39"/>
                  <a:gd name="T8" fmla="*/ 29 w 39"/>
                  <a:gd name="T9" fmla="*/ 38 h 39"/>
                  <a:gd name="T10" fmla="*/ 36 w 39"/>
                  <a:gd name="T11" fmla="*/ 31 h 39"/>
                  <a:gd name="T12" fmla="*/ 39 w 39"/>
                  <a:gd name="T13" fmla="*/ 23 h 39"/>
                  <a:gd name="T14" fmla="*/ 39 w 39"/>
                  <a:gd name="T15" fmla="*/ 15 h 39"/>
                  <a:gd name="T16" fmla="*/ 36 w 39"/>
                  <a:gd name="T17" fmla="*/ 8 h 39"/>
                  <a:gd name="T18" fmla="*/ 31 w 39"/>
                  <a:gd name="T19" fmla="*/ 2 h 39"/>
                  <a:gd name="T20" fmla="*/ 23 w 39"/>
                  <a:gd name="T21" fmla="*/ 0 h 39"/>
                  <a:gd name="T22" fmla="*/ 15 w 39"/>
                  <a:gd name="T23" fmla="*/ 0 h 39"/>
                  <a:gd name="T24" fmla="*/ 8 w 39"/>
                  <a:gd name="T25" fmla="*/ 3 h 39"/>
                  <a:gd name="T26" fmla="*/ 3 w 39"/>
                  <a:gd name="T27" fmla="*/ 8 h 39"/>
                  <a:gd name="T28" fmla="*/ 0 w 39"/>
                  <a:gd name="T29" fmla="*/ 16 h 39"/>
                  <a:gd name="T30" fmla="*/ 0 w 39"/>
                  <a:gd name="T31" fmla="*/ 24 h 39"/>
                  <a:gd name="T32" fmla="*/ 3 w 39"/>
                  <a:gd name="T33" fmla="*/ 3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3" y="31"/>
                    </a:moveTo>
                    <a:lnTo>
                      <a:pt x="8" y="38"/>
                    </a:lnTo>
                    <a:lnTo>
                      <a:pt x="15" y="39"/>
                    </a:lnTo>
                    <a:lnTo>
                      <a:pt x="23" y="39"/>
                    </a:lnTo>
                    <a:lnTo>
                      <a:pt x="29" y="38"/>
                    </a:lnTo>
                    <a:lnTo>
                      <a:pt x="36" y="31"/>
                    </a:lnTo>
                    <a:lnTo>
                      <a:pt x="39" y="23"/>
                    </a:lnTo>
                    <a:lnTo>
                      <a:pt x="39" y="15"/>
                    </a:lnTo>
                    <a:lnTo>
                      <a:pt x="36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8" name="Freeform 115"/>
              <p:cNvSpPr>
                <a:spLocks/>
              </p:cNvSpPr>
              <p:nvPr/>
            </p:nvSpPr>
            <p:spPr bwMode="auto">
              <a:xfrm>
                <a:off x="1485" y="1570"/>
                <a:ext cx="48" cy="49"/>
              </a:xfrm>
              <a:custGeom>
                <a:avLst/>
                <a:gdLst>
                  <a:gd name="T0" fmla="*/ 8 w 48"/>
                  <a:gd name="T1" fmla="*/ 44 h 49"/>
                  <a:gd name="T2" fmla="*/ 11 w 48"/>
                  <a:gd name="T3" fmla="*/ 46 h 49"/>
                  <a:gd name="T4" fmla="*/ 16 w 48"/>
                  <a:gd name="T5" fmla="*/ 49 h 49"/>
                  <a:gd name="T6" fmla="*/ 34 w 48"/>
                  <a:gd name="T7" fmla="*/ 47 h 49"/>
                  <a:gd name="T8" fmla="*/ 39 w 48"/>
                  <a:gd name="T9" fmla="*/ 43 h 49"/>
                  <a:gd name="T10" fmla="*/ 39 w 48"/>
                  <a:gd name="T11" fmla="*/ 43 h 49"/>
                  <a:gd name="T12" fmla="*/ 45 w 48"/>
                  <a:gd name="T13" fmla="*/ 36 h 49"/>
                  <a:gd name="T14" fmla="*/ 47 w 48"/>
                  <a:gd name="T15" fmla="*/ 28 h 49"/>
                  <a:gd name="T16" fmla="*/ 47 w 48"/>
                  <a:gd name="T17" fmla="*/ 18 h 49"/>
                  <a:gd name="T18" fmla="*/ 44 w 48"/>
                  <a:gd name="T19" fmla="*/ 10 h 49"/>
                  <a:gd name="T20" fmla="*/ 44 w 48"/>
                  <a:gd name="T21" fmla="*/ 8 h 49"/>
                  <a:gd name="T22" fmla="*/ 39 w 48"/>
                  <a:gd name="T23" fmla="*/ 3 h 49"/>
                  <a:gd name="T24" fmla="*/ 33 w 48"/>
                  <a:gd name="T25" fmla="*/ 2 h 49"/>
                  <a:gd name="T26" fmla="*/ 16 w 48"/>
                  <a:gd name="T27" fmla="*/ 2 h 49"/>
                  <a:gd name="T28" fmla="*/ 10 w 48"/>
                  <a:gd name="T29" fmla="*/ 3 h 49"/>
                  <a:gd name="T30" fmla="*/ 10 w 48"/>
                  <a:gd name="T31" fmla="*/ 3 h 49"/>
                  <a:gd name="T32" fmla="*/ 6 w 48"/>
                  <a:gd name="T33" fmla="*/ 7 h 49"/>
                  <a:gd name="T34" fmla="*/ 2 w 48"/>
                  <a:gd name="T35" fmla="*/ 11 h 49"/>
                  <a:gd name="T36" fmla="*/ 2 w 48"/>
                  <a:gd name="T37" fmla="*/ 18 h 49"/>
                  <a:gd name="T38" fmla="*/ 2 w 48"/>
                  <a:gd name="T39" fmla="*/ 31 h 49"/>
                  <a:gd name="T40" fmla="*/ 2 w 48"/>
                  <a:gd name="T41" fmla="*/ 36 h 49"/>
                  <a:gd name="T42" fmla="*/ 13 w 48"/>
                  <a:gd name="T43" fmla="*/ 36 h 49"/>
                  <a:gd name="T44" fmla="*/ 10 w 48"/>
                  <a:gd name="T45" fmla="*/ 29 h 49"/>
                  <a:gd name="T46" fmla="*/ 8 w 48"/>
                  <a:gd name="T47" fmla="*/ 25 h 49"/>
                  <a:gd name="T48" fmla="*/ 11 w 48"/>
                  <a:gd name="T49" fmla="*/ 15 h 49"/>
                  <a:gd name="T50" fmla="*/ 13 w 48"/>
                  <a:gd name="T51" fmla="*/ 13 h 49"/>
                  <a:gd name="T52" fmla="*/ 16 w 48"/>
                  <a:gd name="T53" fmla="*/ 13 h 49"/>
                  <a:gd name="T54" fmla="*/ 16 w 48"/>
                  <a:gd name="T55" fmla="*/ 10 h 49"/>
                  <a:gd name="T56" fmla="*/ 22 w 48"/>
                  <a:gd name="T57" fmla="*/ 8 h 49"/>
                  <a:gd name="T58" fmla="*/ 27 w 48"/>
                  <a:gd name="T59" fmla="*/ 8 h 49"/>
                  <a:gd name="T60" fmla="*/ 33 w 48"/>
                  <a:gd name="T61" fmla="*/ 10 h 49"/>
                  <a:gd name="T62" fmla="*/ 34 w 48"/>
                  <a:gd name="T63" fmla="*/ 11 h 49"/>
                  <a:gd name="T64" fmla="*/ 36 w 48"/>
                  <a:gd name="T65" fmla="*/ 15 h 49"/>
                  <a:gd name="T66" fmla="*/ 36 w 48"/>
                  <a:gd name="T67" fmla="*/ 16 h 49"/>
                  <a:gd name="T68" fmla="*/ 39 w 48"/>
                  <a:gd name="T69" fmla="*/ 23 h 49"/>
                  <a:gd name="T70" fmla="*/ 37 w 48"/>
                  <a:gd name="T71" fmla="*/ 28 h 49"/>
                  <a:gd name="T72" fmla="*/ 34 w 48"/>
                  <a:gd name="T73" fmla="*/ 36 h 49"/>
                  <a:gd name="T74" fmla="*/ 31 w 48"/>
                  <a:gd name="T75" fmla="*/ 38 h 49"/>
                  <a:gd name="T76" fmla="*/ 31 w 48"/>
                  <a:gd name="T77" fmla="*/ 38 h 49"/>
                  <a:gd name="T78" fmla="*/ 27 w 48"/>
                  <a:gd name="T79" fmla="*/ 41 h 49"/>
                  <a:gd name="T80" fmla="*/ 16 w 48"/>
                  <a:gd name="T81" fmla="*/ 38 h 49"/>
                  <a:gd name="T82" fmla="*/ 14 w 48"/>
                  <a:gd name="T83" fmla="*/ 36 h 49"/>
                  <a:gd name="T84" fmla="*/ 3 w 48"/>
                  <a:gd name="T85" fmla="*/ 36 h 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"/>
                  <a:gd name="T130" fmla="*/ 0 h 49"/>
                  <a:gd name="T131" fmla="*/ 48 w 48"/>
                  <a:gd name="T132" fmla="*/ 49 h 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" h="49">
                    <a:moveTo>
                      <a:pt x="3" y="36"/>
                    </a:moveTo>
                    <a:lnTo>
                      <a:pt x="3" y="39"/>
                    </a:lnTo>
                    <a:lnTo>
                      <a:pt x="8" y="44"/>
                    </a:lnTo>
                    <a:lnTo>
                      <a:pt x="8" y="43"/>
                    </a:lnTo>
                    <a:lnTo>
                      <a:pt x="8" y="44"/>
                    </a:lnTo>
                    <a:lnTo>
                      <a:pt x="11" y="46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6" y="49"/>
                    </a:lnTo>
                    <a:lnTo>
                      <a:pt x="33" y="47"/>
                    </a:lnTo>
                    <a:lnTo>
                      <a:pt x="33" y="46"/>
                    </a:lnTo>
                    <a:lnTo>
                      <a:pt x="34" y="47"/>
                    </a:lnTo>
                    <a:lnTo>
                      <a:pt x="37" y="47"/>
                    </a:lnTo>
                    <a:lnTo>
                      <a:pt x="37" y="46"/>
                    </a:lnTo>
                    <a:lnTo>
                      <a:pt x="39" y="43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1" y="43"/>
                    </a:lnTo>
                    <a:lnTo>
                      <a:pt x="42" y="39"/>
                    </a:lnTo>
                    <a:lnTo>
                      <a:pt x="45" y="36"/>
                    </a:lnTo>
                    <a:lnTo>
                      <a:pt x="44" y="34"/>
                    </a:lnTo>
                    <a:lnTo>
                      <a:pt x="45" y="34"/>
                    </a:lnTo>
                    <a:lnTo>
                      <a:pt x="47" y="28"/>
                    </a:lnTo>
                    <a:lnTo>
                      <a:pt x="48" y="26"/>
                    </a:lnTo>
                    <a:lnTo>
                      <a:pt x="48" y="20"/>
                    </a:lnTo>
                    <a:lnTo>
                      <a:pt x="47" y="18"/>
                    </a:lnTo>
                    <a:lnTo>
                      <a:pt x="47" y="15"/>
                    </a:lnTo>
                    <a:lnTo>
                      <a:pt x="45" y="13"/>
                    </a:lnTo>
                    <a:lnTo>
                      <a:pt x="44" y="10"/>
                    </a:lnTo>
                    <a:lnTo>
                      <a:pt x="45" y="11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3" y="2"/>
                    </a:lnTo>
                    <a:lnTo>
                      <a:pt x="10" y="3"/>
                    </a:lnTo>
                    <a:lnTo>
                      <a:pt x="8" y="8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13" y="3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2" y="34"/>
                    </a:lnTo>
                    <a:lnTo>
                      <a:pt x="2" y="36"/>
                    </a:lnTo>
                    <a:lnTo>
                      <a:pt x="5" y="39"/>
                    </a:lnTo>
                    <a:lnTo>
                      <a:pt x="3" y="36"/>
                    </a:lnTo>
                    <a:lnTo>
                      <a:pt x="13" y="36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0" y="29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8" y="25"/>
                    </a:lnTo>
                    <a:lnTo>
                      <a:pt x="10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6" y="13"/>
                    </a:lnTo>
                    <a:lnTo>
                      <a:pt x="16" y="11"/>
                    </a:lnTo>
                    <a:lnTo>
                      <a:pt x="17" y="8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7" y="10"/>
                    </a:lnTo>
                    <a:lnTo>
                      <a:pt x="22" y="8"/>
                    </a:lnTo>
                    <a:lnTo>
                      <a:pt x="22" y="7"/>
                    </a:lnTo>
                    <a:lnTo>
                      <a:pt x="27" y="7"/>
                    </a:lnTo>
                    <a:lnTo>
                      <a:pt x="27" y="8"/>
                    </a:lnTo>
                    <a:lnTo>
                      <a:pt x="31" y="10"/>
                    </a:lnTo>
                    <a:lnTo>
                      <a:pt x="33" y="11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6" y="13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7" y="16"/>
                    </a:lnTo>
                    <a:lnTo>
                      <a:pt x="36" y="15"/>
                    </a:lnTo>
                    <a:lnTo>
                      <a:pt x="37" y="16"/>
                    </a:lnTo>
                    <a:lnTo>
                      <a:pt x="36" y="13"/>
                    </a:lnTo>
                    <a:lnTo>
                      <a:pt x="36" y="16"/>
                    </a:lnTo>
                    <a:lnTo>
                      <a:pt x="37" y="18"/>
                    </a:lnTo>
                    <a:lnTo>
                      <a:pt x="37" y="21"/>
                    </a:lnTo>
                    <a:lnTo>
                      <a:pt x="39" y="23"/>
                    </a:lnTo>
                    <a:lnTo>
                      <a:pt x="37" y="25"/>
                    </a:lnTo>
                    <a:lnTo>
                      <a:pt x="39" y="28"/>
                    </a:lnTo>
                    <a:lnTo>
                      <a:pt x="37" y="28"/>
                    </a:lnTo>
                    <a:lnTo>
                      <a:pt x="36" y="33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3" y="36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0" y="43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27" y="39"/>
                    </a:lnTo>
                    <a:lnTo>
                      <a:pt x="27" y="41"/>
                    </a:lnTo>
                    <a:lnTo>
                      <a:pt x="19" y="39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1" y="34"/>
                    </a:lnTo>
                    <a:lnTo>
                      <a:pt x="13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00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9" name="Freeform 116"/>
              <p:cNvSpPr>
                <a:spLocks/>
              </p:cNvSpPr>
              <p:nvPr/>
            </p:nvSpPr>
            <p:spPr bwMode="auto">
              <a:xfrm>
                <a:off x="1433" y="1506"/>
                <a:ext cx="37" cy="41"/>
              </a:xfrm>
              <a:custGeom>
                <a:avLst/>
                <a:gdLst>
                  <a:gd name="T0" fmla="*/ 3 w 37"/>
                  <a:gd name="T1" fmla="*/ 33 h 41"/>
                  <a:gd name="T2" fmla="*/ 7 w 37"/>
                  <a:gd name="T3" fmla="*/ 38 h 41"/>
                  <a:gd name="T4" fmla="*/ 15 w 37"/>
                  <a:gd name="T5" fmla="*/ 41 h 41"/>
                  <a:gd name="T6" fmla="*/ 23 w 37"/>
                  <a:gd name="T7" fmla="*/ 41 h 41"/>
                  <a:gd name="T8" fmla="*/ 29 w 37"/>
                  <a:gd name="T9" fmla="*/ 38 h 41"/>
                  <a:gd name="T10" fmla="*/ 35 w 37"/>
                  <a:gd name="T11" fmla="*/ 31 h 41"/>
                  <a:gd name="T12" fmla="*/ 37 w 37"/>
                  <a:gd name="T13" fmla="*/ 23 h 41"/>
                  <a:gd name="T14" fmla="*/ 37 w 37"/>
                  <a:gd name="T15" fmla="*/ 15 h 41"/>
                  <a:gd name="T16" fmla="*/ 35 w 37"/>
                  <a:gd name="T17" fmla="*/ 8 h 41"/>
                  <a:gd name="T18" fmla="*/ 31 w 37"/>
                  <a:gd name="T19" fmla="*/ 3 h 41"/>
                  <a:gd name="T20" fmla="*/ 23 w 37"/>
                  <a:gd name="T21" fmla="*/ 0 h 41"/>
                  <a:gd name="T22" fmla="*/ 15 w 37"/>
                  <a:gd name="T23" fmla="*/ 0 h 41"/>
                  <a:gd name="T24" fmla="*/ 7 w 37"/>
                  <a:gd name="T25" fmla="*/ 3 h 41"/>
                  <a:gd name="T26" fmla="*/ 3 w 37"/>
                  <a:gd name="T27" fmla="*/ 10 h 41"/>
                  <a:gd name="T28" fmla="*/ 0 w 37"/>
                  <a:gd name="T29" fmla="*/ 17 h 41"/>
                  <a:gd name="T30" fmla="*/ 0 w 37"/>
                  <a:gd name="T31" fmla="*/ 25 h 41"/>
                  <a:gd name="T32" fmla="*/ 3 w 37"/>
                  <a:gd name="T33" fmla="*/ 33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1"/>
                  <a:gd name="T53" fmla="*/ 37 w 3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1">
                    <a:moveTo>
                      <a:pt x="3" y="33"/>
                    </a:moveTo>
                    <a:lnTo>
                      <a:pt x="7" y="38"/>
                    </a:lnTo>
                    <a:lnTo>
                      <a:pt x="15" y="41"/>
                    </a:lnTo>
                    <a:lnTo>
                      <a:pt x="23" y="41"/>
                    </a:lnTo>
                    <a:lnTo>
                      <a:pt x="29" y="38"/>
                    </a:lnTo>
                    <a:lnTo>
                      <a:pt x="35" y="31"/>
                    </a:lnTo>
                    <a:lnTo>
                      <a:pt x="37" y="23"/>
                    </a:lnTo>
                    <a:lnTo>
                      <a:pt x="37" y="15"/>
                    </a:lnTo>
                    <a:lnTo>
                      <a:pt x="35" y="8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7" y="3"/>
                    </a:lnTo>
                    <a:lnTo>
                      <a:pt x="3" y="10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0" name="Freeform 117"/>
              <p:cNvSpPr>
                <a:spLocks/>
              </p:cNvSpPr>
              <p:nvPr/>
            </p:nvSpPr>
            <p:spPr bwMode="auto">
              <a:xfrm>
                <a:off x="1426" y="1500"/>
                <a:ext cx="48" cy="49"/>
              </a:xfrm>
              <a:custGeom>
                <a:avLst/>
                <a:gdLst>
                  <a:gd name="T0" fmla="*/ 7 w 48"/>
                  <a:gd name="T1" fmla="*/ 44 h 49"/>
                  <a:gd name="T2" fmla="*/ 8 w 48"/>
                  <a:gd name="T3" fmla="*/ 45 h 49"/>
                  <a:gd name="T4" fmla="*/ 13 w 48"/>
                  <a:gd name="T5" fmla="*/ 49 h 49"/>
                  <a:gd name="T6" fmla="*/ 14 w 48"/>
                  <a:gd name="T7" fmla="*/ 49 h 49"/>
                  <a:gd name="T8" fmla="*/ 34 w 48"/>
                  <a:gd name="T9" fmla="*/ 47 h 49"/>
                  <a:gd name="T10" fmla="*/ 39 w 48"/>
                  <a:gd name="T11" fmla="*/ 49 h 49"/>
                  <a:gd name="T12" fmla="*/ 41 w 48"/>
                  <a:gd name="T13" fmla="*/ 44 h 49"/>
                  <a:gd name="T14" fmla="*/ 41 w 48"/>
                  <a:gd name="T15" fmla="*/ 45 h 49"/>
                  <a:gd name="T16" fmla="*/ 42 w 48"/>
                  <a:gd name="T17" fmla="*/ 44 h 49"/>
                  <a:gd name="T18" fmla="*/ 45 w 48"/>
                  <a:gd name="T19" fmla="*/ 39 h 49"/>
                  <a:gd name="T20" fmla="*/ 45 w 48"/>
                  <a:gd name="T21" fmla="*/ 39 h 49"/>
                  <a:gd name="T22" fmla="*/ 48 w 48"/>
                  <a:gd name="T23" fmla="*/ 32 h 49"/>
                  <a:gd name="T24" fmla="*/ 45 w 48"/>
                  <a:gd name="T25" fmla="*/ 14 h 49"/>
                  <a:gd name="T26" fmla="*/ 44 w 48"/>
                  <a:gd name="T27" fmla="*/ 8 h 49"/>
                  <a:gd name="T28" fmla="*/ 42 w 48"/>
                  <a:gd name="T29" fmla="*/ 6 h 49"/>
                  <a:gd name="T30" fmla="*/ 38 w 48"/>
                  <a:gd name="T31" fmla="*/ 3 h 49"/>
                  <a:gd name="T32" fmla="*/ 34 w 48"/>
                  <a:gd name="T33" fmla="*/ 1 h 49"/>
                  <a:gd name="T34" fmla="*/ 28 w 48"/>
                  <a:gd name="T35" fmla="*/ 0 h 49"/>
                  <a:gd name="T36" fmla="*/ 19 w 48"/>
                  <a:gd name="T37" fmla="*/ 1 h 49"/>
                  <a:gd name="T38" fmla="*/ 14 w 48"/>
                  <a:gd name="T39" fmla="*/ 3 h 49"/>
                  <a:gd name="T40" fmla="*/ 10 w 48"/>
                  <a:gd name="T41" fmla="*/ 9 h 49"/>
                  <a:gd name="T42" fmla="*/ 14 w 48"/>
                  <a:gd name="T43" fmla="*/ 5 h 49"/>
                  <a:gd name="T44" fmla="*/ 5 w 48"/>
                  <a:gd name="T45" fmla="*/ 11 h 49"/>
                  <a:gd name="T46" fmla="*/ 5 w 48"/>
                  <a:gd name="T47" fmla="*/ 11 h 49"/>
                  <a:gd name="T48" fmla="*/ 3 w 48"/>
                  <a:gd name="T49" fmla="*/ 14 h 49"/>
                  <a:gd name="T50" fmla="*/ 0 w 48"/>
                  <a:gd name="T51" fmla="*/ 23 h 49"/>
                  <a:gd name="T52" fmla="*/ 2 w 48"/>
                  <a:gd name="T53" fmla="*/ 32 h 49"/>
                  <a:gd name="T54" fmla="*/ 3 w 48"/>
                  <a:gd name="T55" fmla="*/ 37 h 49"/>
                  <a:gd name="T56" fmla="*/ 7 w 48"/>
                  <a:gd name="T57" fmla="*/ 42 h 49"/>
                  <a:gd name="T58" fmla="*/ 14 w 48"/>
                  <a:gd name="T59" fmla="*/ 39 h 49"/>
                  <a:gd name="T60" fmla="*/ 13 w 48"/>
                  <a:gd name="T61" fmla="*/ 34 h 49"/>
                  <a:gd name="T62" fmla="*/ 11 w 48"/>
                  <a:gd name="T63" fmla="*/ 29 h 49"/>
                  <a:gd name="T64" fmla="*/ 10 w 48"/>
                  <a:gd name="T65" fmla="*/ 26 h 49"/>
                  <a:gd name="T66" fmla="*/ 10 w 48"/>
                  <a:gd name="T67" fmla="*/ 21 h 49"/>
                  <a:gd name="T68" fmla="*/ 11 w 48"/>
                  <a:gd name="T69" fmla="*/ 18 h 49"/>
                  <a:gd name="T70" fmla="*/ 14 w 48"/>
                  <a:gd name="T71" fmla="*/ 14 h 49"/>
                  <a:gd name="T72" fmla="*/ 19 w 48"/>
                  <a:gd name="T73" fmla="*/ 9 h 49"/>
                  <a:gd name="T74" fmla="*/ 17 w 48"/>
                  <a:gd name="T75" fmla="*/ 13 h 49"/>
                  <a:gd name="T76" fmla="*/ 22 w 48"/>
                  <a:gd name="T77" fmla="*/ 11 h 49"/>
                  <a:gd name="T78" fmla="*/ 25 w 48"/>
                  <a:gd name="T79" fmla="*/ 9 h 49"/>
                  <a:gd name="T80" fmla="*/ 31 w 48"/>
                  <a:gd name="T81" fmla="*/ 11 h 49"/>
                  <a:gd name="T82" fmla="*/ 34 w 48"/>
                  <a:gd name="T83" fmla="*/ 13 h 49"/>
                  <a:gd name="T84" fmla="*/ 36 w 48"/>
                  <a:gd name="T85" fmla="*/ 13 h 49"/>
                  <a:gd name="T86" fmla="*/ 38 w 48"/>
                  <a:gd name="T87" fmla="*/ 14 h 49"/>
                  <a:gd name="T88" fmla="*/ 39 w 48"/>
                  <a:gd name="T89" fmla="*/ 18 h 49"/>
                  <a:gd name="T90" fmla="*/ 39 w 48"/>
                  <a:gd name="T91" fmla="*/ 21 h 49"/>
                  <a:gd name="T92" fmla="*/ 39 w 48"/>
                  <a:gd name="T93" fmla="*/ 29 h 49"/>
                  <a:gd name="T94" fmla="*/ 39 w 48"/>
                  <a:gd name="T95" fmla="*/ 32 h 49"/>
                  <a:gd name="T96" fmla="*/ 36 w 48"/>
                  <a:gd name="T97" fmla="*/ 36 h 49"/>
                  <a:gd name="T98" fmla="*/ 36 w 48"/>
                  <a:gd name="T99" fmla="*/ 37 h 49"/>
                  <a:gd name="T100" fmla="*/ 34 w 48"/>
                  <a:gd name="T101" fmla="*/ 39 h 49"/>
                  <a:gd name="T102" fmla="*/ 31 w 48"/>
                  <a:gd name="T103" fmla="*/ 44 h 49"/>
                  <a:gd name="T104" fmla="*/ 33 w 48"/>
                  <a:gd name="T105" fmla="*/ 39 h 49"/>
                  <a:gd name="T106" fmla="*/ 28 w 48"/>
                  <a:gd name="T107" fmla="*/ 41 h 49"/>
                  <a:gd name="T108" fmla="*/ 20 w 48"/>
                  <a:gd name="T109" fmla="*/ 42 h 49"/>
                  <a:gd name="T110" fmla="*/ 16 w 48"/>
                  <a:gd name="T111" fmla="*/ 39 h 49"/>
                  <a:gd name="T112" fmla="*/ 14 w 48"/>
                  <a:gd name="T113" fmla="*/ 39 h 49"/>
                  <a:gd name="T114" fmla="*/ 13 w 48"/>
                  <a:gd name="T115" fmla="*/ 37 h 49"/>
                  <a:gd name="T116" fmla="*/ 5 w 48"/>
                  <a:gd name="T117" fmla="*/ 39 h 4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8"/>
                  <a:gd name="T178" fmla="*/ 0 h 49"/>
                  <a:gd name="T179" fmla="*/ 48 w 48"/>
                  <a:gd name="T180" fmla="*/ 49 h 4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8" h="49">
                    <a:moveTo>
                      <a:pt x="5" y="39"/>
                    </a:moveTo>
                    <a:lnTo>
                      <a:pt x="7" y="44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11" y="47"/>
                    </a:lnTo>
                    <a:lnTo>
                      <a:pt x="13" y="49"/>
                    </a:lnTo>
                    <a:lnTo>
                      <a:pt x="14" y="47"/>
                    </a:lnTo>
                    <a:lnTo>
                      <a:pt x="14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6" y="49"/>
                    </a:lnTo>
                    <a:lnTo>
                      <a:pt x="39" y="49"/>
                    </a:lnTo>
                    <a:lnTo>
                      <a:pt x="39" y="47"/>
                    </a:lnTo>
                    <a:lnTo>
                      <a:pt x="41" y="44"/>
                    </a:lnTo>
                    <a:lnTo>
                      <a:pt x="39" y="45"/>
                    </a:lnTo>
                    <a:lnTo>
                      <a:pt x="41" y="45"/>
                    </a:lnTo>
                    <a:lnTo>
                      <a:pt x="41" y="44"/>
                    </a:lnTo>
                    <a:lnTo>
                      <a:pt x="42" y="44"/>
                    </a:lnTo>
                    <a:lnTo>
                      <a:pt x="44" y="41"/>
                    </a:lnTo>
                    <a:lnTo>
                      <a:pt x="45" y="39"/>
                    </a:lnTo>
                    <a:lnTo>
                      <a:pt x="44" y="39"/>
                    </a:lnTo>
                    <a:lnTo>
                      <a:pt x="45" y="39"/>
                    </a:lnTo>
                    <a:lnTo>
                      <a:pt x="47" y="34"/>
                    </a:lnTo>
                    <a:lnTo>
                      <a:pt x="48" y="32"/>
                    </a:lnTo>
                    <a:lnTo>
                      <a:pt x="47" y="14"/>
                    </a:lnTo>
                    <a:lnTo>
                      <a:pt x="45" y="14"/>
                    </a:lnTo>
                    <a:lnTo>
                      <a:pt x="47" y="14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39" y="5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4" y="3"/>
                    </a:lnTo>
                    <a:lnTo>
                      <a:pt x="11" y="5"/>
                    </a:lnTo>
                    <a:lnTo>
                      <a:pt x="10" y="9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2" y="21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7" y="42"/>
                    </a:lnTo>
                    <a:lnTo>
                      <a:pt x="5" y="39"/>
                    </a:lnTo>
                    <a:lnTo>
                      <a:pt x="14" y="39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1" y="32"/>
                    </a:lnTo>
                    <a:lnTo>
                      <a:pt x="11" y="29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11" y="24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4" y="14"/>
                    </a:lnTo>
                    <a:lnTo>
                      <a:pt x="17" y="13"/>
                    </a:lnTo>
                    <a:lnTo>
                      <a:pt x="19" y="9"/>
                    </a:lnTo>
                    <a:lnTo>
                      <a:pt x="17" y="11"/>
                    </a:lnTo>
                    <a:lnTo>
                      <a:pt x="17" y="13"/>
                    </a:lnTo>
                    <a:lnTo>
                      <a:pt x="19" y="11"/>
                    </a:lnTo>
                    <a:lnTo>
                      <a:pt x="22" y="11"/>
                    </a:lnTo>
                    <a:lnTo>
                      <a:pt x="24" y="9"/>
                    </a:lnTo>
                    <a:lnTo>
                      <a:pt x="25" y="9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36" y="14"/>
                    </a:lnTo>
                    <a:lnTo>
                      <a:pt x="39" y="18"/>
                    </a:lnTo>
                    <a:lnTo>
                      <a:pt x="38" y="14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39" y="29"/>
                    </a:lnTo>
                    <a:lnTo>
                      <a:pt x="38" y="31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6"/>
                    </a:lnTo>
                    <a:lnTo>
                      <a:pt x="34" y="37"/>
                    </a:lnTo>
                    <a:lnTo>
                      <a:pt x="36" y="37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3" y="39"/>
                    </a:lnTo>
                    <a:lnTo>
                      <a:pt x="31" y="44"/>
                    </a:lnTo>
                    <a:lnTo>
                      <a:pt x="33" y="41"/>
                    </a:lnTo>
                    <a:lnTo>
                      <a:pt x="33" y="39"/>
                    </a:lnTo>
                    <a:lnTo>
                      <a:pt x="36" y="39"/>
                    </a:lnTo>
                    <a:lnTo>
                      <a:pt x="28" y="41"/>
                    </a:lnTo>
                    <a:lnTo>
                      <a:pt x="28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16" y="39"/>
                    </a:lnTo>
                    <a:lnTo>
                      <a:pt x="14" y="37"/>
                    </a:lnTo>
                    <a:lnTo>
                      <a:pt x="14" y="39"/>
                    </a:lnTo>
                    <a:lnTo>
                      <a:pt x="14" y="37"/>
                    </a:lnTo>
                    <a:lnTo>
                      <a:pt x="13" y="37"/>
                    </a:lnTo>
                    <a:lnTo>
                      <a:pt x="14" y="39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00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1" name="Freeform 118"/>
              <p:cNvSpPr>
                <a:spLocks/>
              </p:cNvSpPr>
              <p:nvPr/>
            </p:nvSpPr>
            <p:spPr bwMode="auto">
              <a:xfrm>
                <a:off x="1578" y="1460"/>
                <a:ext cx="37" cy="40"/>
              </a:xfrm>
              <a:custGeom>
                <a:avLst/>
                <a:gdLst>
                  <a:gd name="T0" fmla="*/ 3 w 37"/>
                  <a:gd name="T1" fmla="*/ 31 h 40"/>
                  <a:gd name="T2" fmla="*/ 8 w 37"/>
                  <a:gd name="T3" fmla="*/ 38 h 40"/>
                  <a:gd name="T4" fmla="*/ 16 w 37"/>
                  <a:gd name="T5" fmla="*/ 40 h 40"/>
                  <a:gd name="T6" fmla="*/ 23 w 37"/>
                  <a:gd name="T7" fmla="*/ 40 h 40"/>
                  <a:gd name="T8" fmla="*/ 30 w 37"/>
                  <a:gd name="T9" fmla="*/ 38 h 40"/>
                  <a:gd name="T10" fmla="*/ 36 w 37"/>
                  <a:gd name="T11" fmla="*/ 31 h 40"/>
                  <a:gd name="T12" fmla="*/ 37 w 37"/>
                  <a:gd name="T13" fmla="*/ 23 h 40"/>
                  <a:gd name="T14" fmla="*/ 37 w 37"/>
                  <a:gd name="T15" fmla="*/ 15 h 40"/>
                  <a:gd name="T16" fmla="*/ 36 w 37"/>
                  <a:gd name="T17" fmla="*/ 9 h 40"/>
                  <a:gd name="T18" fmla="*/ 31 w 37"/>
                  <a:gd name="T19" fmla="*/ 2 h 40"/>
                  <a:gd name="T20" fmla="*/ 23 w 37"/>
                  <a:gd name="T21" fmla="*/ 0 h 40"/>
                  <a:gd name="T22" fmla="*/ 16 w 37"/>
                  <a:gd name="T23" fmla="*/ 0 h 40"/>
                  <a:gd name="T24" fmla="*/ 8 w 37"/>
                  <a:gd name="T25" fmla="*/ 4 h 40"/>
                  <a:gd name="T26" fmla="*/ 3 w 37"/>
                  <a:gd name="T27" fmla="*/ 9 h 40"/>
                  <a:gd name="T28" fmla="*/ 0 w 37"/>
                  <a:gd name="T29" fmla="*/ 17 h 40"/>
                  <a:gd name="T30" fmla="*/ 0 w 37"/>
                  <a:gd name="T31" fmla="*/ 25 h 40"/>
                  <a:gd name="T32" fmla="*/ 3 w 37"/>
                  <a:gd name="T33" fmla="*/ 3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0"/>
                  <a:gd name="T53" fmla="*/ 37 w 37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0">
                    <a:moveTo>
                      <a:pt x="3" y="31"/>
                    </a:moveTo>
                    <a:lnTo>
                      <a:pt x="8" y="38"/>
                    </a:lnTo>
                    <a:lnTo>
                      <a:pt x="16" y="40"/>
                    </a:lnTo>
                    <a:lnTo>
                      <a:pt x="23" y="40"/>
                    </a:lnTo>
                    <a:lnTo>
                      <a:pt x="30" y="38"/>
                    </a:lnTo>
                    <a:lnTo>
                      <a:pt x="36" y="31"/>
                    </a:lnTo>
                    <a:lnTo>
                      <a:pt x="37" y="23"/>
                    </a:lnTo>
                    <a:lnTo>
                      <a:pt x="37" y="15"/>
                    </a:lnTo>
                    <a:lnTo>
                      <a:pt x="36" y="9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2" name="Freeform 119"/>
              <p:cNvSpPr>
                <a:spLocks/>
              </p:cNvSpPr>
              <p:nvPr/>
            </p:nvSpPr>
            <p:spPr bwMode="auto">
              <a:xfrm>
                <a:off x="1574" y="1455"/>
                <a:ext cx="46" cy="50"/>
              </a:xfrm>
              <a:custGeom>
                <a:avLst/>
                <a:gdLst>
                  <a:gd name="T0" fmla="*/ 3 w 46"/>
                  <a:gd name="T1" fmla="*/ 40 h 50"/>
                  <a:gd name="T2" fmla="*/ 7 w 46"/>
                  <a:gd name="T3" fmla="*/ 43 h 50"/>
                  <a:gd name="T4" fmla="*/ 10 w 46"/>
                  <a:gd name="T5" fmla="*/ 46 h 50"/>
                  <a:gd name="T6" fmla="*/ 14 w 46"/>
                  <a:gd name="T7" fmla="*/ 48 h 50"/>
                  <a:gd name="T8" fmla="*/ 32 w 46"/>
                  <a:gd name="T9" fmla="*/ 48 h 50"/>
                  <a:gd name="T10" fmla="*/ 34 w 46"/>
                  <a:gd name="T11" fmla="*/ 48 h 50"/>
                  <a:gd name="T12" fmla="*/ 37 w 46"/>
                  <a:gd name="T13" fmla="*/ 46 h 50"/>
                  <a:gd name="T14" fmla="*/ 37 w 46"/>
                  <a:gd name="T15" fmla="*/ 45 h 50"/>
                  <a:gd name="T16" fmla="*/ 38 w 46"/>
                  <a:gd name="T17" fmla="*/ 43 h 50"/>
                  <a:gd name="T18" fmla="*/ 41 w 46"/>
                  <a:gd name="T19" fmla="*/ 40 h 50"/>
                  <a:gd name="T20" fmla="*/ 41 w 46"/>
                  <a:gd name="T21" fmla="*/ 38 h 50"/>
                  <a:gd name="T22" fmla="*/ 45 w 46"/>
                  <a:gd name="T23" fmla="*/ 33 h 50"/>
                  <a:gd name="T24" fmla="*/ 45 w 46"/>
                  <a:gd name="T25" fmla="*/ 14 h 50"/>
                  <a:gd name="T26" fmla="*/ 45 w 46"/>
                  <a:gd name="T27" fmla="*/ 14 h 50"/>
                  <a:gd name="T28" fmla="*/ 45 w 46"/>
                  <a:gd name="T29" fmla="*/ 12 h 50"/>
                  <a:gd name="T30" fmla="*/ 43 w 46"/>
                  <a:gd name="T31" fmla="*/ 9 h 50"/>
                  <a:gd name="T32" fmla="*/ 38 w 46"/>
                  <a:gd name="T33" fmla="*/ 5 h 50"/>
                  <a:gd name="T34" fmla="*/ 35 w 46"/>
                  <a:gd name="T35" fmla="*/ 2 h 50"/>
                  <a:gd name="T36" fmla="*/ 32 w 46"/>
                  <a:gd name="T37" fmla="*/ 2 h 50"/>
                  <a:gd name="T38" fmla="*/ 15 w 46"/>
                  <a:gd name="T39" fmla="*/ 0 h 50"/>
                  <a:gd name="T40" fmla="*/ 14 w 46"/>
                  <a:gd name="T41" fmla="*/ 0 h 50"/>
                  <a:gd name="T42" fmla="*/ 9 w 46"/>
                  <a:gd name="T43" fmla="*/ 4 h 50"/>
                  <a:gd name="T44" fmla="*/ 9 w 46"/>
                  <a:gd name="T45" fmla="*/ 5 h 50"/>
                  <a:gd name="T46" fmla="*/ 12 w 46"/>
                  <a:gd name="T47" fmla="*/ 4 h 50"/>
                  <a:gd name="T48" fmla="*/ 6 w 46"/>
                  <a:gd name="T49" fmla="*/ 7 h 50"/>
                  <a:gd name="T50" fmla="*/ 3 w 46"/>
                  <a:gd name="T51" fmla="*/ 10 h 50"/>
                  <a:gd name="T52" fmla="*/ 1 w 46"/>
                  <a:gd name="T53" fmla="*/ 14 h 50"/>
                  <a:gd name="T54" fmla="*/ 1 w 46"/>
                  <a:gd name="T55" fmla="*/ 18 h 50"/>
                  <a:gd name="T56" fmla="*/ 0 w 46"/>
                  <a:gd name="T57" fmla="*/ 32 h 50"/>
                  <a:gd name="T58" fmla="*/ 0 w 46"/>
                  <a:gd name="T59" fmla="*/ 33 h 50"/>
                  <a:gd name="T60" fmla="*/ 1 w 46"/>
                  <a:gd name="T61" fmla="*/ 36 h 50"/>
                  <a:gd name="T62" fmla="*/ 3 w 46"/>
                  <a:gd name="T63" fmla="*/ 36 h 50"/>
                  <a:gd name="T64" fmla="*/ 10 w 46"/>
                  <a:gd name="T65" fmla="*/ 33 h 50"/>
                  <a:gd name="T66" fmla="*/ 9 w 46"/>
                  <a:gd name="T67" fmla="*/ 30 h 50"/>
                  <a:gd name="T68" fmla="*/ 6 w 46"/>
                  <a:gd name="T69" fmla="*/ 25 h 50"/>
                  <a:gd name="T70" fmla="*/ 9 w 46"/>
                  <a:gd name="T71" fmla="*/ 18 h 50"/>
                  <a:gd name="T72" fmla="*/ 10 w 46"/>
                  <a:gd name="T73" fmla="*/ 15 h 50"/>
                  <a:gd name="T74" fmla="*/ 10 w 46"/>
                  <a:gd name="T75" fmla="*/ 14 h 50"/>
                  <a:gd name="T76" fmla="*/ 12 w 46"/>
                  <a:gd name="T77" fmla="*/ 12 h 50"/>
                  <a:gd name="T78" fmla="*/ 15 w 46"/>
                  <a:gd name="T79" fmla="*/ 14 h 50"/>
                  <a:gd name="T80" fmla="*/ 17 w 46"/>
                  <a:gd name="T81" fmla="*/ 9 h 50"/>
                  <a:gd name="T82" fmla="*/ 15 w 46"/>
                  <a:gd name="T83" fmla="*/ 12 h 50"/>
                  <a:gd name="T84" fmla="*/ 21 w 46"/>
                  <a:gd name="T85" fmla="*/ 9 h 50"/>
                  <a:gd name="T86" fmla="*/ 26 w 46"/>
                  <a:gd name="T87" fmla="*/ 7 h 50"/>
                  <a:gd name="T88" fmla="*/ 31 w 46"/>
                  <a:gd name="T89" fmla="*/ 10 h 50"/>
                  <a:gd name="T90" fmla="*/ 32 w 46"/>
                  <a:gd name="T91" fmla="*/ 10 h 50"/>
                  <a:gd name="T92" fmla="*/ 35 w 46"/>
                  <a:gd name="T93" fmla="*/ 14 h 50"/>
                  <a:gd name="T94" fmla="*/ 34 w 46"/>
                  <a:gd name="T95" fmla="*/ 14 h 50"/>
                  <a:gd name="T96" fmla="*/ 35 w 46"/>
                  <a:gd name="T97" fmla="*/ 15 h 50"/>
                  <a:gd name="T98" fmla="*/ 35 w 46"/>
                  <a:gd name="T99" fmla="*/ 14 h 50"/>
                  <a:gd name="T100" fmla="*/ 38 w 46"/>
                  <a:gd name="T101" fmla="*/ 20 h 50"/>
                  <a:gd name="T102" fmla="*/ 35 w 46"/>
                  <a:gd name="T103" fmla="*/ 30 h 50"/>
                  <a:gd name="T104" fmla="*/ 35 w 46"/>
                  <a:gd name="T105" fmla="*/ 32 h 50"/>
                  <a:gd name="T106" fmla="*/ 32 w 46"/>
                  <a:gd name="T107" fmla="*/ 36 h 50"/>
                  <a:gd name="T108" fmla="*/ 32 w 46"/>
                  <a:gd name="T109" fmla="*/ 36 h 50"/>
                  <a:gd name="T110" fmla="*/ 31 w 46"/>
                  <a:gd name="T111" fmla="*/ 38 h 50"/>
                  <a:gd name="T112" fmla="*/ 31 w 46"/>
                  <a:gd name="T113" fmla="*/ 40 h 50"/>
                  <a:gd name="T114" fmla="*/ 34 w 46"/>
                  <a:gd name="T115" fmla="*/ 38 h 50"/>
                  <a:gd name="T116" fmla="*/ 26 w 46"/>
                  <a:gd name="T117" fmla="*/ 41 h 50"/>
                  <a:gd name="T118" fmla="*/ 17 w 46"/>
                  <a:gd name="T119" fmla="*/ 38 h 50"/>
                  <a:gd name="T120" fmla="*/ 14 w 46"/>
                  <a:gd name="T121" fmla="*/ 36 h 50"/>
                  <a:gd name="T122" fmla="*/ 14 w 46"/>
                  <a:gd name="T123" fmla="*/ 36 h 50"/>
                  <a:gd name="T124" fmla="*/ 12 w 46"/>
                  <a:gd name="T125" fmla="*/ 36 h 5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6"/>
                  <a:gd name="T190" fmla="*/ 0 h 50"/>
                  <a:gd name="T191" fmla="*/ 46 w 46"/>
                  <a:gd name="T192" fmla="*/ 50 h 5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6" h="50">
                    <a:moveTo>
                      <a:pt x="3" y="36"/>
                    </a:moveTo>
                    <a:lnTo>
                      <a:pt x="3" y="40"/>
                    </a:lnTo>
                    <a:lnTo>
                      <a:pt x="7" y="45"/>
                    </a:lnTo>
                    <a:lnTo>
                      <a:pt x="7" y="43"/>
                    </a:lnTo>
                    <a:lnTo>
                      <a:pt x="7" y="45"/>
                    </a:lnTo>
                    <a:lnTo>
                      <a:pt x="10" y="46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5" y="50"/>
                    </a:lnTo>
                    <a:lnTo>
                      <a:pt x="32" y="48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7" y="48"/>
                    </a:lnTo>
                    <a:lnTo>
                      <a:pt x="37" y="46"/>
                    </a:lnTo>
                    <a:lnTo>
                      <a:pt x="38" y="43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3"/>
                    </a:lnTo>
                    <a:lnTo>
                      <a:pt x="40" y="43"/>
                    </a:lnTo>
                    <a:lnTo>
                      <a:pt x="41" y="40"/>
                    </a:lnTo>
                    <a:lnTo>
                      <a:pt x="43" y="38"/>
                    </a:lnTo>
                    <a:lnTo>
                      <a:pt x="41" y="38"/>
                    </a:lnTo>
                    <a:lnTo>
                      <a:pt x="43" y="38"/>
                    </a:lnTo>
                    <a:lnTo>
                      <a:pt x="45" y="33"/>
                    </a:lnTo>
                    <a:lnTo>
                      <a:pt x="46" y="32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45" y="14"/>
                    </a:lnTo>
                    <a:lnTo>
                      <a:pt x="45" y="10"/>
                    </a:lnTo>
                    <a:lnTo>
                      <a:pt x="45" y="12"/>
                    </a:lnTo>
                    <a:lnTo>
                      <a:pt x="43" y="10"/>
                    </a:lnTo>
                    <a:lnTo>
                      <a:pt x="43" y="9"/>
                    </a:lnTo>
                    <a:lnTo>
                      <a:pt x="38" y="4"/>
                    </a:lnTo>
                    <a:lnTo>
                      <a:pt x="38" y="5"/>
                    </a:lnTo>
                    <a:lnTo>
                      <a:pt x="38" y="4"/>
                    </a:lnTo>
                    <a:lnTo>
                      <a:pt x="35" y="2"/>
                    </a:lnTo>
                    <a:lnTo>
                      <a:pt x="34" y="0"/>
                    </a:lnTo>
                    <a:lnTo>
                      <a:pt x="32" y="2"/>
                    </a:lnTo>
                    <a:lnTo>
                      <a:pt x="32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9" y="4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32"/>
                    </a:lnTo>
                    <a:lnTo>
                      <a:pt x="1" y="32"/>
                    </a:lnTo>
                    <a:lnTo>
                      <a:pt x="0" y="33"/>
                    </a:lnTo>
                    <a:lnTo>
                      <a:pt x="1" y="35"/>
                    </a:lnTo>
                    <a:lnTo>
                      <a:pt x="1" y="36"/>
                    </a:lnTo>
                    <a:lnTo>
                      <a:pt x="4" y="40"/>
                    </a:lnTo>
                    <a:lnTo>
                      <a:pt x="3" y="36"/>
                    </a:lnTo>
                    <a:lnTo>
                      <a:pt x="12" y="36"/>
                    </a:lnTo>
                    <a:lnTo>
                      <a:pt x="10" y="33"/>
                    </a:lnTo>
                    <a:lnTo>
                      <a:pt x="10" y="32"/>
                    </a:lnTo>
                    <a:lnTo>
                      <a:pt x="9" y="30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9" y="18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9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7" y="10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6" y="7"/>
                    </a:lnTo>
                    <a:lnTo>
                      <a:pt x="26" y="9"/>
                    </a:lnTo>
                    <a:lnTo>
                      <a:pt x="31" y="10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5" y="14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7" y="17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7" y="20"/>
                    </a:lnTo>
                    <a:lnTo>
                      <a:pt x="38" y="20"/>
                    </a:lnTo>
                    <a:lnTo>
                      <a:pt x="37" y="28"/>
                    </a:lnTo>
                    <a:lnTo>
                      <a:pt x="35" y="30"/>
                    </a:lnTo>
                    <a:lnTo>
                      <a:pt x="37" y="32"/>
                    </a:lnTo>
                    <a:lnTo>
                      <a:pt x="35" y="32"/>
                    </a:lnTo>
                    <a:lnTo>
                      <a:pt x="34" y="35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31" y="40"/>
                    </a:lnTo>
                    <a:lnTo>
                      <a:pt x="31" y="38"/>
                    </a:lnTo>
                    <a:lnTo>
                      <a:pt x="34" y="38"/>
                    </a:lnTo>
                    <a:lnTo>
                      <a:pt x="26" y="40"/>
                    </a:lnTo>
                    <a:lnTo>
                      <a:pt x="26" y="41"/>
                    </a:lnTo>
                    <a:lnTo>
                      <a:pt x="18" y="40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0" y="35"/>
                    </a:lnTo>
                    <a:lnTo>
                      <a:pt x="12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00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3" name="Freeform 120"/>
              <p:cNvSpPr>
                <a:spLocks/>
              </p:cNvSpPr>
              <p:nvPr/>
            </p:nvSpPr>
            <p:spPr bwMode="auto">
              <a:xfrm>
                <a:off x="1615" y="1490"/>
                <a:ext cx="38" cy="39"/>
              </a:xfrm>
              <a:custGeom>
                <a:avLst/>
                <a:gdLst>
                  <a:gd name="T0" fmla="*/ 2 w 38"/>
                  <a:gd name="T1" fmla="*/ 31 h 39"/>
                  <a:gd name="T2" fmla="*/ 7 w 38"/>
                  <a:gd name="T3" fmla="*/ 37 h 39"/>
                  <a:gd name="T4" fmla="*/ 14 w 38"/>
                  <a:gd name="T5" fmla="*/ 39 h 39"/>
                  <a:gd name="T6" fmla="*/ 22 w 38"/>
                  <a:gd name="T7" fmla="*/ 39 h 39"/>
                  <a:gd name="T8" fmla="*/ 30 w 38"/>
                  <a:gd name="T9" fmla="*/ 36 h 39"/>
                  <a:gd name="T10" fmla="*/ 35 w 38"/>
                  <a:gd name="T11" fmla="*/ 31 h 39"/>
                  <a:gd name="T12" fmla="*/ 38 w 38"/>
                  <a:gd name="T13" fmla="*/ 23 h 39"/>
                  <a:gd name="T14" fmla="*/ 38 w 38"/>
                  <a:gd name="T15" fmla="*/ 15 h 39"/>
                  <a:gd name="T16" fmla="*/ 35 w 38"/>
                  <a:gd name="T17" fmla="*/ 8 h 39"/>
                  <a:gd name="T18" fmla="*/ 30 w 38"/>
                  <a:gd name="T19" fmla="*/ 1 h 39"/>
                  <a:gd name="T20" fmla="*/ 22 w 38"/>
                  <a:gd name="T21" fmla="*/ 0 h 39"/>
                  <a:gd name="T22" fmla="*/ 14 w 38"/>
                  <a:gd name="T23" fmla="*/ 0 h 39"/>
                  <a:gd name="T24" fmla="*/ 7 w 38"/>
                  <a:gd name="T25" fmla="*/ 1 h 39"/>
                  <a:gd name="T26" fmla="*/ 2 w 38"/>
                  <a:gd name="T27" fmla="*/ 8 h 39"/>
                  <a:gd name="T28" fmla="*/ 0 w 38"/>
                  <a:gd name="T29" fmla="*/ 16 h 39"/>
                  <a:gd name="T30" fmla="*/ 0 w 38"/>
                  <a:gd name="T31" fmla="*/ 24 h 39"/>
                  <a:gd name="T32" fmla="*/ 2 w 38"/>
                  <a:gd name="T33" fmla="*/ 3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9"/>
                  <a:gd name="T53" fmla="*/ 38 w 38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9">
                    <a:moveTo>
                      <a:pt x="2" y="31"/>
                    </a:moveTo>
                    <a:lnTo>
                      <a:pt x="7" y="37"/>
                    </a:lnTo>
                    <a:lnTo>
                      <a:pt x="14" y="39"/>
                    </a:lnTo>
                    <a:lnTo>
                      <a:pt x="22" y="39"/>
                    </a:lnTo>
                    <a:lnTo>
                      <a:pt x="30" y="36"/>
                    </a:lnTo>
                    <a:lnTo>
                      <a:pt x="35" y="31"/>
                    </a:lnTo>
                    <a:lnTo>
                      <a:pt x="38" y="23"/>
                    </a:lnTo>
                    <a:lnTo>
                      <a:pt x="38" y="15"/>
                    </a:lnTo>
                    <a:lnTo>
                      <a:pt x="35" y="8"/>
                    </a:lnTo>
                    <a:lnTo>
                      <a:pt x="30" y="1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Freeform 121"/>
              <p:cNvSpPr>
                <a:spLocks/>
              </p:cNvSpPr>
              <p:nvPr/>
            </p:nvSpPr>
            <p:spPr bwMode="auto">
              <a:xfrm>
                <a:off x="1611" y="1485"/>
                <a:ext cx="45" cy="47"/>
              </a:xfrm>
              <a:custGeom>
                <a:avLst/>
                <a:gdLst>
                  <a:gd name="T0" fmla="*/ 1 w 45"/>
                  <a:gd name="T1" fmla="*/ 39 h 47"/>
                  <a:gd name="T2" fmla="*/ 6 w 45"/>
                  <a:gd name="T3" fmla="*/ 42 h 47"/>
                  <a:gd name="T4" fmla="*/ 9 w 45"/>
                  <a:gd name="T5" fmla="*/ 46 h 47"/>
                  <a:gd name="T6" fmla="*/ 12 w 45"/>
                  <a:gd name="T7" fmla="*/ 46 h 47"/>
                  <a:gd name="T8" fmla="*/ 29 w 45"/>
                  <a:gd name="T9" fmla="*/ 47 h 47"/>
                  <a:gd name="T10" fmla="*/ 31 w 45"/>
                  <a:gd name="T11" fmla="*/ 47 h 47"/>
                  <a:gd name="T12" fmla="*/ 34 w 45"/>
                  <a:gd name="T13" fmla="*/ 46 h 47"/>
                  <a:gd name="T14" fmla="*/ 37 w 45"/>
                  <a:gd name="T15" fmla="*/ 46 h 47"/>
                  <a:gd name="T16" fmla="*/ 37 w 45"/>
                  <a:gd name="T17" fmla="*/ 42 h 47"/>
                  <a:gd name="T18" fmla="*/ 39 w 45"/>
                  <a:gd name="T19" fmla="*/ 41 h 47"/>
                  <a:gd name="T20" fmla="*/ 42 w 45"/>
                  <a:gd name="T21" fmla="*/ 38 h 47"/>
                  <a:gd name="T22" fmla="*/ 43 w 45"/>
                  <a:gd name="T23" fmla="*/ 34 h 47"/>
                  <a:gd name="T24" fmla="*/ 43 w 45"/>
                  <a:gd name="T25" fmla="*/ 29 h 47"/>
                  <a:gd name="T26" fmla="*/ 45 w 45"/>
                  <a:gd name="T27" fmla="*/ 16 h 47"/>
                  <a:gd name="T28" fmla="*/ 45 w 45"/>
                  <a:gd name="T29" fmla="*/ 15 h 47"/>
                  <a:gd name="T30" fmla="*/ 42 w 45"/>
                  <a:gd name="T31" fmla="*/ 10 h 47"/>
                  <a:gd name="T32" fmla="*/ 42 w 45"/>
                  <a:gd name="T33" fmla="*/ 10 h 47"/>
                  <a:gd name="T34" fmla="*/ 37 w 45"/>
                  <a:gd name="T35" fmla="*/ 3 h 47"/>
                  <a:gd name="T36" fmla="*/ 37 w 45"/>
                  <a:gd name="T37" fmla="*/ 3 h 47"/>
                  <a:gd name="T38" fmla="*/ 32 w 45"/>
                  <a:gd name="T39" fmla="*/ 0 h 47"/>
                  <a:gd name="T40" fmla="*/ 31 w 45"/>
                  <a:gd name="T41" fmla="*/ 0 h 47"/>
                  <a:gd name="T42" fmla="*/ 11 w 45"/>
                  <a:gd name="T43" fmla="*/ 2 h 47"/>
                  <a:gd name="T44" fmla="*/ 6 w 45"/>
                  <a:gd name="T45" fmla="*/ 6 h 47"/>
                  <a:gd name="T46" fmla="*/ 8 w 45"/>
                  <a:gd name="T47" fmla="*/ 3 h 47"/>
                  <a:gd name="T48" fmla="*/ 8 w 45"/>
                  <a:gd name="T49" fmla="*/ 2 h 47"/>
                  <a:gd name="T50" fmla="*/ 1 w 45"/>
                  <a:gd name="T51" fmla="*/ 10 h 47"/>
                  <a:gd name="T52" fmla="*/ 1 w 45"/>
                  <a:gd name="T53" fmla="*/ 13 h 47"/>
                  <a:gd name="T54" fmla="*/ 0 w 45"/>
                  <a:gd name="T55" fmla="*/ 34 h 47"/>
                  <a:gd name="T56" fmla="*/ 0 w 45"/>
                  <a:gd name="T57" fmla="*/ 36 h 47"/>
                  <a:gd name="T58" fmla="*/ 1 w 45"/>
                  <a:gd name="T59" fmla="*/ 36 h 47"/>
                  <a:gd name="T60" fmla="*/ 9 w 45"/>
                  <a:gd name="T61" fmla="*/ 33 h 47"/>
                  <a:gd name="T62" fmla="*/ 6 w 45"/>
                  <a:gd name="T63" fmla="*/ 28 h 47"/>
                  <a:gd name="T64" fmla="*/ 8 w 45"/>
                  <a:gd name="T65" fmla="*/ 20 h 47"/>
                  <a:gd name="T66" fmla="*/ 11 w 45"/>
                  <a:gd name="T67" fmla="*/ 13 h 47"/>
                  <a:gd name="T68" fmla="*/ 14 w 45"/>
                  <a:gd name="T69" fmla="*/ 10 h 47"/>
                  <a:gd name="T70" fmla="*/ 15 w 45"/>
                  <a:gd name="T71" fmla="*/ 6 h 47"/>
                  <a:gd name="T72" fmla="*/ 17 w 45"/>
                  <a:gd name="T73" fmla="*/ 8 h 47"/>
                  <a:gd name="T74" fmla="*/ 25 w 45"/>
                  <a:gd name="T75" fmla="*/ 6 h 47"/>
                  <a:gd name="T76" fmla="*/ 29 w 45"/>
                  <a:gd name="T77" fmla="*/ 10 h 47"/>
                  <a:gd name="T78" fmla="*/ 31 w 45"/>
                  <a:gd name="T79" fmla="*/ 10 h 47"/>
                  <a:gd name="T80" fmla="*/ 34 w 45"/>
                  <a:gd name="T81" fmla="*/ 13 h 47"/>
                  <a:gd name="T82" fmla="*/ 32 w 45"/>
                  <a:gd name="T83" fmla="*/ 13 h 47"/>
                  <a:gd name="T84" fmla="*/ 34 w 45"/>
                  <a:gd name="T85" fmla="*/ 15 h 47"/>
                  <a:gd name="T86" fmla="*/ 34 w 45"/>
                  <a:gd name="T87" fmla="*/ 13 h 47"/>
                  <a:gd name="T88" fmla="*/ 35 w 45"/>
                  <a:gd name="T89" fmla="*/ 18 h 47"/>
                  <a:gd name="T90" fmla="*/ 39 w 45"/>
                  <a:gd name="T91" fmla="*/ 23 h 47"/>
                  <a:gd name="T92" fmla="*/ 35 w 45"/>
                  <a:gd name="T93" fmla="*/ 29 h 47"/>
                  <a:gd name="T94" fmla="*/ 34 w 45"/>
                  <a:gd name="T95" fmla="*/ 33 h 47"/>
                  <a:gd name="T96" fmla="*/ 34 w 45"/>
                  <a:gd name="T97" fmla="*/ 34 h 47"/>
                  <a:gd name="T98" fmla="*/ 32 w 45"/>
                  <a:gd name="T99" fmla="*/ 36 h 47"/>
                  <a:gd name="T100" fmla="*/ 29 w 45"/>
                  <a:gd name="T101" fmla="*/ 41 h 47"/>
                  <a:gd name="T102" fmla="*/ 31 w 45"/>
                  <a:gd name="T103" fmla="*/ 38 h 47"/>
                  <a:gd name="T104" fmla="*/ 29 w 45"/>
                  <a:gd name="T105" fmla="*/ 36 h 47"/>
                  <a:gd name="T106" fmla="*/ 23 w 45"/>
                  <a:gd name="T107" fmla="*/ 39 h 47"/>
                  <a:gd name="T108" fmla="*/ 18 w 45"/>
                  <a:gd name="T109" fmla="*/ 41 h 47"/>
                  <a:gd name="T110" fmla="*/ 14 w 45"/>
                  <a:gd name="T111" fmla="*/ 38 h 47"/>
                  <a:gd name="T112" fmla="*/ 12 w 45"/>
                  <a:gd name="T113" fmla="*/ 38 h 47"/>
                  <a:gd name="T114" fmla="*/ 9 w 45"/>
                  <a:gd name="T115" fmla="*/ 34 h 47"/>
                  <a:gd name="T116" fmla="*/ 1 w 45"/>
                  <a:gd name="T117" fmla="*/ 36 h 4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5"/>
                  <a:gd name="T178" fmla="*/ 0 h 47"/>
                  <a:gd name="T179" fmla="*/ 45 w 45"/>
                  <a:gd name="T180" fmla="*/ 47 h 4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5" h="47">
                    <a:moveTo>
                      <a:pt x="1" y="36"/>
                    </a:moveTo>
                    <a:lnTo>
                      <a:pt x="1" y="39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4"/>
                    </a:lnTo>
                    <a:lnTo>
                      <a:pt x="9" y="46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2" y="47"/>
                    </a:lnTo>
                    <a:lnTo>
                      <a:pt x="29" y="47"/>
                    </a:lnTo>
                    <a:lnTo>
                      <a:pt x="29" y="46"/>
                    </a:lnTo>
                    <a:lnTo>
                      <a:pt x="31" y="47"/>
                    </a:lnTo>
                    <a:lnTo>
                      <a:pt x="32" y="46"/>
                    </a:lnTo>
                    <a:lnTo>
                      <a:pt x="34" y="46"/>
                    </a:lnTo>
                    <a:lnTo>
                      <a:pt x="37" y="44"/>
                    </a:lnTo>
                    <a:lnTo>
                      <a:pt x="37" y="46"/>
                    </a:lnTo>
                    <a:lnTo>
                      <a:pt x="39" y="41"/>
                    </a:lnTo>
                    <a:lnTo>
                      <a:pt x="37" y="42"/>
                    </a:lnTo>
                    <a:lnTo>
                      <a:pt x="39" y="42"/>
                    </a:lnTo>
                    <a:lnTo>
                      <a:pt x="39" y="41"/>
                    </a:lnTo>
                    <a:lnTo>
                      <a:pt x="40" y="41"/>
                    </a:lnTo>
                    <a:lnTo>
                      <a:pt x="42" y="38"/>
                    </a:lnTo>
                    <a:lnTo>
                      <a:pt x="43" y="36"/>
                    </a:lnTo>
                    <a:lnTo>
                      <a:pt x="43" y="34"/>
                    </a:lnTo>
                    <a:lnTo>
                      <a:pt x="45" y="33"/>
                    </a:lnTo>
                    <a:lnTo>
                      <a:pt x="43" y="29"/>
                    </a:lnTo>
                    <a:lnTo>
                      <a:pt x="45" y="29"/>
                    </a:lnTo>
                    <a:lnTo>
                      <a:pt x="45" y="16"/>
                    </a:lnTo>
                    <a:lnTo>
                      <a:pt x="43" y="16"/>
                    </a:lnTo>
                    <a:lnTo>
                      <a:pt x="45" y="15"/>
                    </a:lnTo>
                    <a:lnTo>
                      <a:pt x="43" y="13"/>
                    </a:lnTo>
                    <a:lnTo>
                      <a:pt x="42" y="10"/>
                    </a:lnTo>
                    <a:lnTo>
                      <a:pt x="43" y="11"/>
                    </a:lnTo>
                    <a:lnTo>
                      <a:pt x="42" y="10"/>
                    </a:lnTo>
                    <a:lnTo>
                      <a:pt x="42" y="8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1" y="8"/>
                    </a:lnTo>
                    <a:lnTo>
                      <a:pt x="1" y="10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0" y="36"/>
                    </a:lnTo>
                    <a:lnTo>
                      <a:pt x="3" y="39"/>
                    </a:lnTo>
                    <a:lnTo>
                      <a:pt x="1" y="36"/>
                    </a:lnTo>
                    <a:lnTo>
                      <a:pt x="11" y="36"/>
                    </a:lnTo>
                    <a:lnTo>
                      <a:pt x="9" y="33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9" y="15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4" y="10"/>
                    </a:lnTo>
                    <a:lnTo>
                      <a:pt x="12" y="11"/>
                    </a:lnTo>
                    <a:lnTo>
                      <a:pt x="15" y="6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4" y="13"/>
                    </a:lnTo>
                    <a:lnTo>
                      <a:pt x="32" y="11"/>
                    </a:lnTo>
                    <a:lnTo>
                      <a:pt x="32" y="13"/>
                    </a:lnTo>
                    <a:lnTo>
                      <a:pt x="35" y="16"/>
                    </a:lnTo>
                    <a:lnTo>
                      <a:pt x="34" y="15"/>
                    </a:lnTo>
                    <a:lnTo>
                      <a:pt x="35" y="16"/>
                    </a:lnTo>
                    <a:lnTo>
                      <a:pt x="34" y="13"/>
                    </a:lnTo>
                    <a:lnTo>
                      <a:pt x="34" y="16"/>
                    </a:lnTo>
                    <a:lnTo>
                      <a:pt x="35" y="18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5" y="29"/>
                    </a:lnTo>
                    <a:lnTo>
                      <a:pt x="34" y="31"/>
                    </a:lnTo>
                    <a:lnTo>
                      <a:pt x="34" y="33"/>
                    </a:lnTo>
                    <a:lnTo>
                      <a:pt x="32" y="34"/>
                    </a:lnTo>
                    <a:lnTo>
                      <a:pt x="34" y="34"/>
                    </a:lnTo>
                    <a:lnTo>
                      <a:pt x="32" y="34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29" y="41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4" y="36"/>
                    </a:lnTo>
                    <a:lnTo>
                      <a:pt x="29" y="36"/>
                    </a:lnTo>
                    <a:lnTo>
                      <a:pt x="28" y="38"/>
                    </a:lnTo>
                    <a:lnTo>
                      <a:pt x="23" y="39"/>
                    </a:lnTo>
                    <a:lnTo>
                      <a:pt x="23" y="41"/>
                    </a:lnTo>
                    <a:lnTo>
                      <a:pt x="18" y="41"/>
                    </a:lnTo>
                    <a:lnTo>
                      <a:pt x="18" y="39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9" y="34"/>
                    </a:lnTo>
                    <a:lnTo>
                      <a:pt x="11" y="36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00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5" name="Oval 122"/>
              <p:cNvSpPr>
                <a:spLocks noChangeArrowheads="1"/>
              </p:cNvSpPr>
              <p:nvPr/>
            </p:nvSpPr>
            <p:spPr bwMode="auto">
              <a:xfrm>
                <a:off x="1608" y="1482"/>
                <a:ext cx="54" cy="54"/>
              </a:xfrm>
              <a:prstGeom prst="ellipse">
                <a:avLst/>
              </a:prstGeom>
              <a:solidFill>
                <a:srgbClr val="00C2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26" name="Oval 123"/>
              <p:cNvSpPr>
                <a:spLocks noChangeArrowheads="1"/>
              </p:cNvSpPr>
              <p:nvPr/>
            </p:nvSpPr>
            <p:spPr bwMode="auto">
              <a:xfrm>
                <a:off x="1570" y="1452"/>
                <a:ext cx="55" cy="54"/>
              </a:xfrm>
              <a:prstGeom prst="ellipse">
                <a:avLst/>
              </a:prstGeom>
              <a:solidFill>
                <a:srgbClr val="00C2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27" name="Oval 124"/>
              <p:cNvSpPr>
                <a:spLocks noChangeArrowheads="1"/>
              </p:cNvSpPr>
              <p:nvPr/>
            </p:nvSpPr>
            <p:spPr bwMode="auto">
              <a:xfrm>
                <a:off x="1541" y="1482"/>
                <a:ext cx="54" cy="52"/>
              </a:xfrm>
              <a:prstGeom prst="ellipse">
                <a:avLst/>
              </a:prstGeom>
              <a:solidFill>
                <a:srgbClr val="00C2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28" name="Oval 125"/>
              <p:cNvSpPr>
                <a:spLocks noChangeArrowheads="1"/>
              </p:cNvSpPr>
              <p:nvPr/>
            </p:nvSpPr>
            <p:spPr bwMode="auto">
              <a:xfrm>
                <a:off x="1535" y="1526"/>
                <a:ext cx="54" cy="54"/>
              </a:xfrm>
              <a:prstGeom prst="ellipse">
                <a:avLst/>
              </a:prstGeom>
              <a:solidFill>
                <a:srgbClr val="00C2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29" name="Oval 126"/>
              <p:cNvSpPr>
                <a:spLocks noChangeArrowheads="1"/>
              </p:cNvSpPr>
              <p:nvPr/>
            </p:nvSpPr>
            <p:spPr bwMode="auto">
              <a:xfrm>
                <a:off x="1529" y="1567"/>
                <a:ext cx="54" cy="54"/>
              </a:xfrm>
              <a:prstGeom prst="ellipse">
                <a:avLst/>
              </a:prstGeom>
              <a:solidFill>
                <a:srgbClr val="00C2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30" name="Oval 127"/>
              <p:cNvSpPr>
                <a:spLocks noChangeArrowheads="1"/>
              </p:cNvSpPr>
              <p:nvPr/>
            </p:nvSpPr>
            <p:spPr bwMode="auto">
              <a:xfrm>
                <a:off x="1481" y="1567"/>
                <a:ext cx="55" cy="54"/>
              </a:xfrm>
              <a:prstGeom prst="ellipse">
                <a:avLst/>
              </a:prstGeom>
              <a:solidFill>
                <a:srgbClr val="00C2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31" name="Oval 128"/>
              <p:cNvSpPr>
                <a:spLocks noChangeArrowheads="1"/>
              </p:cNvSpPr>
              <p:nvPr/>
            </p:nvSpPr>
            <p:spPr bwMode="auto">
              <a:xfrm>
                <a:off x="1451" y="1536"/>
                <a:ext cx="54" cy="54"/>
              </a:xfrm>
              <a:prstGeom prst="ellipse">
                <a:avLst/>
              </a:prstGeom>
              <a:solidFill>
                <a:srgbClr val="00C2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32" name="Oval 129"/>
              <p:cNvSpPr>
                <a:spLocks noChangeArrowheads="1"/>
              </p:cNvSpPr>
              <p:nvPr/>
            </p:nvSpPr>
            <p:spPr bwMode="auto">
              <a:xfrm>
                <a:off x="1425" y="1500"/>
                <a:ext cx="56" cy="54"/>
              </a:xfrm>
              <a:prstGeom prst="ellipse">
                <a:avLst/>
              </a:prstGeom>
              <a:solidFill>
                <a:srgbClr val="00C2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33" name="Oval 130"/>
              <p:cNvSpPr>
                <a:spLocks noChangeArrowheads="1"/>
              </p:cNvSpPr>
              <p:nvPr/>
            </p:nvSpPr>
            <p:spPr bwMode="auto">
              <a:xfrm>
                <a:off x="1462" y="1467"/>
                <a:ext cx="54" cy="54"/>
              </a:xfrm>
              <a:prstGeom prst="ellipse">
                <a:avLst/>
              </a:prstGeom>
              <a:solidFill>
                <a:srgbClr val="00C2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</p:grpSp>
        <p:grpSp>
          <p:nvGrpSpPr>
            <p:cNvPr id="9" name="Group 131"/>
            <p:cNvGrpSpPr>
              <a:grpSpLocks/>
            </p:cNvGrpSpPr>
            <p:nvPr/>
          </p:nvGrpSpPr>
          <p:grpSpPr bwMode="auto">
            <a:xfrm>
              <a:off x="2555875" y="2962275"/>
              <a:ext cx="523875" cy="374650"/>
              <a:chOff x="1431" y="1866"/>
              <a:chExt cx="293" cy="236"/>
            </a:xfrm>
          </p:grpSpPr>
          <p:sp>
            <p:nvSpPr>
              <p:cNvPr id="29777" name="Freeform 132"/>
              <p:cNvSpPr>
                <a:spLocks/>
              </p:cNvSpPr>
              <p:nvPr/>
            </p:nvSpPr>
            <p:spPr bwMode="auto">
              <a:xfrm>
                <a:off x="1488" y="1986"/>
                <a:ext cx="38" cy="41"/>
              </a:xfrm>
              <a:custGeom>
                <a:avLst/>
                <a:gdLst>
                  <a:gd name="T0" fmla="*/ 2 w 38"/>
                  <a:gd name="T1" fmla="*/ 33 h 41"/>
                  <a:gd name="T2" fmla="*/ 7 w 38"/>
                  <a:gd name="T3" fmla="*/ 37 h 41"/>
                  <a:gd name="T4" fmla="*/ 14 w 38"/>
                  <a:gd name="T5" fmla="*/ 41 h 41"/>
                  <a:gd name="T6" fmla="*/ 22 w 38"/>
                  <a:gd name="T7" fmla="*/ 41 h 41"/>
                  <a:gd name="T8" fmla="*/ 30 w 38"/>
                  <a:gd name="T9" fmla="*/ 37 h 41"/>
                  <a:gd name="T10" fmla="*/ 34 w 38"/>
                  <a:gd name="T11" fmla="*/ 31 h 41"/>
                  <a:gd name="T12" fmla="*/ 38 w 38"/>
                  <a:gd name="T13" fmla="*/ 23 h 41"/>
                  <a:gd name="T14" fmla="*/ 38 w 38"/>
                  <a:gd name="T15" fmla="*/ 15 h 41"/>
                  <a:gd name="T16" fmla="*/ 34 w 38"/>
                  <a:gd name="T17" fmla="*/ 8 h 41"/>
                  <a:gd name="T18" fmla="*/ 30 w 38"/>
                  <a:gd name="T19" fmla="*/ 3 h 41"/>
                  <a:gd name="T20" fmla="*/ 22 w 38"/>
                  <a:gd name="T21" fmla="*/ 0 h 41"/>
                  <a:gd name="T22" fmla="*/ 14 w 38"/>
                  <a:gd name="T23" fmla="*/ 0 h 41"/>
                  <a:gd name="T24" fmla="*/ 7 w 38"/>
                  <a:gd name="T25" fmla="*/ 3 h 41"/>
                  <a:gd name="T26" fmla="*/ 2 w 38"/>
                  <a:gd name="T27" fmla="*/ 10 h 41"/>
                  <a:gd name="T28" fmla="*/ 0 w 38"/>
                  <a:gd name="T29" fmla="*/ 18 h 41"/>
                  <a:gd name="T30" fmla="*/ 0 w 38"/>
                  <a:gd name="T31" fmla="*/ 26 h 41"/>
                  <a:gd name="T32" fmla="*/ 2 w 38"/>
                  <a:gd name="T33" fmla="*/ 33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1"/>
                  <a:gd name="T53" fmla="*/ 38 w 3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1">
                    <a:moveTo>
                      <a:pt x="2" y="33"/>
                    </a:moveTo>
                    <a:lnTo>
                      <a:pt x="7" y="37"/>
                    </a:lnTo>
                    <a:lnTo>
                      <a:pt x="14" y="41"/>
                    </a:lnTo>
                    <a:lnTo>
                      <a:pt x="22" y="41"/>
                    </a:lnTo>
                    <a:lnTo>
                      <a:pt x="30" y="37"/>
                    </a:lnTo>
                    <a:lnTo>
                      <a:pt x="34" y="31"/>
                    </a:lnTo>
                    <a:lnTo>
                      <a:pt x="38" y="23"/>
                    </a:lnTo>
                    <a:lnTo>
                      <a:pt x="38" y="15"/>
                    </a:lnTo>
                    <a:lnTo>
                      <a:pt x="34" y="8"/>
                    </a:lnTo>
                    <a:lnTo>
                      <a:pt x="30" y="3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lnTo>
                      <a:pt x="2" y="10"/>
                    </a:lnTo>
                    <a:lnTo>
                      <a:pt x="0" y="18"/>
                    </a:lnTo>
                    <a:lnTo>
                      <a:pt x="0" y="26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8" name="Freeform 133"/>
              <p:cNvSpPr>
                <a:spLocks/>
              </p:cNvSpPr>
              <p:nvPr/>
            </p:nvSpPr>
            <p:spPr bwMode="auto">
              <a:xfrm>
                <a:off x="1484" y="1979"/>
                <a:ext cx="45" cy="53"/>
              </a:xfrm>
              <a:custGeom>
                <a:avLst/>
                <a:gdLst>
                  <a:gd name="T0" fmla="*/ 3 w 45"/>
                  <a:gd name="T1" fmla="*/ 44 h 53"/>
                  <a:gd name="T2" fmla="*/ 4 w 45"/>
                  <a:gd name="T3" fmla="*/ 46 h 53"/>
                  <a:gd name="T4" fmla="*/ 9 w 45"/>
                  <a:gd name="T5" fmla="*/ 49 h 53"/>
                  <a:gd name="T6" fmla="*/ 12 w 45"/>
                  <a:gd name="T7" fmla="*/ 51 h 53"/>
                  <a:gd name="T8" fmla="*/ 18 w 45"/>
                  <a:gd name="T9" fmla="*/ 53 h 53"/>
                  <a:gd name="T10" fmla="*/ 28 w 45"/>
                  <a:gd name="T11" fmla="*/ 51 h 53"/>
                  <a:gd name="T12" fmla="*/ 32 w 45"/>
                  <a:gd name="T13" fmla="*/ 49 h 53"/>
                  <a:gd name="T14" fmla="*/ 37 w 45"/>
                  <a:gd name="T15" fmla="*/ 48 h 53"/>
                  <a:gd name="T16" fmla="*/ 42 w 45"/>
                  <a:gd name="T17" fmla="*/ 41 h 53"/>
                  <a:gd name="T18" fmla="*/ 42 w 45"/>
                  <a:gd name="T19" fmla="*/ 41 h 53"/>
                  <a:gd name="T20" fmla="*/ 45 w 45"/>
                  <a:gd name="T21" fmla="*/ 35 h 53"/>
                  <a:gd name="T22" fmla="*/ 45 w 45"/>
                  <a:gd name="T23" fmla="*/ 31 h 53"/>
                  <a:gd name="T24" fmla="*/ 43 w 45"/>
                  <a:gd name="T25" fmla="*/ 18 h 53"/>
                  <a:gd name="T26" fmla="*/ 43 w 45"/>
                  <a:gd name="T27" fmla="*/ 15 h 53"/>
                  <a:gd name="T28" fmla="*/ 43 w 45"/>
                  <a:gd name="T29" fmla="*/ 12 h 53"/>
                  <a:gd name="T30" fmla="*/ 40 w 45"/>
                  <a:gd name="T31" fmla="*/ 8 h 53"/>
                  <a:gd name="T32" fmla="*/ 38 w 45"/>
                  <a:gd name="T33" fmla="*/ 7 h 53"/>
                  <a:gd name="T34" fmla="*/ 34 w 45"/>
                  <a:gd name="T35" fmla="*/ 4 h 53"/>
                  <a:gd name="T36" fmla="*/ 31 w 45"/>
                  <a:gd name="T37" fmla="*/ 2 h 53"/>
                  <a:gd name="T38" fmla="*/ 24 w 45"/>
                  <a:gd name="T39" fmla="*/ 0 h 53"/>
                  <a:gd name="T40" fmla="*/ 15 w 45"/>
                  <a:gd name="T41" fmla="*/ 2 h 53"/>
                  <a:gd name="T42" fmla="*/ 11 w 45"/>
                  <a:gd name="T43" fmla="*/ 4 h 53"/>
                  <a:gd name="T44" fmla="*/ 6 w 45"/>
                  <a:gd name="T45" fmla="*/ 10 h 53"/>
                  <a:gd name="T46" fmla="*/ 11 w 45"/>
                  <a:gd name="T47" fmla="*/ 5 h 53"/>
                  <a:gd name="T48" fmla="*/ 1 w 45"/>
                  <a:gd name="T49" fmla="*/ 12 h 53"/>
                  <a:gd name="T50" fmla="*/ 0 w 45"/>
                  <a:gd name="T51" fmla="*/ 15 h 53"/>
                  <a:gd name="T52" fmla="*/ 0 w 45"/>
                  <a:gd name="T53" fmla="*/ 17 h 53"/>
                  <a:gd name="T54" fmla="*/ 1 w 45"/>
                  <a:gd name="T55" fmla="*/ 38 h 53"/>
                  <a:gd name="T56" fmla="*/ 3 w 45"/>
                  <a:gd name="T57" fmla="*/ 43 h 53"/>
                  <a:gd name="T58" fmla="*/ 11 w 45"/>
                  <a:gd name="T59" fmla="*/ 40 h 53"/>
                  <a:gd name="T60" fmla="*/ 7 w 45"/>
                  <a:gd name="T61" fmla="*/ 31 h 53"/>
                  <a:gd name="T62" fmla="*/ 6 w 45"/>
                  <a:gd name="T63" fmla="*/ 23 h 53"/>
                  <a:gd name="T64" fmla="*/ 9 w 45"/>
                  <a:gd name="T65" fmla="*/ 18 h 53"/>
                  <a:gd name="T66" fmla="*/ 11 w 45"/>
                  <a:gd name="T67" fmla="*/ 15 h 53"/>
                  <a:gd name="T68" fmla="*/ 15 w 45"/>
                  <a:gd name="T69" fmla="*/ 10 h 53"/>
                  <a:gd name="T70" fmla="*/ 14 w 45"/>
                  <a:gd name="T71" fmla="*/ 13 h 53"/>
                  <a:gd name="T72" fmla="*/ 18 w 45"/>
                  <a:gd name="T73" fmla="*/ 12 h 53"/>
                  <a:gd name="T74" fmla="*/ 21 w 45"/>
                  <a:gd name="T75" fmla="*/ 10 h 53"/>
                  <a:gd name="T76" fmla="*/ 28 w 45"/>
                  <a:gd name="T77" fmla="*/ 12 h 53"/>
                  <a:gd name="T78" fmla="*/ 31 w 45"/>
                  <a:gd name="T79" fmla="*/ 13 h 53"/>
                  <a:gd name="T80" fmla="*/ 32 w 45"/>
                  <a:gd name="T81" fmla="*/ 13 h 53"/>
                  <a:gd name="T82" fmla="*/ 34 w 45"/>
                  <a:gd name="T83" fmla="*/ 15 h 53"/>
                  <a:gd name="T84" fmla="*/ 35 w 45"/>
                  <a:gd name="T85" fmla="*/ 18 h 53"/>
                  <a:gd name="T86" fmla="*/ 35 w 45"/>
                  <a:gd name="T87" fmla="*/ 18 h 53"/>
                  <a:gd name="T88" fmla="*/ 34 w 45"/>
                  <a:gd name="T89" fmla="*/ 18 h 53"/>
                  <a:gd name="T90" fmla="*/ 37 w 45"/>
                  <a:gd name="T91" fmla="*/ 25 h 53"/>
                  <a:gd name="T92" fmla="*/ 37 w 45"/>
                  <a:gd name="T93" fmla="*/ 25 h 53"/>
                  <a:gd name="T94" fmla="*/ 34 w 45"/>
                  <a:gd name="T95" fmla="*/ 33 h 53"/>
                  <a:gd name="T96" fmla="*/ 34 w 45"/>
                  <a:gd name="T97" fmla="*/ 35 h 53"/>
                  <a:gd name="T98" fmla="*/ 29 w 45"/>
                  <a:gd name="T99" fmla="*/ 41 h 53"/>
                  <a:gd name="T100" fmla="*/ 31 w 45"/>
                  <a:gd name="T101" fmla="*/ 41 h 53"/>
                  <a:gd name="T102" fmla="*/ 29 w 45"/>
                  <a:gd name="T103" fmla="*/ 40 h 53"/>
                  <a:gd name="T104" fmla="*/ 24 w 45"/>
                  <a:gd name="T105" fmla="*/ 41 h 53"/>
                  <a:gd name="T106" fmla="*/ 21 w 45"/>
                  <a:gd name="T107" fmla="*/ 43 h 53"/>
                  <a:gd name="T108" fmla="*/ 15 w 45"/>
                  <a:gd name="T109" fmla="*/ 41 h 53"/>
                  <a:gd name="T110" fmla="*/ 12 w 45"/>
                  <a:gd name="T111" fmla="*/ 40 h 53"/>
                  <a:gd name="T112" fmla="*/ 11 w 45"/>
                  <a:gd name="T113" fmla="*/ 40 h 53"/>
                  <a:gd name="T114" fmla="*/ 9 w 45"/>
                  <a:gd name="T115" fmla="*/ 38 h 53"/>
                  <a:gd name="T116" fmla="*/ 1 w 45"/>
                  <a:gd name="T117" fmla="*/ 40 h 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5"/>
                  <a:gd name="T178" fmla="*/ 0 h 53"/>
                  <a:gd name="T179" fmla="*/ 45 w 45"/>
                  <a:gd name="T180" fmla="*/ 53 h 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5" h="53">
                    <a:moveTo>
                      <a:pt x="1" y="40"/>
                    </a:moveTo>
                    <a:lnTo>
                      <a:pt x="3" y="44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7" y="48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2" y="51"/>
                    </a:lnTo>
                    <a:lnTo>
                      <a:pt x="17" y="51"/>
                    </a:lnTo>
                    <a:lnTo>
                      <a:pt x="18" y="53"/>
                    </a:lnTo>
                    <a:lnTo>
                      <a:pt x="26" y="53"/>
                    </a:lnTo>
                    <a:lnTo>
                      <a:pt x="28" y="51"/>
                    </a:lnTo>
                    <a:lnTo>
                      <a:pt x="31" y="51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7" y="48"/>
                    </a:lnTo>
                    <a:lnTo>
                      <a:pt x="38" y="44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3" y="36"/>
                    </a:lnTo>
                    <a:lnTo>
                      <a:pt x="45" y="35"/>
                    </a:lnTo>
                    <a:lnTo>
                      <a:pt x="43" y="31"/>
                    </a:lnTo>
                    <a:lnTo>
                      <a:pt x="45" y="31"/>
                    </a:lnTo>
                    <a:lnTo>
                      <a:pt x="45" y="18"/>
                    </a:lnTo>
                    <a:lnTo>
                      <a:pt x="43" y="18"/>
                    </a:lnTo>
                    <a:lnTo>
                      <a:pt x="45" y="17"/>
                    </a:lnTo>
                    <a:lnTo>
                      <a:pt x="43" y="15"/>
                    </a:lnTo>
                    <a:lnTo>
                      <a:pt x="42" y="12"/>
                    </a:lnTo>
                    <a:lnTo>
                      <a:pt x="43" y="12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7"/>
                    </a:lnTo>
                    <a:lnTo>
                      <a:pt x="35" y="5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1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1" y="4"/>
                    </a:lnTo>
                    <a:lnTo>
                      <a:pt x="7" y="5"/>
                    </a:lnTo>
                    <a:lnTo>
                      <a:pt x="6" y="10"/>
                    </a:lnTo>
                    <a:lnTo>
                      <a:pt x="7" y="7"/>
                    </a:lnTo>
                    <a:lnTo>
                      <a:pt x="11" y="5"/>
                    </a:lnTo>
                    <a:lnTo>
                      <a:pt x="7" y="5"/>
                    </a:lnTo>
                    <a:lnTo>
                      <a:pt x="1" y="12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0" y="40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11" y="40"/>
                    </a:lnTo>
                    <a:lnTo>
                      <a:pt x="9" y="36"/>
                    </a:lnTo>
                    <a:lnTo>
                      <a:pt x="7" y="3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9" y="18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4" y="13"/>
                    </a:lnTo>
                    <a:lnTo>
                      <a:pt x="15" y="10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2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3" y="12"/>
                    </a:lnTo>
                    <a:lnTo>
                      <a:pt x="28" y="12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5" y="18"/>
                    </a:lnTo>
                    <a:lnTo>
                      <a:pt x="34" y="18"/>
                    </a:lnTo>
                    <a:lnTo>
                      <a:pt x="35" y="18"/>
                    </a:lnTo>
                    <a:lnTo>
                      <a:pt x="34" y="15"/>
                    </a:lnTo>
                    <a:lnTo>
                      <a:pt x="34" y="18"/>
                    </a:lnTo>
                    <a:lnTo>
                      <a:pt x="35" y="20"/>
                    </a:lnTo>
                    <a:lnTo>
                      <a:pt x="37" y="25"/>
                    </a:lnTo>
                    <a:lnTo>
                      <a:pt x="38" y="25"/>
                    </a:lnTo>
                    <a:lnTo>
                      <a:pt x="37" y="25"/>
                    </a:lnTo>
                    <a:lnTo>
                      <a:pt x="35" y="31"/>
                    </a:lnTo>
                    <a:lnTo>
                      <a:pt x="34" y="33"/>
                    </a:lnTo>
                    <a:lnTo>
                      <a:pt x="35" y="35"/>
                    </a:lnTo>
                    <a:lnTo>
                      <a:pt x="34" y="35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4"/>
                    </a:lnTo>
                    <a:lnTo>
                      <a:pt x="31" y="41"/>
                    </a:lnTo>
                    <a:lnTo>
                      <a:pt x="34" y="40"/>
                    </a:lnTo>
                    <a:lnTo>
                      <a:pt x="29" y="40"/>
                    </a:lnTo>
                    <a:lnTo>
                      <a:pt x="28" y="41"/>
                    </a:lnTo>
                    <a:lnTo>
                      <a:pt x="24" y="41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20" y="41"/>
                    </a:lnTo>
                    <a:lnTo>
                      <a:pt x="15" y="41"/>
                    </a:lnTo>
                    <a:lnTo>
                      <a:pt x="14" y="40"/>
                    </a:lnTo>
                    <a:lnTo>
                      <a:pt x="12" y="40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11" y="40"/>
                    </a:lnTo>
                    <a:lnTo>
                      <a:pt x="1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Freeform 134"/>
              <p:cNvSpPr>
                <a:spLocks/>
              </p:cNvSpPr>
              <p:nvPr/>
            </p:nvSpPr>
            <p:spPr bwMode="auto">
              <a:xfrm>
                <a:off x="1533" y="1974"/>
                <a:ext cx="37" cy="40"/>
              </a:xfrm>
              <a:custGeom>
                <a:avLst/>
                <a:gdLst>
                  <a:gd name="T0" fmla="*/ 2 w 37"/>
                  <a:gd name="T1" fmla="*/ 30 h 40"/>
                  <a:gd name="T2" fmla="*/ 8 w 37"/>
                  <a:gd name="T3" fmla="*/ 36 h 40"/>
                  <a:gd name="T4" fmla="*/ 16 w 37"/>
                  <a:gd name="T5" fmla="*/ 40 h 40"/>
                  <a:gd name="T6" fmla="*/ 24 w 37"/>
                  <a:gd name="T7" fmla="*/ 40 h 40"/>
                  <a:gd name="T8" fmla="*/ 30 w 37"/>
                  <a:gd name="T9" fmla="*/ 36 h 40"/>
                  <a:gd name="T10" fmla="*/ 34 w 37"/>
                  <a:gd name="T11" fmla="*/ 30 h 40"/>
                  <a:gd name="T12" fmla="*/ 37 w 37"/>
                  <a:gd name="T13" fmla="*/ 23 h 40"/>
                  <a:gd name="T14" fmla="*/ 37 w 37"/>
                  <a:gd name="T15" fmla="*/ 15 h 40"/>
                  <a:gd name="T16" fmla="*/ 34 w 37"/>
                  <a:gd name="T17" fmla="*/ 7 h 40"/>
                  <a:gd name="T18" fmla="*/ 30 w 37"/>
                  <a:gd name="T19" fmla="*/ 2 h 40"/>
                  <a:gd name="T20" fmla="*/ 22 w 37"/>
                  <a:gd name="T21" fmla="*/ 0 h 40"/>
                  <a:gd name="T22" fmla="*/ 14 w 37"/>
                  <a:gd name="T23" fmla="*/ 0 h 40"/>
                  <a:gd name="T24" fmla="*/ 8 w 37"/>
                  <a:gd name="T25" fmla="*/ 2 h 40"/>
                  <a:gd name="T26" fmla="*/ 3 w 37"/>
                  <a:gd name="T27" fmla="*/ 7 h 40"/>
                  <a:gd name="T28" fmla="*/ 0 w 37"/>
                  <a:gd name="T29" fmla="*/ 15 h 40"/>
                  <a:gd name="T30" fmla="*/ 0 w 37"/>
                  <a:gd name="T31" fmla="*/ 23 h 40"/>
                  <a:gd name="T32" fmla="*/ 2 w 37"/>
                  <a:gd name="T33" fmla="*/ 3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0"/>
                  <a:gd name="T53" fmla="*/ 37 w 37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0">
                    <a:moveTo>
                      <a:pt x="2" y="30"/>
                    </a:moveTo>
                    <a:lnTo>
                      <a:pt x="8" y="36"/>
                    </a:lnTo>
                    <a:lnTo>
                      <a:pt x="16" y="40"/>
                    </a:lnTo>
                    <a:lnTo>
                      <a:pt x="24" y="40"/>
                    </a:lnTo>
                    <a:lnTo>
                      <a:pt x="30" y="36"/>
                    </a:lnTo>
                    <a:lnTo>
                      <a:pt x="34" y="30"/>
                    </a:lnTo>
                    <a:lnTo>
                      <a:pt x="37" y="23"/>
                    </a:lnTo>
                    <a:lnTo>
                      <a:pt x="37" y="15"/>
                    </a:lnTo>
                    <a:lnTo>
                      <a:pt x="34" y="7"/>
                    </a:lnTo>
                    <a:lnTo>
                      <a:pt x="30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0" name="Freeform 135"/>
              <p:cNvSpPr>
                <a:spLocks/>
              </p:cNvSpPr>
              <p:nvPr/>
            </p:nvSpPr>
            <p:spPr bwMode="auto">
              <a:xfrm>
                <a:off x="1527" y="1969"/>
                <a:ext cx="48" cy="50"/>
              </a:xfrm>
              <a:custGeom>
                <a:avLst/>
                <a:gdLst>
                  <a:gd name="T0" fmla="*/ 5 w 48"/>
                  <a:gd name="T1" fmla="*/ 40 h 50"/>
                  <a:gd name="T2" fmla="*/ 6 w 48"/>
                  <a:gd name="T3" fmla="*/ 41 h 50"/>
                  <a:gd name="T4" fmla="*/ 12 w 48"/>
                  <a:gd name="T5" fmla="*/ 46 h 50"/>
                  <a:gd name="T6" fmla="*/ 14 w 48"/>
                  <a:gd name="T7" fmla="*/ 46 h 50"/>
                  <a:gd name="T8" fmla="*/ 22 w 48"/>
                  <a:gd name="T9" fmla="*/ 50 h 50"/>
                  <a:gd name="T10" fmla="*/ 30 w 48"/>
                  <a:gd name="T11" fmla="*/ 48 h 50"/>
                  <a:gd name="T12" fmla="*/ 34 w 48"/>
                  <a:gd name="T13" fmla="*/ 46 h 50"/>
                  <a:gd name="T14" fmla="*/ 40 w 48"/>
                  <a:gd name="T15" fmla="*/ 41 h 50"/>
                  <a:gd name="T16" fmla="*/ 42 w 48"/>
                  <a:gd name="T17" fmla="*/ 38 h 50"/>
                  <a:gd name="T18" fmla="*/ 43 w 48"/>
                  <a:gd name="T19" fmla="*/ 35 h 50"/>
                  <a:gd name="T20" fmla="*/ 47 w 48"/>
                  <a:gd name="T21" fmla="*/ 28 h 50"/>
                  <a:gd name="T22" fmla="*/ 48 w 48"/>
                  <a:gd name="T23" fmla="*/ 18 h 50"/>
                  <a:gd name="T24" fmla="*/ 47 w 48"/>
                  <a:gd name="T25" fmla="*/ 14 h 50"/>
                  <a:gd name="T26" fmla="*/ 43 w 48"/>
                  <a:gd name="T27" fmla="*/ 9 h 50"/>
                  <a:gd name="T28" fmla="*/ 43 w 48"/>
                  <a:gd name="T29" fmla="*/ 9 h 50"/>
                  <a:gd name="T30" fmla="*/ 40 w 48"/>
                  <a:gd name="T31" fmla="*/ 5 h 50"/>
                  <a:gd name="T32" fmla="*/ 37 w 48"/>
                  <a:gd name="T33" fmla="*/ 4 h 50"/>
                  <a:gd name="T34" fmla="*/ 34 w 48"/>
                  <a:gd name="T35" fmla="*/ 2 h 50"/>
                  <a:gd name="T36" fmla="*/ 14 w 48"/>
                  <a:gd name="T37" fmla="*/ 0 h 50"/>
                  <a:gd name="T38" fmla="*/ 11 w 48"/>
                  <a:gd name="T39" fmla="*/ 2 h 50"/>
                  <a:gd name="T40" fmla="*/ 14 w 48"/>
                  <a:gd name="T41" fmla="*/ 2 h 50"/>
                  <a:gd name="T42" fmla="*/ 8 w 48"/>
                  <a:gd name="T43" fmla="*/ 5 h 50"/>
                  <a:gd name="T44" fmla="*/ 5 w 48"/>
                  <a:gd name="T45" fmla="*/ 9 h 50"/>
                  <a:gd name="T46" fmla="*/ 5 w 48"/>
                  <a:gd name="T47" fmla="*/ 10 h 50"/>
                  <a:gd name="T48" fmla="*/ 2 w 48"/>
                  <a:gd name="T49" fmla="*/ 17 h 50"/>
                  <a:gd name="T50" fmla="*/ 2 w 48"/>
                  <a:gd name="T51" fmla="*/ 33 h 50"/>
                  <a:gd name="T52" fmla="*/ 2 w 48"/>
                  <a:gd name="T53" fmla="*/ 35 h 50"/>
                  <a:gd name="T54" fmla="*/ 3 w 48"/>
                  <a:gd name="T55" fmla="*/ 35 h 50"/>
                  <a:gd name="T56" fmla="*/ 11 w 48"/>
                  <a:gd name="T57" fmla="*/ 32 h 50"/>
                  <a:gd name="T58" fmla="*/ 8 w 48"/>
                  <a:gd name="T59" fmla="*/ 27 h 50"/>
                  <a:gd name="T60" fmla="*/ 11 w 48"/>
                  <a:gd name="T61" fmla="*/ 20 h 50"/>
                  <a:gd name="T62" fmla="*/ 11 w 48"/>
                  <a:gd name="T63" fmla="*/ 17 h 50"/>
                  <a:gd name="T64" fmla="*/ 14 w 48"/>
                  <a:gd name="T65" fmla="*/ 12 h 50"/>
                  <a:gd name="T66" fmla="*/ 14 w 48"/>
                  <a:gd name="T67" fmla="*/ 12 h 50"/>
                  <a:gd name="T68" fmla="*/ 14 w 48"/>
                  <a:gd name="T69" fmla="*/ 12 h 50"/>
                  <a:gd name="T70" fmla="*/ 17 w 48"/>
                  <a:gd name="T71" fmla="*/ 9 h 50"/>
                  <a:gd name="T72" fmla="*/ 20 w 48"/>
                  <a:gd name="T73" fmla="*/ 7 h 50"/>
                  <a:gd name="T74" fmla="*/ 28 w 48"/>
                  <a:gd name="T75" fmla="*/ 9 h 50"/>
                  <a:gd name="T76" fmla="*/ 31 w 48"/>
                  <a:gd name="T77" fmla="*/ 10 h 50"/>
                  <a:gd name="T78" fmla="*/ 34 w 48"/>
                  <a:gd name="T79" fmla="*/ 12 h 50"/>
                  <a:gd name="T80" fmla="*/ 34 w 48"/>
                  <a:gd name="T81" fmla="*/ 12 h 50"/>
                  <a:gd name="T82" fmla="*/ 36 w 48"/>
                  <a:gd name="T83" fmla="*/ 15 h 50"/>
                  <a:gd name="T84" fmla="*/ 36 w 48"/>
                  <a:gd name="T85" fmla="*/ 12 h 50"/>
                  <a:gd name="T86" fmla="*/ 37 w 48"/>
                  <a:gd name="T87" fmla="*/ 17 h 50"/>
                  <a:gd name="T88" fmla="*/ 39 w 48"/>
                  <a:gd name="T89" fmla="*/ 22 h 50"/>
                  <a:gd name="T90" fmla="*/ 37 w 48"/>
                  <a:gd name="T91" fmla="*/ 25 h 50"/>
                  <a:gd name="T92" fmla="*/ 37 w 48"/>
                  <a:gd name="T93" fmla="*/ 28 h 50"/>
                  <a:gd name="T94" fmla="*/ 36 w 48"/>
                  <a:gd name="T95" fmla="*/ 32 h 50"/>
                  <a:gd name="T96" fmla="*/ 31 w 48"/>
                  <a:gd name="T97" fmla="*/ 38 h 50"/>
                  <a:gd name="T98" fmla="*/ 36 w 48"/>
                  <a:gd name="T99" fmla="*/ 36 h 50"/>
                  <a:gd name="T100" fmla="*/ 30 w 48"/>
                  <a:gd name="T101" fmla="*/ 38 h 50"/>
                  <a:gd name="T102" fmla="*/ 25 w 48"/>
                  <a:gd name="T103" fmla="*/ 40 h 50"/>
                  <a:gd name="T104" fmla="*/ 20 w 48"/>
                  <a:gd name="T105" fmla="*/ 40 h 50"/>
                  <a:gd name="T106" fmla="*/ 16 w 48"/>
                  <a:gd name="T107" fmla="*/ 36 h 50"/>
                  <a:gd name="T108" fmla="*/ 12 w 48"/>
                  <a:gd name="T109" fmla="*/ 35 h 50"/>
                  <a:gd name="T110" fmla="*/ 11 w 48"/>
                  <a:gd name="T111" fmla="*/ 33 h 50"/>
                  <a:gd name="T112" fmla="*/ 3 w 48"/>
                  <a:gd name="T113" fmla="*/ 35 h 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8"/>
                  <a:gd name="T172" fmla="*/ 0 h 50"/>
                  <a:gd name="T173" fmla="*/ 48 w 48"/>
                  <a:gd name="T174" fmla="*/ 50 h 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8" h="50">
                    <a:moveTo>
                      <a:pt x="3" y="35"/>
                    </a:moveTo>
                    <a:lnTo>
                      <a:pt x="5" y="40"/>
                    </a:lnTo>
                    <a:lnTo>
                      <a:pt x="6" y="40"/>
                    </a:lnTo>
                    <a:lnTo>
                      <a:pt x="6" y="41"/>
                    </a:lnTo>
                    <a:lnTo>
                      <a:pt x="9" y="43"/>
                    </a:lnTo>
                    <a:lnTo>
                      <a:pt x="12" y="46"/>
                    </a:lnTo>
                    <a:lnTo>
                      <a:pt x="14" y="45"/>
                    </a:lnTo>
                    <a:lnTo>
                      <a:pt x="14" y="46"/>
                    </a:lnTo>
                    <a:lnTo>
                      <a:pt x="20" y="48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0" y="48"/>
                    </a:lnTo>
                    <a:lnTo>
                      <a:pt x="33" y="48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40" y="41"/>
                    </a:lnTo>
                    <a:lnTo>
                      <a:pt x="43" y="38"/>
                    </a:lnTo>
                    <a:lnTo>
                      <a:pt x="42" y="38"/>
                    </a:lnTo>
                    <a:lnTo>
                      <a:pt x="43" y="38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7" y="28"/>
                    </a:lnTo>
                    <a:lnTo>
                      <a:pt x="48" y="27"/>
                    </a:lnTo>
                    <a:lnTo>
                      <a:pt x="48" y="18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5" y="12"/>
                    </a:lnTo>
                    <a:lnTo>
                      <a:pt x="43" y="9"/>
                    </a:lnTo>
                    <a:lnTo>
                      <a:pt x="45" y="9"/>
                    </a:lnTo>
                    <a:lnTo>
                      <a:pt x="43" y="9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4" y="2"/>
                    </a:lnTo>
                    <a:lnTo>
                      <a:pt x="34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9" y="7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2" y="35"/>
                    </a:lnTo>
                    <a:lnTo>
                      <a:pt x="5" y="38"/>
                    </a:lnTo>
                    <a:lnTo>
                      <a:pt x="3" y="35"/>
                    </a:lnTo>
                    <a:lnTo>
                      <a:pt x="12" y="35"/>
                    </a:lnTo>
                    <a:lnTo>
                      <a:pt x="11" y="32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9" y="22"/>
                    </a:lnTo>
                    <a:lnTo>
                      <a:pt x="11" y="20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9" y="7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28" y="7"/>
                    </a:lnTo>
                    <a:lnTo>
                      <a:pt x="28" y="9"/>
                    </a:lnTo>
                    <a:lnTo>
                      <a:pt x="31" y="9"/>
                    </a:lnTo>
                    <a:lnTo>
                      <a:pt x="31" y="10"/>
                    </a:lnTo>
                    <a:lnTo>
                      <a:pt x="34" y="10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6" y="12"/>
                    </a:lnTo>
                    <a:lnTo>
                      <a:pt x="36" y="15"/>
                    </a:lnTo>
                    <a:lnTo>
                      <a:pt x="37" y="17"/>
                    </a:lnTo>
                    <a:lnTo>
                      <a:pt x="37" y="20"/>
                    </a:lnTo>
                    <a:lnTo>
                      <a:pt x="39" y="22"/>
                    </a:lnTo>
                    <a:lnTo>
                      <a:pt x="39" y="23"/>
                    </a:lnTo>
                    <a:lnTo>
                      <a:pt x="37" y="25"/>
                    </a:lnTo>
                    <a:lnTo>
                      <a:pt x="39" y="28"/>
                    </a:lnTo>
                    <a:lnTo>
                      <a:pt x="37" y="28"/>
                    </a:lnTo>
                    <a:lnTo>
                      <a:pt x="37" y="32"/>
                    </a:lnTo>
                    <a:lnTo>
                      <a:pt x="36" y="32"/>
                    </a:lnTo>
                    <a:lnTo>
                      <a:pt x="34" y="35"/>
                    </a:lnTo>
                    <a:lnTo>
                      <a:pt x="31" y="38"/>
                    </a:lnTo>
                    <a:lnTo>
                      <a:pt x="31" y="41"/>
                    </a:lnTo>
                    <a:lnTo>
                      <a:pt x="36" y="36"/>
                    </a:lnTo>
                    <a:lnTo>
                      <a:pt x="31" y="36"/>
                    </a:lnTo>
                    <a:lnTo>
                      <a:pt x="30" y="38"/>
                    </a:lnTo>
                    <a:lnTo>
                      <a:pt x="26" y="38"/>
                    </a:lnTo>
                    <a:lnTo>
                      <a:pt x="25" y="40"/>
                    </a:lnTo>
                    <a:lnTo>
                      <a:pt x="23" y="38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16" y="36"/>
                    </a:lnTo>
                    <a:lnTo>
                      <a:pt x="12" y="33"/>
                    </a:lnTo>
                    <a:lnTo>
                      <a:pt x="12" y="35"/>
                    </a:lnTo>
                    <a:lnTo>
                      <a:pt x="12" y="33"/>
                    </a:lnTo>
                    <a:lnTo>
                      <a:pt x="11" y="33"/>
                    </a:lnTo>
                    <a:lnTo>
                      <a:pt x="12" y="35"/>
                    </a:lnTo>
                    <a:lnTo>
                      <a:pt x="3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1" name="Freeform 136"/>
              <p:cNvSpPr>
                <a:spLocks/>
              </p:cNvSpPr>
              <p:nvPr/>
            </p:nvSpPr>
            <p:spPr bwMode="auto">
              <a:xfrm>
                <a:off x="1609" y="2004"/>
                <a:ext cx="37" cy="39"/>
              </a:xfrm>
              <a:custGeom>
                <a:avLst/>
                <a:gdLst>
                  <a:gd name="T0" fmla="*/ 2 w 37"/>
                  <a:gd name="T1" fmla="*/ 31 h 39"/>
                  <a:gd name="T2" fmla="*/ 6 w 37"/>
                  <a:gd name="T3" fmla="*/ 37 h 39"/>
                  <a:gd name="T4" fmla="*/ 14 w 37"/>
                  <a:gd name="T5" fmla="*/ 39 h 39"/>
                  <a:gd name="T6" fmla="*/ 22 w 37"/>
                  <a:gd name="T7" fmla="*/ 39 h 39"/>
                  <a:gd name="T8" fmla="*/ 28 w 37"/>
                  <a:gd name="T9" fmla="*/ 37 h 39"/>
                  <a:gd name="T10" fmla="*/ 34 w 37"/>
                  <a:gd name="T11" fmla="*/ 31 h 39"/>
                  <a:gd name="T12" fmla="*/ 37 w 37"/>
                  <a:gd name="T13" fmla="*/ 23 h 39"/>
                  <a:gd name="T14" fmla="*/ 37 w 37"/>
                  <a:gd name="T15" fmla="*/ 15 h 39"/>
                  <a:gd name="T16" fmla="*/ 34 w 37"/>
                  <a:gd name="T17" fmla="*/ 8 h 39"/>
                  <a:gd name="T18" fmla="*/ 30 w 37"/>
                  <a:gd name="T19" fmla="*/ 1 h 39"/>
                  <a:gd name="T20" fmla="*/ 22 w 37"/>
                  <a:gd name="T21" fmla="*/ 0 h 39"/>
                  <a:gd name="T22" fmla="*/ 14 w 37"/>
                  <a:gd name="T23" fmla="*/ 0 h 39"/>
                  <a:gd name="T24" fmla="*/ 6 w 37"/>
                  <a:gd name="T25" fmla="*/ 3 h 39"/>
                  <a:gd name="T26" fmla="*/ 2 w 37"/>
                  <a:gd name="T27" fmla="*/ 8 h 39"/>
                  <a:gd name="T28" fmla="*/ 0 w 37"/>
                  <a:gd name="T29" fmla="*/ 16 h 39"/>
                  <a:gd name="T30" fmla="*/ 0 w 37"/>
                  <a:gd name="T31" fmla="*/ 24 h 39"/>
                  <a:gd name="T32" fmla="*/ 2 w 37"/>
                  <a:gd name="T33" fmla="*/ 3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9"/>
                  <a:gd name="T53" fmla="*/ 37 w 37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9">
                    <a:moveTo>
                      <a:pt x="2" y="31"/>
                    </a:moveTo>
                    <a:lnTo>
                      <a:pt x="6" y="37"/>
                    </a:lnTo>
                    <a:lnTo>
                      <a:pt x="14" y="39"/>
                    </a:lnTo>
                    <a:lnTo>
                      <a:pt x="22" y="39"/>
                    </a:lnTo>
                    <a:lnTo>
                      <a:pt x="28" y="37"/>
                    </a:lnTo>
                    <a:lnTo>
                      <a:pt x="34" y="31"/>
                    </a:lnTo>
                    <a:lnTo>
                      <a:pt x="37" y="23"/>
                    </a:lnTo>
                    <a:lnTo>
                      <a:pt x="37" y="15"/>
                    </a:lnTo>
                    <a:lnTo>
                      <a:pt x="34" y="8"/>
                    </a:lnTo>
                    <a:lnTo>
                      <a:pt x="30" y="1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6" y="3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2" name="Freeform 137"/>
              <p:cNvSpPr>
                <a:spLocks/>
              </p:cNvSpPr>
              <p:nvPr/>
            </p:nvSpPr>
            <p:spPr bwMode="auto">
              <a:xfrm>
                <a:off x="1605" y="1999"/>
                <a:ext cx="46" cy="49"/>
              </a:xfrm>
              <a:custGeom>
                <a:avLst/>
                <a:gdLst>
                  <a:gd name="T0" fmla="*/ 1 w 46"/>
                  <a:gd name="T1" fmla="*/ 39 h 49"/>
                  <a:gd name="T2" fmla="*/ 6 w 46"/>
                  <a:gd name="T3" fmla="*/ 42 h 49"/>
                  <a:gd name="T4" fmla="*/ 9 w 46"/>
                  <a:gd name="T5" fmla="*/ 46 h 49"/>
                  <a:gd name="T6" fmla="*/ 12 w 46"/>
                  <a:gd name="T7" fmla="*/ 47 h 49"/>
                  <a:gd name="T8" fmla="*/ 31 w 46"/>
                  <a:gd name="T9" fmla="*/ 47 h 49"/>
                  <a:gd name="T10" fmla="*/ 32 w 46"/>
                  <a:gd name="T11" fmla="*/ 47 h 49"/>
                  <a:gd name="T12" fmla="*/ 35 w 46"/>
                  <a:gd name="T13" fmla="*/ 46 h 49"/>
                  <a:gd name="T14" fmla="*/ 35 w 46"/>
                  <a:gd name="T15" fmla="*/ 44 h 49"/>
                  <a:gd name="T16" fmla="*/ 37 w 46"/>
                  <a:gd name="T17" fmla="*/ 42 h 49"/>
                  <a:gd name="T18" fmla="*/ 40 w 46"/>
                  <a:gd name="T19" fmla="*/ 39 h 49"/>
                  <a:gd name="T20" fmla="*/ 41 w 46"/>
                  <a:gd name="T21" fmla="*/ 34 h 49"/>
                  <a:gd name="T22" fmla="*/ 45 w 46"/>
                  <a:gd name="T23" fmla="*/ 28 h 49"/>
                  <a:gd name="T24" fmla="*/ 46 w 46"/>
                  <a:gd name="T25" fmla="*/ 20 h 49"/>
                  <a:gd name="T26" fmla="*/ 45 w 46"/>
                  <a:gd name="T27" fmla="*/ 15 h 49"/>
                  <a:gd name="T28" fmla="*/ 41 w 46"/>
                  <a:gd name="T29" fmla="*/ 10 h 49"/>
                  <a:gd name="T30" fmla="*/ 41 w 46"/>
                  <a:gd name="T31" fmla="*/ 10 h 49"/>
                  <a:gd name="T32" fmla="*/ 37 w 46"/>
                  <a:gd name="T33" fmla="*/ 3 h 49"/>
                  <a:gd name="T34" fmla="*/ 37 w 46"/>
                  <a:gd name="T35" fmla="*/ 3 h 49"/>
                  <a:gd name="T36" fmla="*/ 32 w 46"/>
                  <a:gd name="T37" fmla="*/ 0 h 49"/>
                  <a:gd name="T38" fmla="*/ 31 w 46"/>
                  <a:gd name="T39" fmla="*/ 0 h 49"/>
                  <a:gd name="T40" fmla="*/ 14 w 46"/>
                  <a:gd name="T41" fmla="*/ 2 h 49"/>
                  <a:gd name="T42" fmla="*/ 10 w 46"/>
                  <a:gd name="T43" fmla="*/ 2 h 49"/>
                  <a:gd name="T44" fmla="*/ 6 w 46"/>
                  <a:gd name="T45" fmla="*/ 8 h 49"/>
                  <a:gd name="T46" fmla="*/ 7 w 46"/>
                  <a:gd name="T47" fmla="*/ 3 h 49"/>
                  <a:gd name="T48" fmla="*/ 4 w 46"/>
                  <a:gd name="T49" fmla="*/ 5 h 49"/>
                  <a:gd name="T50" fmla="*/ 3 w 46"/>
                  <a:gd name="T51" fmla="*/ 6 h 49"/>
                  <a:gd name="T52" fmla="*/ 1 w 46"/>
                  <a:gd name="T53" fmla="*/ 10 h 49"/>
                  <a:gd name="T54" fmla="*/ 0 w 46"/>
                  <a:gd name="T55" fmla="*/ 13 h 49"/>
                  <a:gd name="T56" fmla="*/ 1 w 46"/>
                  <a:gd name="T57" fmla="*/ 34 h 49"/>
                  <a:gd name="T58" fmla="*/ 3 w 46"/>
                  <a:gd name="T59" fmla="*/ 39 h 49"/>
                  <a:gd name="T60" fmla="*/ 10 w 46"/>
                  <a:gd name="T61" fmla="*/ 36 h 49"/>
                  <a:gd name="T62" fmla="*/ 7 w 46"/>
                  <a:gd name="T63" fmla="*/ 28 h 49"/>
                  <a:gd name="T64" fmla="*/ 6 w 46"/>
                  <a:gd name="T65" fmla="*/ 20 h 49"/>
                  <a:gd name="T66" fmla="*/ 7 w 46"/>
                  <a:gd name="T67" fmla="*/ 16 h 49"/>
                  <a:gd name="T68" fmla="*/ 9 w 46"/>
                  <a:gd name="T69" fmla="*/ 13 h 49"/>
                  <a:gd name="T70" fmla="*/ 10 w 46"/>
                  <a:gd name="T71" fmla="*/ 11 h 49"/>
                  <a:gd name="T72" fmla="*/ 14 w 46"/>
                  <a:gd name="T73" fmla="*/ 13 h 49"/>
                  <a:gd name="T74" fmla="*/ 15 w 46"/>
                  <a:gd name="T75" fmla="*/ 8 h 49"/>
                  <a:gd name="T76" fmla="*/ 14 w 46"/>
                  <a:gd name="T77" fmla="*/ 11 h 49"/>
                  <a:gd name="T78" fmla="*/ 20 w 46"/>
                  <a:gd name="T79" fmla="*/ 8 h 49"/>
                  <a:gd name="T80" fmla="*/ 24 w 46"/>
                  <a:gd name="T81" fmla="*/ 6 h 49"/>
                  <a:gd name="T82" fmla="*/ 29 w 46"/>
                  <a:gd name="T83" fmla="*/ 10 h 49"/>
                  <a:gd name="T84" fmla="*/ 31 w 46"/>
                  <a:gd name="T85" fmla="*/ 10 h 49"/>
                  <a:gd name="T86" fmla="*/ 34 w 46"/>
                  <a:gd name="T87" fmla="*/ 13 h 49"/>
                  <a:gd name="T88" fmla="*/ 32 w 46"/>
                  <a:gd name="T89" fmla="*/ 13 h 49"/>
                  <a:gd name="T90" fmla="*/ 34 w 46"/>
                  <a:gd name="T91" fmla="*/ 15 h 49"/>
                  <a:gd name="T92" fmla="*/ 34 w 46"/>
                  <a:gd name="T93" fmla="*/ 13 h 49"/>
                  <a:gd name="T94" fmla="*/ 35 w 46"/>
                  <a:gd name="T95" fmla="*/ 18 h 49"/>
                  <a:gd name="T96" fmla="*/ 37 w 46"/>
                  <a:gd name="T97" fmla="*/ 23 h 49"/>
                  <a:gd name="T98" fmla="*/ 37 w 46"/>
                  <a:gd name="T99" fmla="*/ 28 h 49"/>
                  <a:gd name="T100" fmla="*/ 34 w 46"/>
                  <a:gd name="T101" fmla="*/ 33 h 49"/>
                  <a:gd name="T102" fmla="*/ 32 w 46"/>
                  <a:gd name="T103" fmla="*/ 36 h 49"/>
                  <a:gd name="T104" fmla="*/ 31 w 46"/>
                  <a:gd name="T105" fmla="*/ 38 h 49"/>
                  <a:gd name="T106" fmla="*/ 28 w 46"/>
                  <a:gd name="T107" fmla="*/ 42 h 49"/>
                  <a:gd name="T108" fmla="*/ 29 w 46"/>
                  <a:gd name="T109" fmla="*/ 38 h 49"/>
                  <a:gd name="T110" fmla="*/ 24 w 46"/>
                  <a:gd name="T111" fmla="*/ 39 h 49"/>
                  <a:gd name="T112" fmla="*/ 17 w 46"/>
                  <a:gd name="T113" fmla="*/ 39 h 49"/>
                  <a:gd name="T114" fmla="*/ 14 w 46"/>
                  <a:gd name="T115" fmla="*/ 38 h 49"/>
                  <a:gd name="T116" fmla="*/ 12 w 46"/>
                  <a:gd name="T117" fmla="*/ 38 h 49"/>
                  <a:gd name="T118" fmla="*/ 9 w 46"/>
                  <a:gd name="T119" fmla="*/ 34 h 49"/>
                  <a:gd name="T120" fmla="*/ 1 w 46"/>
                  <a:gd name="T121" fmla="*/ 36 h 4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6"/>
                  <a:gd name="T184" fmla="*/ 0 h 49"/>
                  <a:gd name="T185" fmla="*/ 46 w 46"/>
                  <a:gd name="T186" fmla="*/ 49 h 4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6" h="49">
                    <a:moveTo>
                      <a:pt x="1" y="36"/>
                    </a:moveTo>
                    <a:lnTo>
                      <a:pt x="1" y="39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4"/>
                    </a:lnTo>
                    <a:lnTo>
                      <a:pt x="9" y="46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4" y="49"/>
                    </a:lnTo>
                    <a:lnTo>
                      <a:pt x="31" y="47"/>
                    </a:lnTo>
                    <a:lnTo>
                      <a:pt x="31" y="46"/>
                    </a:lnTo>
                    <a:lnTo>
                      <a:pt x="32" y="47"/>
                    </a:lnTo>
                    <a:lnTo>
                      <a:pt x="35" y="47"/>
                    </a:lnTo>
                    <a:lnTo>
                      <a:pt x="35" y="46"/>
                    </a:lnTo>
                    <a:lnTo>
                      <a:pt x="37" y="42"/>
                    </a:lnTo>
                    <a:lnTo>
                      <a:pt x="35" y="44"/>
                    </a:lnTo>
                    <a:lnTo>
                      <a:pt x="37" y="44"/>
                    </a:lnTo>
                    <a:lnTo>
                      <a:pt x="37" y="42"/>
                    </a:lnTo>
                    <a:lnTo>
                      <a:pt x="38" y="42"/>
                    </a:lnTo>
                    <a:lnTo>
                      <a:pt x="40" y="39"/>
                    </a:lnTo>
                    <a:lnTo>
                      <a:pt x="43" y="36"/>
                    </a:lnTo>
                    <a:lnTo>
                      <a:pt x="41" y="34"/>
                    </a:lnTo>
                    <a:lnTo>
                      <a:pt x="43" y="34"/>
                    </a:lnTo>
                    <a:lnTo>
                      <a:pt x="45" y="28"/>
                    </a:lnTo>
                    <a:lnTo>
                      <a:pt x="46" y="26"/>
                    </a:lnTo>
                    <a:lnTo>
                      <a:pt x="46" y="20"/>
                    </a:lnTo>
                    <a:lnTo>
                      <a:pt x="45" y="18"/>
                    </a:lnTo>
                    <a:lnTo>
                      <a:pt x="45" y="15"/>
                    </a:lnTo>
                    <a:lnTo>
                      <a:pt x="43" y="13"/>
                    </a:lnTo>
                    <a:lnTo>
                      <a:pt x="41" y="10"/>
                    </a:lnTo>
                    <a:lnTo>
                      <a:pt x="43" y="11"/>
                    </a:lnTo>
                    <a:lnTo>
                      <a:pt x="41" y="10"/>
                    </a:lnTo>
                    <a:lnTo>
                      <a:pt x="41" y="8"/>
                    </a:lnTo>
                    <a:lnTo>
                      <a:pt x="37" y="3"/>
                    </a:lnTo>
                    <a:lnTo>
                      <a:pt x="37" y="5"/>
                    </a:lnTo>
                    <a:lnTo>
                      <a:pt x="37" y="3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31" y="2"/>
                    </a:lnTo>
                    <a:lnTo>
                      <a:pt x="31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6" y="8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10" y="3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34"/>
                    </a:lnTo>
                    <a:lnTo>
                      <a:pt x="1" y="34"/>
                    </a:lnTo>
                    <a:lnTo>
                      <a:pt x="0" y="36"/>
                    </a:lnTo>
                    <a:lnTo>
                      <a:pt x="3" y="39"/>
                    </a:lnTo>
                    <a:lnTo>
                      <a:pt x="1" y="36"/>
                    </a:lnTo>
                    <a:lnTo>
                      <a:pt x="10" y="36"/>
                    </a:lnTo>
                    <a:lnTo>
                      <a:pt x="9" y="33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20"/>
                    </a:lnTo>
                    <a:lnTo>
                      <a:pt x="7" y="20"/>
                    </a:lnTo>
                    <a:lnTo>
                      <a:pt x="7" y="16"/>
                    </a:lnTo>
                    <a:lnTo>
                      <a:pt x="9" y="16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5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9" y="10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34" y="13"/>
                    </a:lnTo>
                    <a:lnTo>
                      <a:pt x="32" y="11"/>
                    </a:lnTo>
                    <a:lnTo>
                      <a:pt x="32" y="13"/>
                    </a:lnTo>
                    <a:lnTo>
                      <a:pt x="35" y="16"/>
                    </a:lnTo>
                    <a:lnTo>
                      <a:pt x="34" y="15"/>
                    </a:lnTo>
                    <a:lnTo>
                      <a:pt x="35" y="16"/>
                    </a:lnTo>
                    <a:lnTo>
                      <a:pt x="34" y="13"/>
                    </a:lnTo>
                    <a:lnTo>
                      <a:pt x="34" y="16"/>
                    </a:lnTo>
                    <a:lnTo>
                      <a:pt x="35" y="18"/>
                    </a:lnTo>
                    <a:lnTo>
                      <a:pt x="35" y="21"/>
                    </a:lnTo>
                    <a:lnTo>
                      <a:pt x="37" y="23"/>
                    </a:lnTo>
                    <a:lnTo>
                      <a:pt x="35" y="24"/>
                    </a:lnTo>
                    <a:lnTo>
                      <a:pt x="37" y="28"/>
                    </a:lnTo>
                    <a:lnTo>
                      <a:pt x="35" y="28"/>
                    </a:lnTo>
                    <a:lnTo>
                      <a:pt x="34" y="33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29" y="38"/>
                    </a:lnTo>
                    <a:lnTo>
                      <a:pt x="28" y="42"/>
                    </a:lnTo>
                    <a:lnTo>
                      <a:pt x="29" y="39"/>
                    </a:lnTo>
                    <a:lnTo>
                      <a:pt x="29" y="38"/>
                    </a:lnTo>
                    <a:lnTo>
                      <a:pt x="32" y="38"/>
                    </a:lnTo>
                    <a:lnTo>
                      <a:pt x="24" y="39"/>
                    </a:lnTo>
                    <a:lnTo>
                      <a:pt x="24" y="41"/>
                    </a:lnTo>
                    <a:lnTo>
                      <a:pt x="17" y="39"/>
                    </a:lnTo>
                    <a:lnTo>
                      <a:pt x="15" y="38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9" y="34"/>
                    </a:lnTo>
                    <a:lnTo>
                      <a:pt x="10" y="36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3" name="Freeform 138"/>
              <p:cNvSpPr>
                <a:spLocks/>
              </p:cNvSpPr>
              <p:nvPr/>
            </p:nvSpPr>
            <p:spPr bwMode="auto">
              <a:xfrm>
                <a:off x="1622" y="1922"/>
                <a:ext cx="38" cy="39"/>
              </a:xfrm>
              <a:custGeom>
                <a:avLst/>
                <a:gdLst>
                  <a:gd name="T0" fmla="*/ 3 w 38"/>
                  <a:gd name="T1" fmla="*/ 31 h 39"/>
                  <a:gd name="T2" fmla="*/ 7 w 38"/>
                  <a:gd name="T3" fmla="*/ 36 h 39"/>
                  <a:gd name="T4" fmla="*/ 15 w 38"/>
                  <a:gd name="T5" fmla="*/ 39 h 39"/>
                  <a:gd name="T6" fmla="*/ 23 w 38"/>
                  <a:gd name="T7" fmla="*/ 39 h 39"/>
                  <a:gd name="T8" fmla="*/ 29 w 38"/>
                  <a:gd name="T9" fmla="*/ 36 h 39"/>
                  <a:gd name="T10" fmla="*/ 35 w 38"/>
                  <a:gd name="T11" fmla="*/ 31 h 39"/>
                  <a:gd name="T12" fmla="*/ 38 w 38"/>
                  <a:gd name="T13" fmla="*/ 23 h 39"/>
                  <a:gd name="T14" fmla="*/ 38 w 38"/>
                  <a:gd name="T15" fmla="*/ 15 h 39"/>
                  <a:gd name="T16" fmla="*/ 35 w 38"/>
                  <a:gd name="T17" fmla="*/ 7 h 39"/>
                  <a:gd name="T18" fmla="*/ 31 w 38"/>
                  <a:gd name="T19" fmla="*/ 2 h 39"/>
                  <a:gd name="T20" fmla="*/ 23 w 38"/>
                  <a:gd name="T21" fmla="*/ 0 h 39"/>
                  <a:gd name="T22" fmla="*/ 15 w 38"/>
                  <a:gd name="T23" fmla="*/ 0 h 39"/>
                  <a:gd name="T24" fmla="*/ 7 w 38"/>
                  <a:gd name="T25" fmla="*/ 2 h 39"/>
                  <a:gd name="T26" fmla="*/ 3 w 38"/>
                  <a:gd name="T27" fmla="*/ 8 h 39"/>
                  <a:gd name="T28" fmla="*/ 0 w 38"/>
                  <a:gd name="T29" fmla="*/ 16 h 39"/>
                  <a:gd name="T30" fmla="*/ 0 w 38"/>
                  <a:gd name="T31" fmla="*/ 25 h 39"/>
                  <a:gd name="T32" fmla="*/ 3 w 38"/>
                  <a:gd name="T33" fmla="*/ 3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39"/>
                  <a:gd name="T53" fmla="*/ 38 w 38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39">
                    <a:moveTo>
                      <a:pt x="3" y="31"/>
                    </a:moveTo>
                    <a:lnTo>
                      <a:pt x="7" y="36"/>
                    </a:lnTo>
                    <a:lnTo>
                      <a:pt x="15" y="39"/>
                    </a:lnTo>
                    <a:lnTo>
                      <a:pt x="23" y="39"/>
                    </a:lnTo>
                    <a:lnTo>
                      <a:pt x="29" y="36"/>
                    </a:lnTo>
                    <a:lnTo>
                      <a:pt x="35" y="31"/>
                    </a:lnTo>
                    <a:lnTo>
                      <a:pt x="38" y="23"/>
                    </a:lnTo>
                    <a:lnTo>
                      <a:pt x="38" y="15"/>
                    </a:lnTo>
                    <a:lnTo>
                      <a:pt x="35" y="7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4" name="Freeform 139"/>
              <p:cNvSpPr>
                <a:spLocks/>
              </p:cNvSpPr>
              <p:nvPr/>
            </p:nvSpPr>
            <p:spPr bwMode="auto">
              <a:xfrm>
                <a:off x="1617" y="1915"/>
                <a:ext cx="48" cy="50"/>
              </a:xfrm>
              <a:custGeom>
                <a:avLst/>
                <a:gdLst>
                  <a:gd name="T0" fmla="*/ 6 w 48"/>
                  <a:gd name="T1" fmla="*/ 43 h 50"/>
                  <a:gd name="T2" fmla="*/ 11 w 48"/>
                  <a:gd name="T3" fmla="*/ 48 h 50"/>
                  <a:gd name="T4" fmla="*/ 17 w 48"/>
                  <a:gd name="T5" fmla="*/ 48 h 50"/>
                  <a:gd name="T6" fmla="*/ 29 w 48"/>
                  <a:gd name="T7" fmla="*/ 48 h 50"/>
                  <a:gd name="T8" fmla="*/ 34 w 48"/>
                  <a:gd name="T9" fmla="*/ 48 h 50"/>
                  <a:gd name="T10" fmla="*/ 39 w 48"/>
                  <a:gd name="T11" fmla="*/ 43 h 50"/>
                  <a:gd name="T12" fmla="*/ 42 w 48"/>
                  <a:gd name="T13" fmla="*/ 41 h 50"/>
                  <a:gd name="T14" fmla="*/ 42 w 48"/>
                  <a:gd name="T15" fmla="*/ 40 h 50"/>
                  <a:gd name="T16" fmla="*/ 47 w 48"/>
                  <a:gd name="T17" fmla="*/ 33 h 50"/>
                  <a:gd name="T18" fmla="*/ 48 w 48"/>
                  <a:gd name="T19" fmla="*/ 22 h 50"/>
                  <a:gd name="T20" fmla="*/ 45 w 48"/>
                  <a:gd name="T21" fmla="*/ 14 h 50"/>
                  <a:gd name="T22" fmla="*/ 43 w 48"/>
                  <a:gd name="T23" fmla="*/ 10 h 50"/>
                  <a:gd name="T24" fmla="*/ 40 w 48"/>
                  <a:gd name="T25" fmla="*/ 5 h 50"/>
                  <a:gd name="T26" fmla="*/ 33 w 48"/>
                  <a:gd name="T27" fmla="*/ 2 h 50"/>
                  <a:gd name="T28" fmla="*/ 12 w 48"/>
                  <a:gd name="T29" fmla="*/ 4 h 50"/>
                  <a:gd name="T30" fmla="*/ 11 w 48"/>
                  <a:gd name="T31" fmla="*/ 4 h 50"/>
                  <a:gd name="T32" fmla="*/ 9 w 48"/>
                  <a:gd name="T33" fmla="*/ 4 h 50"/>
                  <a:gd name="T34" fmla="*/ 3 w 48"/>
                  <a:gd name="T35" fmla="*/ 10 h 50"/>
                  <a:gd name="T36" fmla="*/ 2 w 48"/>
                  <a:gd name="T37" fmla="*/ 20 h 50"/>
                  <a:gd name="T38" fmla="*/ 2 w 48"/>
                  <a:gd name="T39" fmla="*/ 33 h 50"/>
                  <a:gd name="T40" fmla="*/ 2 w 48"/>
                  <a:gd name="T41" fmla="*/ 38 h 50"/>
                  <a:gd name="T42" fmla="*/ 12 w 48"/>
                  <a:gd name="T43" fmla="*/ 38 h 50"/>
                  <a:gd name="T44" fmla="*/ 9 w 48"/>
                  <a:gd name="T45" fmla="*/ 32 h 50"/>
                  <a:gd name="T46" fmla="*/ 8 w 48"/>
                  <a:gd name="T47" fmla="*/ 27 h 50"/>
                  <a:gd name="T48" fmla="*/ 9 w 48"/>
                  <a:gd name="T49" fmla="*/ 17 h 50"/>
                  <a:gd name="T50" fmla="*/ 16 w 48"/>
                  <a:gd name="T51" fmla="*/ 12 h 50"/>
                  <a:gd name="T52" fmla="*/ 16 w 48"/>
                  <a:gd name="T53" fmla="*/ 10 h 50"/>
                  <a:gd name="T54" fmla="*/ 28 w 48"/>
                  <a:gd name="T55" fmla="*/ 10 h 50"/>
                  <a:gd name="T56" fmla="*/ 31 w 48"/>
                  <a:gd name="T57" fmla="*/ 12 h 50"/>
                  <a:gd name="T58" fmla="*/ 36 w 48"/>
                  <a:gd name="T59" fmla="*/ 14 h 50"/>
                  <a:gd name="T60" fmla="*/ 36 w 48"/>
                  <a:gd name="T61" fmla="*/ 17 h 50"/>
                  <a:gd name="T62" fmla="*/ 36 w 48"/>
                  <a:gd name="T63" fmla="*/ 17 h 50"/>
                  <a:gd name="T64" fmla="*/ 39 w 48"/>
                  <a:gd name="T65" fmla="*/ 25 h 50"/>
                  <a:gd name="T66" fmla="*/ 37 w 48"/>
                  <a:gd name="T67" fmla="*/ 30 h 50"/>
                  <a:gd name="T68" fmla="*/ 36 w 48"/>
                  <a:gd name="T69" fmla="*/ 33 h 50"/>
                  <a:gd name="T70" fmla="*/ 33 w 48"/>
                  <a:gd name="T71" fmla="*/ 38 h 50"/>
                  <a:gd name="T72" fmla="*/ 29 w 48"/>
                  <a:gd name="T73" fmla="*/ 43 h 50"/>
                  <a:gd name="T74" fmla="*/ 34 w 48"/>
                  <a:gd name="T75" fmla="*/ 38 h 50"/>
                  <a:gd name="T76" fmla="*/ 23 w 48"/>
                  <a:gd name="T77" fmla="*/ 41 h 50"/>
                  <a:gd name="T78" fmla="*/ 17 w 48"/>
                  <a:gd name="T79" fmla="*/ 40 h 50"/>
                  <a:gd name="T80" fmla="*/ 12 w 48"/>
                  <a:gd name="T81" fmla="*/ 36 h 50"/>
                  <a:gd name="T82" fmla="*/ 11 w 48"/>
                  <a:gd name="T83" fmla="*/ 3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"/>
                  <a:gd name="T127" fmla="*/ 0 h 50"/>
                  <a:gd name="T128" fmla="*/ 48 w 48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" h="50">
                    <a:moveTo>
                      <a:pt x="3" y="38"/>
                    </a:moveTo>
                    <a:lnTo>
                      <a:pt x="5" y="43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9" y="46"/>
                    </a:lnTo>
                    <a:lnTo>
                      <a:pt x="11" y="48"/>
                    </a:lnTo>
                    <a:lnTo>
                      <a:pt x="12" y="48"/>
                    </a:lnTo>
                    <a:lnTo>
                      <a:pt x="14" y="50"/>
                    </a:lnTo>
                    <a:lnTo>
                      <a:pt x="17" y="48"/>
                    </a:lnTo>
                    <a:lnTo>
                      <a:pt x="17" y="50"/>
                    </a:lnTo>
                    <a:lnTo>
                      <a:pt x="29" y="50"/>
                    </a:lnTo>
                    <a:lnTo>
                      <a:pt x="29" y="48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4" y="48"/>
                    </a:lnTo>
                    <a:lnTo>
                      <a:pt x="37" y="46"/>
                    </a:lnTo>
                    <a:lnTo>
                      <a:pt x="36" y="48"/>
                    </a:lnTo>
                    <a:lnTo>
                      <a:pt x="39" y="43"/>
                    </a:lnTo>
                    <a:lnTo>
                      <a:pt x="37" y="45"/>
                    </a:lnTo>
                    <a:lnTo>
                      <a:pt x="37" y="46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2" y="40"/>
                    </a:lnTo>
                    <a:lnTo>
                      <a:pt x="43" y="40"/>
                    </a:lnTo>
                    <a:lnTo>
                      <a:pt x="45" y="35"/>
                    </a:lnTo>
                    <a:lnTo>
                      <a:pt x="47" y="33"/>
                    </a:lnTo>
                    <a:lnTo>
                      <a:pt x="45" y="30"/>
                    </a:lnTo>
                    <a:lnTo>
                      <a:pt x="47" y="30"/>
                    </a:lnTo>
                    <a:lnTo>
                      <a:pt x="48" y="22"/>
                    </a:lnTo>
                    <a:lnTo>
                      <a:pt x="47" y="20"/>
                    </a:lnTo>
                    <a:lnTo>
                      <a:pt x="47" y="15"/>
                    </a:lnTo>
                    <a:lnTo>
                      <a:pt x="45" y="14"/>
                    </a:lnTo>
                    <a:lnTo>
                      <a:pt x="43" y="10"/>
                    </a:lnTo>
                    <a:lnTo>
                      <a:pt x="45" y="10"/>
                    </a:lnTo>
                    <a:lnTo>
                      <a:pt x="43" y="10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3" y="2"/>
                    </a:lnTo>
                    <a:lnTo>
                      <a:pt x="31" y="0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8" y="9"/>
                    </a:lnTo>
                    <a:lnTo>
                      <a:pt x="11" y="4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9" y="4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5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33"/>
                    </a:lnTo>
                    <a:lnTo>
                      <a:pt x="2" y="33"/>
                    </a:lnTo>
                    <a:lnTo>
                      <a:pt x="0" y="35"/>
                    </a:lnTo>
                    <a:lnTo>
                      <a:pt x="2" y="36"/>
                    </a:lnTo>
                    <a:lnTo>
                      <a:pt x="2" y="38"/>
                    </a:lnTo>
                    <a:lnTo>
                      <a:pt x="5" y="41"/>
                    </a:lnTo>
                    <a:lnTo>
                      <a:pt x="3" y="38"/>
                    </a:lnTo>
                    <a:lnTo>
                      <a:pt x="12" y="38"/>
                    </a:lnTo>
                    <a:lnTo>
                      <a:pt x="11" y="35"/>
                    </a:lnTo>
                    <a:lnTo>
                      <a:pt x="11" y="33"/>
                    </a:lnTo>
                    <a:lnTo>
                      <a:pt x="9" y="32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9" y="20"/>
                    </a:lnTo>
                    <a:lnTo>
                      <a:pt x="11" y="18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2" y="14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28" y="10"/>
                    </a:lnTo>
                    <a:lnTo>
                      <a:pt x="29" y="12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4" y="12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7" y="17"/>
                    </a:lnTo>
                    <a:lnTo>
                      <a:pt x="36" y="17"/>
                    </a:lnTo>
                    <a:lnTo>
                      <a:pt x="37" y="17"/>
                    </a:lnTo>
                    <a:lnTo>
                      <a:pt x="36" y="14"/>
                    </a:lnTo>
                    <a:lnTo>
                      <a:pt x="36" y="17"/>
                    </a:lnTo>
                    <a:lnTo>
                      <a:pt x="37" y="18"/>
                    </a:lnTo>
                    <a:lnTo>
                      <a:pt x="37" y="23"/>
                    </a:lnTo>
                    <a:lnTo>
                      <a:pt x="39" y="25"/>
                    </a:lnTo>
                    <a:lnTo>
                      <a:pt x="40" y="23"/>
                    </a:lnTo>
                    <a:lnTo>
                      <a:pt x="39" y="23"/>
                    </a:lnTo>
                    <a:lnTo>
                      <a:pt x="37" y="30"/>
                    </a:lnTo>
                    <a:lnTo>
                      <a:pt x="36" y="32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3" y="38"/>
                    </a:lnTo>
                    <a:lnTo>
                      <a:pt x="34" y="36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33" y="38"/>
                    </a:lnTo>
                    <a:lnTo>
                      <a:pt x="31" y="40"/>
                    </a:lnTo>
                    <a:lnTo>
                      <a:pt x="34" y="38"/>
                    </a:lnTo>
                    <a:lnTo>
                      <a:pt x="29" y="38"/>
                    </a:lnTo>
                    <a:lnTo>
                      <a:pt x="28" y="40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3" y="41"/>
                    </a:lnTo>
                    <a:lnTo>
                      <a:pt x="17" y="40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1" y="36"/>
                    </a:lnTo>
                    <a:lnTo>
                      <a:pt x="12" y="38"/>
                    </a:lnTo>
                    <a:lnTo>
                      <a:pt x="3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5" name="Freeform 140"/>
              <p:cNvSpPr>
                <a:spLocks/>
              </p:cNvSpPr>
              <p:nvPr/>
            </p:nvSpPr>
            <p:spPr bwMode="auto">
              <a:xfrm>
                <a:off x="1615" y="1963"/>
                <a:ext cx="38" cy="41"/>
              </a:xfrm>
              <a:custGeom>
                <a:avLst/>
                <a:gdLst>
                  <a:gd name="T0" fmla="*/ 2 w 38"/>
                  <a:gd name="T1" fmla="*/ 33 h 41"/>
                  <a:gd name="T2" fmla="*/ 7 w 38"/>
                  <a:gd name="T3" fmla="*/ 38 h 41"/>
                  <a:gd name="T4" fmla="*/ 14 w 38"/>
                  <a:gd name="T5" fmla="*/ 41 h 41"/>
                  <a:gd name="T6" fmla="*/ 22 w 38"/>
                  <a:gd name="T7" fmla="*/ 41 h 41"/>
                  <a:gd name="T8" fmla="*/ 30 w 38"/>
                  <a:gd name="T9" fmla="*/ 38 h 41"/>
                  <a:gd name="T10" fmla="*/ 35 w 38"/>
                  <a:gd name="T11" fmla="*/ 31 h 41"/>
                  <a:gd name="T12" fmla="*/ 38 w 38"/>
                  <a:gd name="T13" fmla="*/ 23 h 41"/>
                  <a:gd name="T14" fmla="*/ 38 w 38"/>
                  <a:gd name="T15" fmla="*/ 15 h 41"/>
                  <a:gd name="T16" fmla="*/ 35 w 38"/>
                  <a:gd name="T17" fmla="*/ 8 h 41"/>
                  <a:gd name="T18" fmla="*/ 30 w 38"/>
                  <a:gd name="T19" fmla="*/ 3 h 41"/>
                  <a:gd name="T20" fmla="*/ 22 w 38"/>
                  <a:gd name="T21" fmla="*/ 0 h 41"/>
                  <a:gd name="T22" fmla="*/ 14 w 38"/>
                  <a:gd name="T23" fmla="*/ 0 h 41"/>
                  <a:gd name="T24" fmla="*/ 7 w 38"/>
                  <a:gd name="T25" fmla="*/ 3 h 41"/>
                  <a:gd name="T26" fmla="*/ 2 w 38"/>
                  <a:gd name="T27" fmla="*/ 10 h 41"/>
                  <a:gd name="T28" fmla="*/ 0 w 38"/>
                  <a:gd name="T29" fmla="*/ 16 h 41"/>
                  <a:gd name="T30" fmla="*/ 0 w 38"/>
                  <a:gd name="T31" fmla="*/ 24 h 41"/>
                  <a:gd name="T32" fmla="*/ 2 w 38"/>
                  <a:gd name="T33" fmla="*/ 33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41"/>
                  <a:gd name="T53" fmla="*/ 38 w 38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41">
                    <a:moveTo>
                      <a:pt x="2" y="33"/>
                    </a:moveTo>
                    <a:lnTo>
                      <a:pt x="7" y="38"/>
                    </a:lnTo>
                    <a:lnTo>
                      <a:pt x="14" y="41"/>
                    </a:lnTo>
                    <a:lnTo>
                      <a:pt x="22" y="41"/>
                    </a:lnTo>
                    <a:lnTo>
                      <a:pt x="30" y="38"/>
                    </a:lnTo>
                    <a:lnTo>
                      <a:pt x="35" y="31"/>
                    </a:lnTo>
                    <a:lnTo>
                      <a:pt x="38" y="23"/>
                    </a:lnTo>
                    <a:lnTo>
                      <a:pt x="38" y="15"/>
                    </a:lnTo>
                    <a:lnTo>
                      <a:pt x="35" y="8"/>
                    </a:lnTo>
                    <a:lnTo>
                      <a:pt x="30" y="3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7" y="3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6" name="Freeform 141"/>
              <p:cNvSpPr>
                <a:spLocks/>
              </p:cNvSpPr>
              <p:nvPr/>
            </p:nvSpPr>
            <p:spPr bwMode="auto">
              <a:xfrm>
                <a:off x="1609" y="1956"/>
                <a:ext cx="47" cy="53"/>
              </a:xfrm>
              <a:custGeom>
                <a:avLst/>
                <a:gdLst>
                  <a:gd name="T0" fmla="*/ 5 w 47"/>
                  <a:gd name="T1" fmla="*/ 45 h 53"/>
                  <a:gd name="T2" fmla="*/ 6 w 47"/>
                  <a:gd name="T3" fmla="*/ 46 h 53"/>
                  <a:gd name="T4" fmla="*/ 11 w 47"/>
                  <a:gd name="T5" fmla="*/ 49 h 53"/>
                  <a:gd name="T6" fmla="*/ 14 w 47"/>
                  <a:gd name="T7" fmla="*/ 51 h 53"/>
                  <a:gd name="T8" fmla="*/ 20 w 47"/>
                  <a:gd name="T9" fmla="*/ 53 h 53"/>
                  <a:gd name="T10" fmla="*/ 30 w 47"/>
                  <a:gd name="T11" fmla="*/ 51 h 53"/>
                  <a:gd name="T12" fmla="*/ 34 w 47"/>
                  <a:gd name="T13" fmla="*/ 49 h 53"/>
                  <a:gd name="T14" fmla="*/ 39 w 47"/>
                  <a:gd name="T15" fmla="*/ 48 h 53"/>
                  <a:gd name="T16" fmla="*/ 44 w 47"/>
                  <a:gd name="T17" fmla="*/ 41 h 53"/>
                  <a:gd name="T18" fmla="*/ 44 w 47"/>
                  <a:gd name="T19" fmla="*/ 41 h 53"/>
                  <a:gd name="T20" fmla="*/ 47 w 47"/>
                  <a:gd name="T21" fmla="*/ 35 h 53"/>
                  <a:gd name="T22" fmla="*/ 47 w 47"/>
                  <a:gd name="T23" fmla="*/ 31 h 53"/>
                  <a:gd name="T24" fmla="*/ 45 w 47"/>
                  <a:gd name="T25" fmla="*/ 18 h 53"/>
                  <a:gd name="T26" fmla="*/ 45 w 47"/>
                  <a:gd name="T27" fmla="*/ 15 h 53"/>
                  <a:gd name="T28" fmla="*/ 45 w 47"/>
                  <a:gd name="T29" fmla="*/ 12 h 53"/>
                  <a:gd name="T30" fmla="*/ 42 w 47"/>
                  <a:gd name="T31" fmla="*/ 9 h 53"/>
                  <a:gd name="T32" fmla="*/ 41 w 47"/>
                  <a:gd name="T33" fmla="*/ 7 h 53"/>
                  <a:gd name="T34" fmla="*/ 36 w 47"/>
                  <a:gd name="T35" fmla="*/ 4 h 53"/>
                  <a:gd name="T36" fmla="*/ 33 w 47"/>
                  <a:gd name="T37" fmla="*/ 2 h 53"/>
                  <a:gd name="T38" fmla="*/ 27 w 47"/>
                  <a:gd name="T39" fmla="*/ 0 h 53"/>
                  <a:gd name="T40" fmla="*/ 17 w 47"/>
                  <a:gd name="T41" fmla="*/ 2 h 53"/>
                  <a:gd name="T42" fmla="*/ 13 w 47"/>
                  <a:gd name="T43" fmla="*/ 4 h 53"/>
                  <a:gd name="T44" fmla="*/ 8 w 47"/>
                  <a:gd name="T45" fmla="*/ 10 h 53"/>
                  <a:gd name="T46" fmla="*/ 13 w 47"/>
                  <a:gd name="T47" fmla="*/ 5 h 53"/>
                  <a:gd name="T48" fmla="*/ 3 w 47"/>
                  <a:gd name="T49" fmla="*/ 12 h 53"/>
                  <a:gd name="T50" fmla="*/ 2 w 47"/>
                  <a:gd name="T51" fmla="*/ 15 h 53"/>
                  <a:gd name="T52" fmla="*/ 0 w 47"/>
                  <a:gd name="T53" fmla="*/ 18 h 53"/>
                  <a:gd name="T54" fmla="*/ 3 w 47"/>
                  <a:gd name="T55" fmla="*/ 38 h 53"/>
                  <a:gd name="T56" fmla="*/ 5 w 47"/>
                  <a:gd name="T57" fmla="*/ 43 h 53"/>
                  <a:gd name="T58" fmla="*/ 13 w 47"/>
                  <a:gd name="T59" fmla="*/ 40 h 53"/>
                  <a:gd name="T60" fmla="*/ 10 w 47"/>
                  <a:gd name="T61" fmla="*/ 31 h 53"/>
                  <a:gd name="T62" fmla="*/ 10 w 47"/>
                  <a:gd name="T63" fmla="*/ 22 h 53"/>
                  <a:gd name="T64" fmla="*/ 11 w 47"/>
                  <a:gd name="T65" fmla="*/ 18 h 53"/>
                  <a:gd name="T66" fmla="*/ 13 w 47"/>
                  <a:gd name="T67" fmla="*/ 15 h 53"/>
                  <a:gd name="T68" fmla="*/ 17 w 47"/>
                  <a:gd name="T69" fmla="*/ 10 h 53"/>
                  <a:gd name="T70" fmla="*/ 16 w 47"/>
                  <a:gd name="T71" fmla="*/ 13 h 53"/>
                  <a:gd name="T72" fmla="*/ 20 w 47"/>
                  <a:gd name="T73" fmla="*/ 12 h 53"/>
                  <a:gd name="T74" fmla="*/ 24 w 47"/>
                  <a:gd name="T75" fmla="*/ 10 h 53"/>
                  <a:gd name="T76" fmla="*/ 30 w 47"/>
                  <a:gd name="T77" fmla="*/ 12 h 53"/>
                  <a:gd name="T78" fmla="*/ 33 w 47"/>
                  <a:gd name="T79" fmla="*/ 13 h 53"/>
                  <a:gd name="T80" fmla="*/ 34 w 47"/>
                  <a:gd name="T81" fmla="*/ 13 h 53"/>
                  <a:gd name="T82" fmla="*/ 36 w 47"/>
                  <a:gd name="T83" fmla="*/ 15 h 53"/>
                  <a:gd name="T84" fmla="*/ 37 w 47"/>
                  <a:gd name="T85" fmla="*/ 18 h 53"/>
                  <a:gd name="T86" fmla="*/ 37 w 47"/>
                  <a:gd name="T87" fmla="*/ 18 h 53"/>
                  <a:gd name="T88" fmla="*/ 36 w 47"/>
                  <a:gd name="T89" fmla="*/ 18 h 53"/>
                  <a:gd name="T90" fmla="*/ 39 w 47"/>
                  <a:gd name="T91" fmla="*/ 25 h 53"/>
                  <a:gd name="T92" fmla="*/ 39 w 47"/>
                  <a:gd name="T93" fmla="*/ 25 h 53"/>
                  <a:gd name="T94" fmla="*/ 36 w 47"/>
                  <a:gd name="T95" fmla="*/ 33 h 53"/>
                  <a:gd name="T96" fmla="*/ 36 w 47"/>
                  <a:gd name="T97" fmla="*/ 35 h 53"/>
                  <a:gd name="T98" fmla="*/ 31 w 47"/>
                  <a:gd name="T99" fmla="*/ 41 h 53"/>
                  <a:gd name="T100" fmla="*/ 33 w 47"/>
                  <a:gd name="T101" fmla="*/ 41 h 53"/>
                  <a:gd name="T102" fmla="*/ 31 w 47"/>
                  <a:gd name="T103" fmla="*/ 40 h 53"/>
                  <a:gd name="T104" fmla="*/ 27 w 47"/>
                  <a:gd name="T105" fmla="*/ 41 h 53"/>
                  <a:gd name="T106" fmla="*/ 24 w 47"/>
                  <a:gd name="T107" fmla="*/ 43 h 53"/>
                  <a:gd name="T108" fmla="*/ 17 w 47"/>
                  <a:gd name="T109" fmla="*/ 41 h 53"/>
                  <a:gd name="T110" fmla="*/ 14 w 47"/>
                  <a:gd name="T111" fmla="*/ 40 h 53"/>
                  <a:gd name="T112" fmla="*/ 13 w 47"/>
                  <a:gd name="T113" fmla="*/ 40 h 53"/>
                  <a:gd name="T114" fmla="*/ 11 w 47"/>
                  <a:gd name="T115" fmla="*/ 38 h 53"/>
                  <a:gd name="T116" fmla="*/ 3 w 47"/>
                  <a:gd name="T117" fmla="*/ 40 h 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"/>
                  <a:gd name="T178" fmla="*/ 0 h 53"/>
                  <a:gd name="T179" fmla="*/ 47 w 47"/>
                  <a:gd name="T180" fmla="*/ 53 h 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" h="53">
                    <a:moveTo>
                      <a:pt x="3" y="40"/>
                    </a:moveTo>
                    <a:lnTo>
                      <a:pt x="5" y="45"/>
                    </a:lnTo>
                    <a:lnTo>
                      <a:pt x="6" y="45"/>
                    </a:lnTo>
                    <a:lnTo>
                      <a:pt x="6" y="46"/>
                    </a:lnTo>
                    <a:lnTo>
                      <a:pt x="10" y="48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14" y="51"/>
                    </a:lnTo>
                    <a:lnTo>
                      <a:pt x="19" y="51"/>
                    </a:lnTo>
                    <a:lnTo>
                      <a:pt x="20" y="53"/>
                    </a:lnTo>
                    <a:lnTo>
                      <a:pt x="28" y="53"/>
                    </a:lnTo>
                    <a:lnTo>
                      <a:pt x="30" y="51"/>
                    </a:lnTo>
                    <a:lnTo>
                      <a:pt x="33" y="51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9" y="48"/>
                    </a:lnTo>
                    <a:lnTo>
                      <a:pt x="41" y="45"/>
                    </a:lnTo>
                    <a:lnTo>
                      <a:pt x="44" y="41"/>
                    </a:lnTo>
                    <a:lnTo>
                      <a:pt x="42" y="41"/>
                    </a:lnTo>
                    <a:lnTo>
                      <a:pt x="44" y="41"/>
                    </a:lnTo>
                    <a:lnTo>
                      <a:pt x="45" y="36"/>
                    </a:lnTo>
                    <a:lnTo>
                      <a:pt x="47" y="35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7" y="17"/>
                    </a:lnTo>
                    <a:lnTo>
                      <a:pt x="45" y="15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2" y="9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37" y="5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3" y="4"/>
                    </a:lnTo>
                    <a:lnTo>
                      <a:pt x="10" y="5"/>
                    </a:lnTo>
                    <a:lnTo>
                      <a:pt x="8" y="10"/>
                    </a:lnTo>
                    <a:lnTo>
                      <a:pt x="10" y="7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2" y="38"/>
                    </a:lnTo>
                    <a:lnTo>
                      <a:pt x="3" y="38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3" y="40"/>
                    </a:lnTo>
                    <a:lnTo>
                      <a:pt x="13" y="40"/>
                    </a:lnTo>
                    <a:lnTo>
                      <a:pt x="11" y="36"/>
                    </a:lnTo>
                    <a:lnTo>
                      <a:pt x="10" y="31"/>
                    </a:lnTo>
                    <a:lnTo>
                      <a:pt x="8" y="31"/>
                    </a:lnTo>
                    <a:lnTo>
                      <a:pt x="10" y="22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6" y="13"/>
                    </a:lnTo>
                    <a:lnTo>
                      <a:pt x="17" y="10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5" y="12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7" y="18"/>
                    </a:lnTo>
                    <a:lnTo>
                      <a:pt x="36" y="15"/>
                    </a:lnTo>
                    <a:lnTo>
                      <a:pt x="36" y="18"/>
                    </a:lnTo>
                    <a:lnTo>
                      <a:pt x="37" y="20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39" y="25"/>
                    </a:lnTo>
                    <a:lnTo>
                      <a:pt x="37" y="31"/>
                    </a:lnTo>
                    <a:lnTo>
                      <a:pt x="36" y="33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4" y="38"/>
                    </a:lnTo>
                    <a:lnTo>
                      <a:pt x="31" y="41"/>
                    </a:lnTo>
                    <a:lnTo>
                      <a:pt x="31" y="45"/>
                    </a:lnTo>
                    <a:lnTo>
                      <a:pt x="33" y="41"/>
                    </a:lnTo>
                    <a:lnTo>
                      <a:pt x="36" y="40"/>
                    </a:lnTo>
                    <a:lnTo>
                      <a:pt x="31" y="40"/>
                    </a:lnTo>
                    <a:lnTo>
                      <a:pt x="30" y="41"/>
                    </a:lnTo>
                    <a:lnTo>
                      <a:pt x="27" y="41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2" y="41"/>
                    </a:lnTo>
                    <a:lnTo>
                      <a:pt x="17" y="41"/>
                    </a:lnTo>
                    <a:lnTo>
                      <a:pt x="16" y="40"/>
                    </a:lnTo>
                    <a:lnTo>
                      <a:pt x="14" y="40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1" y="38"/>
                    </a:lnTo>
                    <a:lnTo>
                      <a:pt x="13" y="40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7" name="Freeform 142"/>
              <p:cNvSpPr>
                <a:spLocks/>
              </p:cNvSpPr>
              <p:nvPr/>
            </p:nvSpPr>
            <p:spPr bwMode="auto">
              <a:xfrm>
                <a:off x="1437" y="2055"/>
                <a:ext cx="39" cy="39"/>
              </a:xfrm>
              <a:custGeom>
                <a:avLst/>
                <a:gdLst>
                  <a:gd name="T0" fmla="*/ 3 w 39"/>
                  <a:gd name="T1" fmla="*/ 31 h 39"/>
                  <a:gd name="T2" fmla="*/ 8 w 39"/>
                  <a:gd name="T3" fmla="*/ 37 h 39"/>
                  <a:gd name="T4" fmla="*/ 16 w 39"/>
                  <a:gd name="T5" fmla="*/ 39 h 39"/>
                  <a:gd name="T6" fmla="*/ 23 w 39"/>
                  <a:gd name="T7" fmla="*/ 39 h 39"/>
                  <a:gd name="T8" fmla="*/ 30 w 39"/>
                  <a:gd name="T9" fmla="*/ 36 h 39"/>
                  <a:gd name="T10" fmla="*/ 36 w 39"/>
                  <a:gd name="T11" fmla="*/ 31 h 39"/>
                  <a:gd name="T12" fmla="*/ 39 w 39"/>
                  <a:gd name="T13" fmla="*/ 22 h 39"/>
                  <a:gd name="T14" fmla="*/ 39 w 39"/>
                  <a:gd name="T15" fmla="*/ 14 h 39"/>
                  <a:gd name="T16" fmla="*/ 36 w 39"/>
                  <a:gd name="T17" fmla="*/ 8 h 39"/>
                  <a:gd name="T18" fmla="*/ 31 w 39"/>
                  <a:gd name="T19" fmla="*/ 1 h 39"/>
                  <a:gd name="T20" fmla="*/ 23 w 39"/>
                  <a:gd name="T21" fmla="*/ 0 h 39"/>
                  <a:gd name="T22" fmla="*/ 16 w 39"/>
                  <a:gd name="T23" fmla="*/ 0 h 39"/>
                  <a:gd name="T24" fmla="*/ 8 w 39"/>
                  <a:gd name="T25" fmla="*/ 1 h 39"/>
                  <a:gd name="T26" fmla="*/ 3 w 39"/>
                  <a:gd name="T27" fmla="*/ 8 h 39"/>
                  <a:gd name="T28" fmla="*/ 0 w 39"/>
                  <a:gd name="T29" fmla="*/ 16 h 39"/>
                  <a:gd name="T30" fmla="*/ 0 w 39"/>
                  <a:gd name="T31" fmla="*/ 24 h 39"/>
                  <a:gd name="T32" fmla="*/ 3 w 39"/>
                  <a:gd name="T33" fmla="*/ 3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39"/>
                  <a:gd name="T53" fmla="*/ 39 w 39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39">
                    <a:moveTo>
                      <a:pt x="3" y="31"/>
                    </a:moveTo>
                    <a:lnTo>
                      <a:pt x="8" y="37"/>
                    </a:lnTo>
                    <a:lnTo>
                      <a:pt x="16" y="39"/>
                    </a:lnTo>
                    <a:lnTo>
                      <a:pt x="23" y="39"/>
                    </a:lnTo>
                    <a:lnTo>
                      <a:pt x="30" y="36"/>
                    </a:lnTo>
                    <a:lnTo>
                      <a:pt x="36" y="31"/>
                    </a:lnTo>
                    <a:lnTo>
                      <a:pt x="39" y="22"/>
                    </a:lnTo>
                    <a:lnTo>
                      <a:pt x="39" y="14"/>
                    </a:lnTo>
                    <a:lnTo>
                      <a:pt x="36" y="8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0" y="24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8" name="Freeform 143"/>
              <p:cNvSpPr>
                <a:spLocks/>
              </p:cNvSpPr>
              <p:nvPr/>
            </p:nvSpPr>
            <p:spPr bwMode="auto">
              <a:xfrm>
                <a:off x="1433" y="2050"/>
                <a:ext cx="48" cy="49"/>
              </a:xfrm>
              <a:custGeom>
                <a:avLst/>
                <a:gdLst>
                  <a:gd name="T0" fmla="*/ 3 w 48"/>
                  <a:gd name="T1" fmla="*/ 39 h 49"/>
                  <a:gd name="T2" fmla="*/ 7 w 48"/>
                  <a:gd name="T3" fmla="*/ 42 h 49"/>
                  <a:gd name="T4" fmla="*/ 10 w 48"/>
                  <a:gd name="T5" fmla="*/ 45 h 49"/>
                  <a:gd name="T6" fmla="*/ 13 w 48"/>
                  <a:gd name="T7" fmla="*/ 47 h 49"/>
                  <a:gd name="T8" fmla="*/ 27 w 48"/>
                  <a:gd name="T9" fmla="*/ 49 h 49"/>
                  <a:gd name="T10" fmla="*/ 31 w 48"/>
                  <a:gd name="T11" fmla="*/ 47 h 49"/>
                  <a:gd name="T12" fmla="*/ 34 w 48"/>
                  <a:gd name="T13" fmla="*/ 45 h 49"/>
                  <a:gd name="T14" fmla="*/ 35 w 48"/>
                  <a:gd name="T15" fmla="*/ 45 h 49"/>
                  <a:gd name="T16" fmla="*/ 37 w 48"/>
                  <a:gd name="T17" fmla="*/ 42 h 49"/>
                  <a:gd name="T18" fmla="*/ 41 w 48"/>
                  <a:gd name="T19" fmla="*/ 39 h 49"/>
                  <a:gd name="T20" fmla="*/ 41 w 48"/>
                  <a:gd name="T21" fmla="*/ 39 h 49"/>
                  <a:gd name="T22" fmla="*/ 43 w 48"/>
                  <a:gd name="T23" fmla="*/ 37 h 49"/>
                  <a:gd name="T24" fmla="*/ 44 w 48"/>
                  <a:gd name="T25" fmla="*/ 34 h 49"/>
                  <a:gd name="T26" fmla="*/ 48 w 48"/>
                  <a:gd name="T27" fmla="*/ 26 h 49"/>
                  <a:gd name="T28" fmla="*/ 46 w 48"/>
                  <a:gd name="T29" fmla="*/ 18 h 49"/>
                  <a:gd name="T30" fmla="*/ 44 w 48"/>
                  <a:gd name="T31" fmla="*/ 13 h 49"/>
                  <a:gd name="T32" fmla="*/ 44 w 48"/>
                  <a:gd name="T33" fmla="*/ 11 h 49"/>
                  <a:gd name="T34" fmla="*/ 43 w 48"/>
                  <a:gd name="T35" fmla="*/ 8 h 49"/>
                  <a:gd name="T36" fmla="*/ 38 w 48"/>
                  <a:gd name="T37" fmla="*/ 5 h 49"/>
                  <a:gd name="T38" fmla="*/ 35 w 48"/>
                  <a:gd name="T39" fmla="*/ 1 h 49"/>
                  <a:gd name="T40" fmla="*/ 32 w 48"/>
                  <a:gd name="T41" fmla="*/ 1 h 49"/>
                  <a:gd name="T42" fmla="*/ 12 w 48"/>
                  <a:gd name="T43" fmla="*/ 0 h 49"/>
                  <a:gd name="T44" fmla="*/ 9 w 48"/>
                  <a:gd name="T45" fmla="*/ 1 h 49"/>
                  <a:gd name="T46" fmla="*/ 10 w 48"/>
                  <a:gd name="T47" fmla="*/ 1 h 49"/>
                  <a:gd name="T48" fmla="*/ 12 w 48"/>
                  <a:gd name="T49" fmla="*/ 1 h 49"/>
                  <a:gd name="T50" fmla="*/ 3 w 48"/>
                  <a:gd name="T51" fmla="*/ 8 h 49"/>
                  <a:gd name="T52" fmla="*/ 3 w 48"/>
                  <a:gd name="T53" fmla="*/ 8 h 49"/>
                  <a:gd name="T54" fmla="*/ 0 w 48"/>
                  <a:gd name="T55" fmla="*/ 14 h 49"/>
                  <a:gd name="T56" fmla="*/ 0 w 48"/>
                  <a:gd name="T57" fmla="*/ 18 h 49"/>
                  <a:gd name="T58" fmla="*/ 1 w 48"/>
                  <a:gd name="T59" fmla="*/ 31 h 49"/>
                  <a:gd name="T60" fmla="*/ 1 w 48"/>
                  <a:gd name="T61" fmla="*/ 34 h 49"/>
                  <a:gd name="T62" fmla="*/ 4 w 48"/>
                  <a:gd name="T63" fmla="*/ 39 h 49"/>
                  <a:gd name="T64" fmla="*/ 12 w 48"/>
                  <a:gd name="T65" fmla="*/ 36 h 49"/>
                  <a:gd name="T66" fmla="*/ 10 w 48"/>
                  <a:gd name="T67" fmla="*/ 31 h 49"/>
                  <a:gd name="T68" fmla="*/ 7 w 48"/>
                  <a:gd name="T69" fmla="*/ 24 h 49"/>
                  <a:gd name="T70" fmla="*/ 7 w 48"/>
                  <a:gd name="T71" fmla="*/ 24 h 49"/>
                  <a:gd name="T72" fmla="*/ 10 w 48"/>
                  <a:gd name="T73" fmla="*/ 16 h 49"/>
                  <a:gd name="T74" fmla="*/ 10 w 48"/>
                  <a:gd name="T75" fmla="*/ 14 h 49"/>
                  <a:gd name="T76" fmla="*/ 15 w 48"/>
                  <a:gd name="T77" fmla="*/ 9 h 49"/>
                  <a:gd name="T78" fmla="*/ 17 w 48"/>
                  <a:gd name="T79" fmla="*/ 6 h 49"/>
                  <a:gd name="T80" fmla="*/ 18 w 48"/>
                  <a:gd name="T81" fmla="*/ 8 h 49"/>
                  <a:gd name="T82" fmla="*/ 26 w 48"/>
                  <a:gd name="T83" fmla="*/ 6 h 49"/>
                  <a:gd name="T84" fmla="*/ 31 w 48"/>
                  <a:gd name="T85" fmla="*/ 9 h 49"/>
                  <a:gd name="T86" fmla="*/ 32 w 48"/>
                  <a:gd name="T87" fmla="*/ 9 h 49"/>
                  <a:gd name="T88" fmla="*/ 35 w 48"/>
                  <a:gd name="T89" fmla="*/ 13 h 49"/>
                  <a:gd name="T90" fmla="*/ 34 w 48"/>
                  <a:gd name="T91" fmla="*/ 13 h 49"/>
                  <a:gd name="T92" fmla="*/ 35 w 48"/>
                  <a:gd name="T93" fmla="*/ 14 h 49"/>
                  <a:gd name="T94" fmla="*/ 35 w 48"/>
                  <a:gd name="T95" fmla="*/ 13 h 49"/>
                  <a:gd name="T96" fmla="*/ 37 w 48"/>
                  <a:gd name="T97" fmla="*/ 18 h 49"/>
                  <a:gd name="T98" fmla="*/ 38 w 48"/>
                  <a:gd name="T99" fmla="*/ 23 h 49"/>
                  <a:gd name="T100" fmla="*/ 38 w 48"/>
                  <a:gd name="T101" fmla="*/ 27 h 49"/>
                  <a:gd name="T102" fmla="*/ 37 w 48"/>
                  <a:gd name="T103" fmla="*/ 31 h 49"/>
                  <a:gd name="T104" fmla="*/ 35 w 48"/>
                  <a:gd name="T105" fmla="*/ 32 h 49"/>
                  <a:gd name="T106" fmla="*/ 32 w 48"/>
                  <a:gd name="T107" fmla="*/ 36 h 49"/>
                  <a:gd name="T108" fmla="*/ 31 w 48"/>
                  <a:gd name="T109" fmla="*/ 36 h 49"/>
                  <a:gd name="T110" fmla="*/ 32 w 48"/>
                  <a:gd name="T111" fmla="*/ 36 h 49"/>
                  <a:gd name="T112" fmla="*/ 34 w 48"/>
                  <a:gd name="T113" fmla="*/ 36 h 49"/>
                  <a:gd name="T114" fmla="*/ 27 w 48"/>
                  <a:gd name="T115" fmla="*/ 37 h 49"/>
                  <a:gd name="T116" fmla="*/ 24 w 48"/>
                  <a:gd name="T117" fmla="*/ 39 h 49"/>
                  <a:gd name="T118" fmla="*/ 17 w 48"/>
                  <a:gd name="T119" fmla="*/ 37 h 49"/>
                  <a:gd name="T120" fmla="*/ 13 w 48"/>
                  <a:gd name="T121" fmla="*/ 36 h 49"/>
                  <a:gd name="T122" fmla="*/ 13 w 48"/>
                  <a:gd name="T123" fmla="*/ 36 h 49"/>
                  <a:gd name="T124" fmla="*/ 12 w 48"/>
                  <a:gd name="T125" fmla="*/ 36 h 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"/>
                  <a:gd name="T190" fmla="*/ 0 h 49"/>
                  <a:gd name="T191" fmla="*/ 48 w 48"/>
                  <a:gd name="T192" fmla="*/ 49 h 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" h="49">
                    <a:moveTo>
                      <a:pt x="3" y="36"/>
                    </a:moveTo>
                    <a:lnTo>
                      <a:pt x="3" y="39"/>
                    </a:lnTo>
                    <a:lnTo>
                      <a:pt x="7" y="44"/>
                    </a:lnTo>
                    <a:lnTo>
                      <a:pt x="7" y="42"/>
                    </a:lnTo>
                    <a:lnTo>
                      <a:pt x="7" y="44"/>
                    </a:lnTo>
                    <a:lnTo>
                      <a:pt x="10" y="45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9"/>
                    </a:lnTo>
                    <a:lnTo>
                      <a:pt x="27" y="49"/>
                    </a:lnTo>
                    <a:lnTo>
                      <a:pt x="29" y="47"/>
                    </a:lnTo>
                    <a:lnTo>
                      <a:pt x="31" y="47"/>
                    </a:lnTo>
                    <a:lnTo>
                      <a:pt x="32" y="45"/>
                    </a:lnTo>
                    <a:lnTo>
                      <a:pt x="34" y="45"/>
                    </a:lnTo>
                    <a:lnTo>
                      <a:pt x="37" y="44"/>
                    </a:lnTo>
                    <a:lnTo>
                      <a:pt x="35" y="45"/>
                    </a:lnTo>
                    <a:lnTo>
                      <a:pt x="38" y="41"/>
                    </a:lnTo>
                    <a:lnTo>
                      <a:pt x="37" y="42"/>
                    </a:lnTo>
                    <a:lnTo>
                      <a:pt x="37" y="44"/>
                    </a:lnTo>
                    <a:lnTo>
                      <a:pt x="41" y="39"/>
                    </a:lnTo>
                    <a:lnTo>
                      <a:pt x="40" y="39"/>
                    </a:lnTo>
                    <a:lnTo>
                      <a:pt x="41" y="39"/>
                    </a:lnTo>
                    <a:lnTo>
                      <a:pt x="41" y="37"/>
                    </a:lnTo>
                    <a:lnTo>
                      <a:pt x="43" y="37"/>
                    </a:lnTo>
                    <a:lnTo>
                      <a:pt x="43" y="34"/>
                    </a:lnTo>
                    <a:lnTo>
                      <a:pt x="44" y="34"/>
                    </a:lnTo>
                    <a:lnTo>
                      <a:pt x="46" y="27"/>
                    </a:lnTo>
                    <a:lnTo>
                      <a:pt x="48" y="26"/>
                    </a:lnTo>
                    <a:lnTo>
                      <a:pt x="48" y="19"/>
                    </a:lnTo>
                    <a:lnTo>
                      <a:pt x="46" y="18"/>
                    </a:lnTo>
                    <a:lnTo>
                      <a:pt x="46" y="14"/>
                    </a:lnTo>
                    <a:lnTo>
                      <a:pt x="44" y="13"/>
                    </a:lnTo>
                    <a:lnTo>
                      <a:pt x="43" y="9"/>
                    </a:lnTo>
                    <a:lnTo>
                      <a:pt x="44" y="11"/>
                    </a:lnTo>
                    <a:lnTo>
                      <a:pt x="43" y="9"/>
                    </a:lnTo>
                    <a:lnTo>
                      <a:pt x="43" y="8"/>
                    </a:lnTo>
                    <a:lnTo>
                      <a:pt x="38" y="3"/>
                    </a:lnTo>
                    <a:lnTo>
                      <a:pt x="38" y="5"/>
                    </a:lnTo>
                    <a:lnTo>
                      <a:pt x="38" y="3"/>
                    </a:lnTo>
                    <a:lnTo>
                      <a:pt x="35" y="1"/>
                    </a:lnTo>
                    <a:lnTo>
                      <a:pt x="34" y="0"/>
                    </a:lnTo>
                    <a:lnTo>
                      <a:pt x="32" y="1"/>
                    </a:lnTo>
                    <a:lnTo>
                      <a:pt x="32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6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0" y="32"/>
                    </a:lnTo>
                    <a:lnTo>
                      <a:pt x="1" y="34"/>
                    </a:lnTo>
                    <a:lnTo>
                      <a:pt x="1" y="36"/>
                    </a:lnTo>
                    <a:lnTo>
                      <a:pt x="4" y="39"/>
                    </a:lnTo>
                    <a:lnTo>
                      <a:pt x="3" y="36"/>
                    </a:lnTo>
                    <a:lnTo>
                      <a:pt x="12" y="36"/>
                    </a:lnTo>
                    <a:lnTo>
                      <a:pt x="10" y="32"/>
                    </a:lnTo>
                    <a:lnTo>
                      <a:pt x="10" y="31"/>
                    </a:lnTo>
                    <a:lnTo>
                      <a:pt x="9" y="29"/>
                    </a:lnTo>
                    <a:lnTo>
                      <a:pt x="7" y="24"/>
                    </a:lnTo>
                    <a:lnTo>
                      <a:pt x="6" y="24"/>
                    </a:lnTo>
                    <a:lnTo>
                      <a:pt x="7" y="24"/>
                    </a:lnTo>
                    <a:lnTo>
                      <a:pt x="9" y="18"/>
                    </a:lnTo>
                    <a:lnTo>
                      <a:pt x="10" y="16"/>
                    </a:lnTo>
                    <a:lnTo>
                      <a:pt x="9" y="14"/>
                    </a:lnTo>
                    <a:lnTo>
                      <a:pt x="10" y="14"/>
                    </a:lnTo>
                    <a:lnTo>
                      <a:pt x="12" y="11"/>
                    </a:lnTo>
                    <a:lnTo>
                      <a:pt x="15" y="9"/>
                    </a:lnTo>
                    <a:lnTo>
                      <a:pt x="13" y="11"/>
                    </a:lnTo>
                    <a:lnTo>
                      <a:pt x="17" y="6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1" y="9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5" y="13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7" y="16"/>
                    </a:lnTo>
                    <a:lnTo>
                      <a:pt x="35" y="14"/>
                    </a:lnTo>
                    <a:lnTo>
                      <a:pt x="37" y="16"/>
                    </a:lnTo>
                    <a:lnTo>
                      <a:pt x="35" y="13"/>
                    </a:lnTo>
                    <a:lnTo>
                      <a:pt x="35" y="16"/>
                    </a:lnTo>
                    <a:lnTo>
                      <a:pt x="37" y="18"/>
                    </a:lnTo>
                    <a:lnTo>
                      <a:pt x="37" y="21"/>
                    </a:lnTo>
                    <a:lnTo>
                      <a:pt x="38" y="23"/>
                    </a:lnTo>
                    <a:lnTo>
                      <a:pt x="37" y="24"/>
                    </a:lnTo>
                    <a:lnTo>
                      <a:pt x="38" y="27"/>
                    </a:lnTo>
                    <a:lnTo>
                      <a:pt x="37" y="27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5" y="32"/>
                    </a:lnTo>
                    <a:lnTo>
                      <a:pt x="34" y="32"/>
                    </a:lnTo>
                    <a:lnTo>
                      <a:pt x="32" y="36"/>
                    </a:lnTo>
                    <a:lnTo>
                      <a:pt x="34" y="34"/>
                    </a:lnTo>
                    <a:lnTo>
                      <a:pt x="31" y="36"/>
                    </a:lnTo>
                    <a:lnTo>
                      <a:pt x="29" y="41"/>
                    </a:lnTo>
                    <a:lnTo>
                      <a:pt x="32" y="36"/>
                    </a:lnTo>
                    <a:lnTo>
                      <a:pt x="31" y="37"/>
                    </a:lnTo>
                    <a:lnTo>
                      <a:pt x="34" y="36"/>
                    </a:lnTo>
                    <a:lnTo>
                      <a:pt x="29" y="36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4" y="39"/>
                    </a:lnTo>
                    <a:lnTo>
                      <a:pt x="18" y="39"/>
                    </a:lnTo>
                    <a:lnTo>
                      <a:pt x="17" y="37"/>
                    </a:lnTo>
                    <a:lnTo>
                      <a:pt x="15" y="37"/>
                    </a:lnTo>
                    <a:lnTo>
                      <a:pt x="13" y="36"/>
                    </a:lnTo>
                    <a:lnTo>
                      <a:pt x="13" y="37"/>
                    </a:lnTo>
                    <a:lnTo>
                      <a:pt x="13" y="36"/>
                    </a:lnTo>
                    <a:lnTo>
                      <a:pt x="10" y="34"/>
                    </a:lnTo>
                    <a:lnTo>
                      <a:pt x="12" y="36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9" name="Freeform 144"/>
              <p:cNvSpPr>
                <a:spLocks/>
              </p:cNvSpPr>
              <p:nvPr/>
            </p:nvSpPr>
            <p:spPr bwMode="auto">
              <a:xfrm>
                <a:off x="1563" y="2005"/>
                <a:ext cx="37" cy="41"/>
              </a:xfrm>
              <a:custGeom>
                <a:avLst/>
                <a:gdLst>
                  <a:gd name="T0" fmla="*/ 3 w 37"/>
                  <a:gd name="T1" fmla="*/ 33 h 41"/>
                  <a:gd name="T2" fmla="*/ 7 w 37"/>
                  <a:gd name="T3" fmla="*/ 38 h 41"/>
                  <a:gd name="T4" fmla="*/ 15 w 37"/>
                  <a:gd name="T5" fmla="*/ 41 h 41"/>
                  <a:gd name="T6" fmla="*/ 23 w 37"/>
                  <a:gd name="T7" fmla="*/ 41 h 41"/>
                  <a:gd name="T8" fmla="*/ 29 w 37"/>
                  <a:gd name="T9" fmla="*/ 38 h 41"/>
                  <a:gd name="T10" fmla="*/ 35 w 37"/>
                  <a:gd name="T11" fmla="*/ 32 h 41"/>
                  <a:gd name="T12" fmla="*/ 37 w 37"/>
                  <a:gd name="T13" fmla="*/ 25 h 41"/>
                  <a:gd name="T14" fmla="*/ 37 w 37"/>
                  <a:gd name="T15" fmla="*/ 17 h 41"/>
                  <a:gd name="T16" fmla="*/ 35 w 37"/>
                  <a:gd name="T17" fmla="*/ 9 h 41"/>
                  <a:gd name="T18" fmla="*/ 31 w 37"/>
                  <a:gd name="T19" fmla="*/ 4 h 41"/>
                  <a:gd name="T20" fmla="*/ 23 w 37"/>
                  <a:gd name="T21" fmla="*/ 0 h 41"/>
                  <a:gd name="T22" fmla="*/ 15 w 37"/>
                  <a:gd name="T23" fmla="*/ 0 h 41"/>
                  <a:gd name="T24" fmla="*/ 7 w 37"/>
                  <a:gd name="T25" fmla="*/ 4 h 41"/>
                  <a:gd name="T26" fmla="*/ 3 w 37"/>
                  <a:gd name="T27" fmla="*/ 10 h 41"/>
                  <a:gd name="T28" fmla="*/ 0 w 37"/>
                  <a:gd name="T29" fmla="*/ 18 h 41"/>
                  <a:gd name="T30" fmla="*/ 0 w 37"/>
                  <a:gd name="T31" fmla="*/ 27 h 41"/>
                  <a:gd name="T32" fmla="*/ 3 w 37"/>
                  <a:gd name="T33" fmla="*/ 33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1"/>
                  <a:gd name="T53" fmla="*/ 37 w 3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1">
                    <a:moveTo>
                      <a:pt x="3" y="33"/>
                    </a:moveTo>
                    <a:lnTo>
                      <a:pt x="7" y="38"/>
                    </a:lnTo>
                    <a:lnTo>
                      <a:pt x="15" y="41"/>
                    </a:lnTo>
                    <a:lnTo>
                      <a:pt x="23" y="41"/>
                    </a:lnTo>
                    <a:lnTo>
                      <a:pt x="29" y="38"/>
                    </a:lnTo>
                    <a:lnTo>
                      <a:pt x="35" y="32"/>
                    </a:lnTo>
                    <a:lnTo>
                      <a:pt x="37" y="25"/>
                    </a:lnTo>
                    <a:lnTo>
                      <a:pt x="37" y="17"/>
                    </a:lnTo>
                    <a:lnTo>
                      <a:pt x="35" y="9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7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0" name="Freeform 145"/>
              <p:cNvSpPr>
                <a:spLocks/>
              </p:cNvSpPr>
              <p:nvPr/>
            </p:nvSpPr>
            <p:spPr bwMode="auto">
              <a:xfrm>
                <a:off x="1558" y="1999"/>
                <a:ext cx="47" cy="51"/>
              </a:xfrm>
              <a:custGeom>
                <a:avLst/>
                <a:gdLst>
                  <a:gd name="T0" fmla="*/ 5 w 47"/>
                  <a:gd name="T1" fmla="*/ 44 h 51"/>
                  <a:gd name="T2" fmla="*/ 6 w 47"/>
                  <a:gd name="T3" fmla="*/ 46 h 51"/>
                  <a:gd name="T4" fmla="*/ 11 w 47"/>
                  <a:gd name="T5" fmla="*/ 49 h 51"/>
                  <a:gd name="T6" fmla="*/ 14 w 47"/>
                  <a:gd name="T7" fmla="*/ 51 h 51"/>
                  <a:gd name="T8" fmla="*/ 17 w 47"/>
                  <a:gd name="T9" fmla="*/ 51 h 51"/>
                  <a:gd name="T10" fmla="*/ 30 w 47"/>
                  <a:gd name="T11" fmla="*/ 49 h 51"/>
                  <a:gd name="T12" fmla="*/ 33 w 47"/>
                  <a:gd name="T13" fmla="*/ 49 h 51"/>
                  <a:gd name="T14" fmla="*/ 37 w 47"/>
                  <a:gd name="T15" fmla="*/ 47 h 51"/>
                  <a:gd name="T16" fmla="*/ 37 w 47"/>
                  <a:gd name="T17" fmla="*/ 46 h 51"/>
                  <a:gd name="T18" fmla="*/ 39 w 47"/>
                  <a:gd name="T19" fmla="*/ 44 h 51"/>
                  <a:gd name="T20" fmla="*/ 42 w 47"/>
                  <a:gd name="T21" fmla="*/ 41 h 51"/>
                  <a:gd name="T22" fmla="*/ 42 w 47"/>
                  <a:gd name="T23" fmla="*/ 39 h 51"/>
                  <a:gd name="T24" fmla="*/ 45 w 47"/>
                  <a:gd name="T25" fmla="*/ 34 h 51"/>
                  <a:gd name="T26" fmla="*/ 45 w 47"/>
                  <a:gd name="T27" fmla="*/ 15 h 51"/>
                  <a:gd name="T28" fmla="*/ 45 w 47"/>
                  <a:gd name="T29" fmla="*/ 15 h 51"/>
                  <a:gd name="T30" fmla="*/ 43 w 47"/>
                  <a:gd name="T31" fmla="*/ 11 h 51"/>
                  <a:gd name="T32" fmla="*/ 40 w 47"/>
                  <a:gd name="T33" fmla="*/ 8 h 51"/>
                  <a:gd name="T34" fmla="*/ 37 w 47"/>
                  <a:gd name="T35" fmla="*/ 5 h 51"/>
                  <a:gd name="T36" fmla="*/ 34 w 47"/>
                  <a:gd name="T37" fmla="*/ 3 h 51"/>
                  <a:gd name="T38" fmla="*/ 28 w 47"/>
                  <a:gd name="T39" fmla="*/ 2 h 51"/>
                  <a:gd name="T40" fmla="*/ 19 w 47"/>
                  <a:gd name="T41" fmla="*/ 0 h 51"/>
                  <a:gd name="T42" fmla="*/ 14 w 47"/>
                  <a:gd name="T43" fmla="*/ 2 h 51"/>
                  <a:gd name="T44" fmla="*/ 9 w 47"/>
                  <a:gd name="T45" fmla="*/ 5 h 51"/>
                  <a:gd name="T46" fmla="*/ 9 w 47"/>
                  <a:gd name="T47" fmla="*/ 6 h 51"/>
                  <a:gd name="T48" fmla="*/ 9 w 47"/>
                  <a:gd name="T49" fmla="*/ 5 h 51"/>
                  <a:gd name="T50" fmla="*/ 5 w 47"/>
                  <a:gd name="T51" fmla="*/ 11 h 51"/>
                  <a:gd name="T52" fmla="*/ 2 w 47"/>
                  <a:gd name="T53" fmla="*/ 16 h 51"/>
                  <a:gd name="T54" fmla="*/ 2 w 47"/>
                  <a:gd name="T55" fmla="*/ 21 h 51"/>
                  <a:gd name="T56" fmla="*/ 0 w 47"/>
                  <a:gd name="T57" fmla="*/ 34 h 51"/>
                  <a:gd name="T58" fmla="*/ 0 w 47"/>
                  <a:gd name="T59" fmla="*/ 36 h 51"/>
                  <a:gd name="T60" fmla="*/ 2 w 47"/>
                  <a:gd name="T61" fmla="*/ 39 h 51"/>
                  <a:gd name="T62" fmla="*/ 3 w 47"/>
                  <a:gd name="T63" fmla="*/ 39 h 51"/>
                  <a:gd name="T64" fmla="*/ 11 w 47"/>
                  <a:gd name="T65" fmla="*/ 36 h 51"/>
                  <a:gd name="T66" fmla="*/ 9 w 47"/>
                  <a:gd name="T67" fmla="*/ 33 h 51"/>
                  <a:gd name="T68" fmla="*/ 6 w 47"/>
                  <a:gd name="T69" fmla="*/ 28 h 51"/>
                  <a:gd name="T70" fmla="*/ 9 w 47"/>
                  <a:gd name="T71" fmla="*/ 21 h 51"/>
                  <a:gd name="T72" fmla="*/ 9 w 47"/>
                  <a:gd name="T73" fmla="*/ 18 h 51"/>
                  <a:gd name="T74" fmla="*/ 12 w 47"/>
                  <a:gd name="T75" fmla="*/ 15 h 51"/>
                  <a:gd name="T76" fmla="*/ 17 w 47"/>
                  <a:gd name="T77" fmla="*/ 10 h 51"/>
                  <a:gd name="T78" fmla="*/ 16 w 47"/>
                  <a:gd name="T79" fmla="*/ 13 h 51"/>
                  <a:gd name="T80" fmla="*/ 20 w 47"/>
                  <a:gd name="T81" fmla="*/ 11 h 51"/>
                  <a:gd name="T82" fmla="*/ 23 w 47"/>
                  <a:gd name="T83" fmla="*/ 10 h 51"/>
                  <a:gd name="T84" fmla="*/ 30 w 47"/>
                  <a:gd name="T85" fmla="*/ 11 h 51"/>
                  <a:gd name="T86" fmla="*/ 33 w 47"/>
                  <a:gd name="T87" fmla="*/ 13 h 51"/>
                  <a:gd name="T88" fmla="*/ 34 w 47"/>
                  <a:gd name="T89" fmla="*/ 13 h 51"/>
                  <a:gd name="T90" fmla="*/ 36 w 47"/>
                  <a:gd name="T91" fmla="*/ 15 h 51"/>
                  <a:gd name="T92" fmla="*/ 37 w 47"/>
                  <a:gd name="T93" fmla="*/ 18 h 51"/>
                  <a:gd name="T94" fmla="*/ 36 w 47"/>
                  <a:gd name="T95" fmla="*/ 16 h 51"/>
                  <a:gd name="T96" fmla="*/ 37 w 47"/>
                  <a:gd name="T97" fmla="*/ 21 h 51"/>
                  <a:gd name="T98" fmla="*/ 37 w 47"/>
                  <a:gd name="T99" fmla="*/ 29 h 51"/>
                  <a:gd name="T100" fmla="*/ 37 w 47"/>
                  <a:gd name="T101" fmla="*/ 33 h 51"/>
                  <a:gd name="T102" fmla="*/ 34 w 47"/>
                  <a:gd name="T103" fmla="*/ 36 h 51"/>
                  <a:gd name="T104" fmla="*/ 34 w 47"/>
                  <a:gd name="T105" fmla="*/ 38 h 51"/>
                  <a:gd name="T106" fmla="*/ 33 w 47"/>
                  <a:gd name="T107" fmla="*/ 39 h 51"/>
                  <a:gd name="T108" fmla="*/ 30 w 47"/>
                  <a:gd name="T109" fmla="*/ 44 h 51"/>
                  <a:gd name="T110" fmla="*/ 34 w 47"/>
                  <a:gd name="T111" fmla="*/ 39 h 51"/>
                  <a:gd name="T112" fmla="*/ 28 w 47"/>
                  <a:gd name="T113" fmla="*/ 41 h 51"/>
                  <a:gd name="T114" fmla="*/ 23 w 47"/>
                  <a:gd name="T115" fmla="*/ 44 h 51"/>
                  <a:gd name="T116" fmla="*/ 17 w 47"/>
                  <a:gd name="T117" fmla="*/ 41 h 51"/>
                  <a:gd name="T118" fmla="*/ 14 w 47"/>
                  <a:gd name="T119" fmla="*/ 39 h 51"/>
                  <a:gd name="T120" fmla="*/ 12 w 47"/>
                  <a:gd name="T121" fmla="*/ 39 h 51"/>
                  <a:gd name="T122" fmla="*/ 11 w 47"/>
                  <a:gd name="T123" fmla="*/ 38 h 51"/>
                  <a:gd name="T124" fmla="*/ 3 w 47"/>
                  <a:gd name="T125" fmla="*/ 39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7"/>
                  <a:gd name="T190" fmla="*/ 0 h 51"/>
                  <a:gd name="T191" fmla="*/ 47 w 47"/>
                  <a:gd name="T192" fmla="*/ 51 h 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7" h="51">
                    <a:moveTo>
                      <a:pt x="3" y="39"/>
                    </a:moveTo>
                    <a:lnTo>
                      <a:pt x="5" y="44"/>
                    </a:lnTo>
                    <a:lnTo>
                      <a:pt x="6" y="44"/>
                    </a:lnTo>
                    <a:lnTo>
                      <a:pt x="6" y="46"/>
                    </a:lnTo>
                    <a:lnTo>
                      <a:pt x="9" y="47"/>
                    </a:lnTo>
                    <a:lnTo>
                      <a:pt x="11" y="49"/>
                    </a:lnTo>
                    <a:lnTo>
                      <a:pt x="12" y="49"/>
                    </a:lnTo>
                    <a:lnTo>
                      <a:pt x="14" y="51"/>
                    </a:lnTo>
                    <a:lnTo>
                      <a:pt x="17" y="49"/>
                    </a:lnTo>
                    <a:lnTo>
                      <a:pt x="17" y="51"/>
                    </a:lnTo>
                    <a:lnTo>
                      <a:pt x="30" y="51"/>
                    </a:lnTo>
                    <a:lnTo>
                      <a:pt x="30" y="49"/>
                    </a:lnTo>
                    <a:lnTo>
                      <a:pt x="31" y="51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7" y="47"/>
                    </a:lnTo>
                    <a:lnTo>
                      <a:pt x="39" y="44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2" y="41"/>
                    </a:lnTo>
                    <a:lnTo>
                      <a:pt x="43" y="39"/>
                    </a:lnTo>
                    <a:lnTo>
                      <a:pt x="42" y="39"/>
                    </a:lnTo>
                    <a:lnTo>
                      <a:pt x="43" y="39"/>
                    </a:lnTo>
                    <a:lnTo>
                      <a:pt x="45" y="34"/>
                    </a:lnTo>
                    <a:lnTo>
                      <a:pt x="47" y="33"/>
                    </a:lnTo>
                    <a:lnTo>
                      <a:pt x="45" y="15"/>
                    </a:lnTo>
                    <a:lnTo>
                      <a:pt x="43" y="15"/>
                    </a:lnTo>
                    <a:lnTo>
                      <a:pt x="45" y="15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2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28" y="2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8" y="10"/>
                    </a:lnTo>
                    <a:lnTo>
                      <a:pt x="9" y="6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3" y="11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2" y="39"/>
                    </a:lnTo>
                    <a:lnTo>
                      <a:pt x="5" y="42"/>
                    </a:lnTo>
                    <a:lnTo>
                      <a:pt x="3" y="39"/>
                    </a:lnTo>
                    <a:lnTo>
                      <a:pt x="12" y="39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9" y="33"/>
                    </a:lnTo>
                    <a:lnTo>
                      <a:pt x="8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2" y="15"/>
                    </a:lnTo>
                    <a:lnTo>
                      <a:pt x="16" y="13"/>
                    </a:lnTo>
                    <a:lnTo>
                      <a:pt x="17" y="10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2" y="10"/>
                    </a:lnTo>
                    <a:lnTo>
                      <a:pt x="23" y="10"/>
                    </a:lnTo>
                    <a:lnTo>
                      <a:pt x="25" y="11"/>
                    </a:lnTo>
                    <a:lnTo>
                      <a:pt x="30" y="11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4" y="15"/>
                    </a:lnTo>
                    <a:lnTo>
                      <a:pt x="37" y="18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7" y="29"/>
                    </a:lnTo>
                    <a:lnTo>
                      <a:pt x="36" y="31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4" y="36"/>
                    </a:lnTo>
                    <a:lnTo>
                      <a:pt x="33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9"/>
                    </a:lnTo>
                    <a:lnTo>
                      <a:pt x="31" y="39"/>
                    </a:lnTo>
                    <a:lnTo>
                      <a:pt x="30" y="44"/>
                    </a:lnTo>
                    <a:lnTo>
                      <a:pt x="31" y="41"/>
                    </a:lnTo>
                    <a:lnTo>
                      <a:pt x="34" y="39"/>
                    </a:lnTo>
                    <a:lnTo>
                      <a:pt x="30" y="39"/>
                    </a:lnTo>
                    <a:lnTo>
                      <a:pt x="28" y="41"/>
                    </a:lnTo>
                    <a:lnTo>
                      <a:pt x="23" y="42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17" y="41"/>
                    </a:lnTo>
                    <a:lnTo>
                      <a:pt x="16" y="39"/>
                    </a:lnTo>
                    <a:lnTo>
                      <a:pt x="14" y="39"/>
                    </a:lnTo>
                    <a:lnTo>
                      <a:pt x="12" y="38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2" y="39"/>
                    </a:lnTo>
                    <a:lnTo>
                      <a:pt x="3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1" name="Freeform 146"/>
              <p:cNvSpPr>
                <a:spLocks/>
              </p:cNvSpPr>
              <p:nvPr/>
            </p:nvSpPr>
            <p:spPr bwMode="auto">
              <a:xfrm>
                <a:off x="1448" y="2007"/>
                <a:ext cx="37" cy="39"/>
              </a:xfrm>
              <a:custGeom>
                <a:avLst/>
                <a:gdLst>
                  <a:gd name="T0" fmla="*/ 3 w 37"/>
                  <a:gd name="T1" fmla="*/ 31 h 39"/>
                  <a:gd name="T2" fmla="*/ 8 w 37"/>
                  <a:gd name="T3" fmla="*/ 38 h 39"/>
                  <a:gd name="T4" fmla="*/ 16 w 37"/>
                  <a:gd name="T5" fmla="*/ 39 h 39"/>
                  <a:gd name="T6" fmla="*/ 23 w 37"/>
                  <a:gd name="T7" fmla="*/ 39 h 39"/>
                  <a:gd name="T8" fmla="*/ 29 w 37"/>
                  <a:gd name="T9" fmla="*/ 38 h 39"/>
                  <a:gd name="T10" fmla="*/ 36 w 37"/>
                  <a:gd name="T11" fmla="*/ 31 h 39"/>
                  <a:gd name="T12" fmla="*/ 37 w 37"/>
                  <a:gd name="T13" fmla="*/ 23 h 39"/>
                  <a:gd name="T14" fmla="*/ 37 w 37"/>
                  <a:gd name="T15" fmla="*/ 15 h 39"/>
                  <a:gd name="T16" fmla="*/ 36 w 37"/>
                  <a:gd name="T17" fmla="*/ 8 h 39"/>
                  <a:gd name="T18" fmla="*/ 31 w 37"/>
                  <a:gd name="T19" fmla="*/ 3 h 39"/>
                  <a:gd name="T20" fmla="*/ 23 w 37"/>
                  <a:gd name="T21" fmla="*/ 0 h 39"/>
                  <a:gd name="T22" fmla="*/ 16 w 37"/>
                  <a:gd name="T23" fmla="*/ 0 h 39"/>
                  <a:gd name="T24" fmla="*/ 8 w 37"/>
                  <a:gd name="T25" fmla="*/ 3 h 39"/>
                  <a:gd name="T26" fmla="*/ 3 w 37"/>
                  <a:gd name="T27" fmla="*/ 8 h 39"/>
                  <a:gd name="T28" fmla="*/ 0 w 37"/>
                  <a:gd name="T29" fmla="*/ 16 h 39"/>
                  <a:gd name="T30" fmla="*/ 0 w 37"/>
                  <a:gd name="T31" fmla="*/ 25 h 39"/>
                  <a:gd name="T32" fmla="*/ 3 w 37"/>
                  <a:gd name="T33" fmla="*/ 31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9"/>
                  <a:gd name="T53" fmla="*/ 37 w 37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9">
                    <a:moveTo>
                      <a:pt x="3" y="31"/>
                    </a:moveTo>
                    <a:lnTo>
                      <a:pt x="8" y="38"/>
                    </a:lnTo>
                    <a:lnTo>
                      <a:pt x="16" y="39"/>
                    </a:lnTo>
                    <a:lnTo>
                      <a:pt x="23" y="39"/>
                    </a:lnTo>
                    <a:lnTo>
                      <a:pt x="29" y="38"/>
                    </a:lnTo>
                    <a:lnTo>
                      <a:pt x="36" y="31"/>
                    </a:lnTo>
                    <a:lnTo>
                      <a:pt x="37" y="23"/>
                    </a:lnTo>
                    <a:lnTo>
                      <a:pt x="37" y="15"/>
                    </a:lnTo>
                    <a:lnTo>
                      <a:pt x="36" y="8"/>
                    </a:lnTo>
                    <a:lnTo>
                      <a:pt x="31" y="3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2" name="Freeform 147"/>
              <p:cNvSpPr>
                <a:spLocks/>
              </p:cNvSpPr>
              <p:nvPr/>
            </p:nvSpPr>
            <p:spPr bwMode="auto">
              <a:xfrm>
                <a:off x="1443" y="2001"/>
                <a:ext cx="47" cy="50"/>
              </a:xfrm>
              <a:custGeom>
                <a:avLst/>
                <a:gdLst>
                  <a:gd name="T0" fmla="*/ 3 w 47"/>
                  <a:gd name="T1" fmla="*/ 40 h 50"/>
                  <a:gd name="T2" fmla="*/ 8 w 47"/>
                  <a:gd name="T3" fmla="*/ 44 h 50"/>
                  <a:gd name="T4" fmla="*/ 11 w 47"/>
                  <a:gd name="T5" fmla="*/ 47 h 50"/>
                  <a:gd name="T6" fmla="*/ 14 w 47"/>
                  <a:gd name="T7" fmla="*/ 49 h 50"/>
                  <a:gd name="T8" fmla="*/ 33 w 47"/>
                  <a:gd name="T9" fmla="*/ 49 h 50"/>
                  <a:gd name="T10" fmla="*/ 34 w 47"/>
                  <a:gd name="T11" fmla="*/ 49 h 50"/>
                  <a:gd name="T12" fmla="*/ 38 w 47"/>
                  <a:gd name="T13" fmla="*/ 47 h 50"/>
                  <a:gd name="T14" fmla="*/ 38 w 47"/>
                  <a:gd name="T15" fmla="*/ 45 h 50"/>
                  <a:gd name="T16" fmla="*/ 39 w 47"/>
                  <a:gd name="T17" fmla="*/ 44 h 50"/>
                  <a:gd name="T18" fmla="*/ 42 w 47"/>
                  <a:gd name="T19" fmla="*/ 40 h 50"/>
                  <a:gd name="T20" fmla="*/ 42 w 47"/>
                  <a:gd name="T21" fmla="*/ 39 h 50"/>
                  <a:gd name="T22" fmla="*/ 45 w 47"/>
                  <a:gd name="T23" fmla="*/ 34 h 50"/>
                  <a:gd name="T24" fmla="*/ 45 w 47"/>
                  <a:gd name="T25" fmla="*/ 14 h 50"/>
                  <a:gd name="T26" fmla="*/ 45 w 47"/>
                  <a:gd name="T27" fmla="*/ 14 h 50"/>
                  <a:gd name="T28" fmla="*/ 41 w 47"/>
                  <a:gd name="T29" fmla="*/ 8 h 50"/>
                  <a:gd name="T30" fmla="*/ 38 w 47"/>
                  <a:gd name="T31" fmla="*/ 4 h 50"/>
                  <a:gd name="T32" fmla="*/ 34 w 47"/>
                  <a:gd name="T33" fmla="*/ 3 h 50"/>
                  <a:gd name="T34" fmla="*/ 28 w 47"/>
                  <a:gd name="T35" fmla="*/ 1 h 50"/>
                  <a:gd name="T36" fmla="*/ 19 w 47"/>
                  <a:gd name="T37" fmla="*/ 0 h 50"/>
                  <a:gd name="T38" fmla="*/ 14 w 47"/>
                  <a:gd name="T39" fmla="*/ 1 h 50"/>
                  <a:gd name="T40" fmla="*/ 10 w 47"/>
                  <a:gd name="T41" fmla="*/ 4 h 50"/>
                  <a:gd name="T42" fmla="*/ 10 w 47"/>
                  <a:gd name="T43" fmla="*/ 6 h 50"/>
                  <a:gd name="T44" fmla="*/ 13 w 47"/>
                  <a:gd name="T45" fmla="*/ 4 h 50"/>
                  <a:gd name="T46" fmla="*/ 7 w 47"/>
                  <a:gd name="T47" fmla="*/ 8 h 50"/>
                  <a:gd name="T48" fmla="*/ 3 w 47"/>
                  <a:gd name="T49" fmla="*/ 11 h 50"/>
                  <a:gd name="T50" fmla="*/ 2 w 47"/>
                  <a:gd name="T51" fmla="*/ 14 h 50"/>
                  <a:gd name="T52" fmla="*/ 2 w 47"/>
                  <a:gd name="T53" fmla="*/ 19 h 50"/>
                  <a:gd name="T54" fmla="*/ 0 w 47"/>
                  <a:gd name="T55" fmla="*/ 32 h 50"/>
                  <a:gd name="T56" fmla="*/ 0 w 47"/>
                  <a:gd name="T57" fmla="*/ 34 h 50"/>
                  <a:gd name="T58" fmla="*/ 2 w 47"/>
                  <a:gd name="T59" fmla="*/ 37 h 50"/>
                  <a:gd name="T60" fmla="*/ 3 w 47"/>
                  <a:gd name="T61" fmla="*/ 37 h 50"/>
                  <a:gd name="T62" fmla="*/ 11 w 47"/>
                  <a:gd name="T63" fmla="*/ 34 h 50"/>
                  <a:gd name="T64" fmla="*/ 10 w 47"/>
                  <a:gd name="T65" fmla="*/ 31 h 50"/>
                  <a:gd name="T66" fmla="*/ 7 w 47"/>
                  <a:gd name="T67" fmla="*/ 26 h 50"/>
                  <a:gd name="T68" fmla="*/ 10 w 47"/>
                  <a:gd name="T69" fmla="*/ 19 h 50"/>
                  <a:gd name="T70" fmla="*/ 11 w 47"/>
                  <a:gd name="T71" fmla="*/ 16 h 50"/>
                  <a:gd name="T72" fmla="*/ 11 w 47"/>
                  <a:gd name="T73" fmla="*/ 14 h 50"/>
                  <a:gd name="T74" fmla="*/ 13 w 47"/>
                  <a:gd name="T75" fmla="*/ 13 h 50"/>
                  <a:gd name="T76" fmla="*/ 16 w 47"/>
                  <a:gd name="T77" fmla="*/ 14 h 50"/>
                  <a:gd name="T78" fmla="*/ 17 w 47"/>
                  <a:gd name="T79" fmla="*/ 9 h 50"/>
                  <a:gd name="T80" fmla="*/ 16 w 47"/>
                  <a:gd name="T81" fmla="*/ 13 h 50"/>
                  <a:gd name="T82" fmla="*/ 21 w 47"/>
                  <a:gd name="T83" fmla="*/ 11 h 50"/>
                  <a:gd name="T84" fmla="*/ 24 w 47"/>
                  <a:gd name="T85" fmla="*/ 9 h 50"/>
                  <a:gd name="T86" fmla="*/ 30 w 47"/>
                  <a:gd name="T87" fmla="*/ 11 h 50"/>
                  <a:gd name="T88" fmla="*/ 33 w 47"/>
                  <a:gd name="T89" fmla="*/ 13 h 50"/>
                  <a:gd name="T90" fmla="*/ 34 w 47"/>
                  <a:gd name="T91" fmla="*/ 13 h 50"/>
                  <a:gd name="T92" fmla="*/ 36 w 47"/>
                  <a:gd name="T93" fmla="*/ 14 h 50"/>
                  <a:gd name="T94" fmla="*/ 38 w 47"/>
                  <a:gd name="T95" fmla="*/ 18 h 50"/>
                  <a:gd name="T96" fmla="*/ 38 w 47"/>
                  <a:gd name="T97" fmla="*/ 21 h 50"/>
                  <a:gd name="T98" fmla="*/ 38 w 47"/>
                  <a:gd name="T99" fmla="*/ 29 h 50"/>
                  <a:gd name="T100" fmla="*/ 38 w 47"/>
                  <a:gd name="T101" fmla="*/ 32 h 50"/>
                  <a:gd name="T102" fmla="*/ 34 w 47"/>
                  <a:gd name="T103" fmla="*/ 36 h 50"/>
                  <a:gd name="T104" fmla="*/ 31 w 47"/>
                  <a:gd name="T105" fmla="*/ 39 h 50"/>
                  <a:gd name="T106" fmla="*/ 31 w 47"/>
                  <a:gd name="T107" fmla="*/ 40 h 50"/>
                  <a:gd name="T108" fmla="*/ 34 w 47"/>
                  <a:gd name="T109" fmla="*/ 39 h 50"/>
                  <a:gd name="T110" fmla="*/ 27 w 47"/>
                  <a:gd name="T111" fmla="*/ 42 h 50"/>
                  <a:gd name="T112" fmla="*/ 17 w 47"/>
                  <a:gd name="T113" fmla="*/ 39 h 50"/>
                  <a:gd name="T114" fmla="*/ 14 w 47"/>
                  <a:gd name="T115" fmla="*/ 37 h 50"/>
                  <a:gd name="T116" fmla="*/ 13 w 47"/>
                  <a:gd name="T117" fmla="*/ 37 h 5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"/>
                  <a:gd name="T178" fmla="*/ 0 h 50"/>
                  <a:gd name="T179" fmla="*/ 47 w 47"/>
                  <a:gd name="T180" fmla="*/ 50 h 5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" h="50">
                    <a:moveTo>
                      <a:pt x="3" y="37"/>
                    </a:moveTo>
                    <a:lnTo>
                      <a:pt x="3" y="40"/>
                    </a:lnTo>
                    <a:lnTo>
                      <a:pt x="8" y="45"/>
                    </a:lnTo>
                    <a:lnTo>
                      <a:pt x="8" y="44"/>
                    </a:lnTo>
                    <a:lnTo>
                      <a:pt x="8" y="45"/>
                    </a:lnTo>
                    <a:lnTo>
                      <a:pt x="11" y="47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50"/>
                    </a:lnTo>
                    <a:lnTo>
                      <a:pt x="33" y="49"/>
                    </a:lnTo>
                    <a:lnTo>
                      <a:pt x="33" y="47"/>
                    </a:lnTo>
                    <a:lnTo>
                      <a:pt x="34" y="49"/>
                    </a:lnTo>
                    <a:lnTo>
                      <a:pt x="38" y="49"/>
                    </a:lnTo>
                    <a:lnTo>
                      <a:pt x="38" y="47"/>
                    </a:lnTo>
                    <a:lnTo>
                      <a:pt x="39" y="44"/>
                    </a:lnTo>
                    <a:lnTo>
                      <a:pt x="38" y="45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2" y="40"/>
                    </a:lnTo>
                    <a:lnTo>
                      <a:pt x="44" y="39"/>
                    </a:lnTo>
                    <a:lnTo>
                      <a:pt x="42" y="39"/>
                    </a:lnTo>
                    <a:lnTo>
                      <a:pt x="44" y="39"/>
                    </a:lnTo>
                    <a:lnTo>
                      <a:pt x="45" y="34"/>
                    </a:lnTo>
                    <a:lnTo>
                      <a:pt x="47" y="32"/>
                    </a:lnTo>
                    <a:lnTo>
                      <a:pt x="45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2" y="8"/>
                    </a:lnTo>
                    <a:lnTo>
                      <a:pt x="41" y="8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3" y="3"/>
                    </a:lnTo>
                    <a:lnTo>
                      <a:pt x="10" y="4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2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2" y="37"/>
                    </a:lnTo>
                    <a:lnTo>
                      <a:pt x="5" y="40"/>
                    </a:lnTo>
                    <a:lnTo>
                      <a:pt x="3" y="37"/>
                    </a:lnTo>
                    <a:lnTo>
                      <a:pt x="13" y="37"/>
                    </a:lnTo>
                    <a:lnTo>
                      <a:pt x="11" y="34"/>
                    </a:lnTo>
                    <a:lnTo>
                      <a:pt x="11" y="32"/>
                    </a:lnTo>
                    <a:lnTo>
                      <a:pt x="10" y="31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10" y="19"/>
                    </a:lnTo>
                    <a:lnTo>
                      <a:pt x="11" y="18"/>
                    </a:lnTo>
                    <a:lnTo>
                      <a:pt x="11" y="16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3" y="14"/>
                    </a:lnTo>
                    <a:lnTo>
                      <a:pt x="16" y="14"/>
                    </a:lnTo>
                    <a:lnTo>
                      <a:pt x="16" y="13"/>
                    </a:lnTo>
                    <a:lnTo>
                      <a:pt x="17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7" y="11"/>
                    </a:lnTo>
                    <a:lnTo>
                      <a:pt x="21" y="11"/>
                    </a:lnTo>
                    <a:lnTo>
                      <a:pt x="22" y="9"/>
                    </a:lnTo>
                    <a:lnTo>
                      <a:pt x="24" y="9"/>
                    </a:lnTo>
                    <a:lnTo>
                      <a:pt x="25" y="11"/>
                    </a:lnTo>
                    <a:lnTo>
                      <a:pt x="30" y="11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8" y="18"/>
                    </a:lnTo>
                    <a:lnTo>
                      <a:pt x="36" y="14"/>
                    </a:lnTo>
                    <a:lnTo>
                      <a:pt x="38" y="21"/>
                    </a:lnTo>
                    <a:lnTo>
                      <a:pt x="39" y="21"/>
                    </a:lnTo>
                    <a:lnTo>
                      <a:pt x="38" y="29"/>
                    </a:lnTo>
                    <a:lnTo>
                      <a:pt x="36" y="31"/>
                    </a:lnTo>
                    <a:lnTo>
                      <a:pt x="38" y="32"/>
                    </a:lnTo>
                    <a:lnTo>
                      <a:pt x="36" y="32"/>
                    </a:lnTo>
                    <a:lnTo>
                      <a:pt x="34" y="36"/>
                    </a:lnTo>
                    <a:lnTo>
                      <a:pt x="33" y="37"/>
                    </a:lnTo>
                    <a:lnTo>
                      <a:pt x="31" y="39"/>
                    </a:lnTo>
                    <a:lnTo>
                      <a:pt x="30" y="44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4" y="39"/>
                    </a:lnTo>
                    <a:lnTo>
                      <a:pt x="27" y="40"/>
                    </a:lnTo>
                    <a:lnTo>
                      <a:pt x="27" y="42"/>
                    </a:lnTo>
                    <a:lnTo>
                      <a:pt x="19" y="40"/>
                    </a:lnTo>
                    <a:lnTo>
                      <a:pt x="17" y="39"/>
                    </a:lnTo>
                    <a:lnTo>
                      <a:pt x="16" y="39"/>
                    </a:lnTo>
                    <a:lnTo>
                      <a:pt x="14" y="37"/>
                    </a:lnTo>
                    <a:lnTo>
                      <a:pt x="11" y="36"/>
                    </a:lnTo>
                    <a:lnTo>
                      <a:pt x="13" y="37"/>
                    </a:lnTo>
                    <a:lnTo>
                      <a:pt x="3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3" name="Freeform 148"/>
              <p:cNvSpPr>
                <a:spLocks/>
              </p:cNvSpPr>
              <p:nvPr/>
            </p:nvSpPr>
            <p:spPr bwMode="auto">
              <a:xfrm>
                <a:off x="1633" y="1879"/>
                <a:ext cx="37" cy="41"/>
              </a:xfrm>
              <a:custGeom>
                <a:avLst/>
                <a:gdLst>
                  <a:gd name="T0" fmla="*/ 1 w 37"/>
                  <a:gd name="T1" fmla="*/ 33 h 41"/>
                  <a:gd name="T2" fmla="*/ 6 w 37"/>
                  <a:gd name="T3" fmla="*/ 38 h 41"/>
                  <a:gd name="T4" fmla="*/ 13 w 37"/>
                  <a:gd name="T5" fmla="*/ 41 h 41"/>
                  <a:gd name="T6" fmla="*/ 21 w 37"/>
                  <a:gd name="T7" fmla="*/ 41 h 41"/>
                  <a:gd name="T8" fmla="*/ 29 w 37"/>
                  <a:gd name="T9" fmla="*/ 38 h 41"/>
                  <a:gd name="T10" fmla="*/ 34 w 37"/>
                  <a:gd name="T11" fmla="*/ 31 h 41"/>
                  <a:gd name="T12" fmla="*/ 37 w 37"/>
                  <a:gd name="T13" fmla="*/ 23 h 41"/>
                  <a:gd name="T14" fmla="*/ 37 w 37"/>
                  <a:gd name="T15" fmla="*/ 15 h 41"/>
                  <a:gd name="T16" fmla="*/ 34 w 37"/>
                  <a:gd name="T17" fmla="*/ 9 h 41"/>
                  <a:gd name="T18" fmla="*/ 29 w 37"/>
                  <a:gd name="T19" fmla="*/ 4 h 41"/>
                  <a:gd name="T20" fmla="*/ 21 w 37"/>
                  <a:gd name="T21" fmla="*/ 0 h 41"/>
                  <a:gd name="T22" fmla="*/ 13 w 37"/>
                  <a:gd name="T23" fmla="*/ 0 h 41"/>
                  <a:gd name="T24" fmla="*/ 6 w 37"/>
                  <a:gd name="T25" fmla="*/ 4 h 41"/>
                  <a:gd name="T26" fmla="*/ 1 w 37"/>
                  <a:gd name="T27" fmla="*/ 10 h 41"/>
                  <a:gd name="T28" fmla="*/ 0 w 37"/>
                  <a:gd name="T29" fmla="*/ 18 h 41"/>
                  <a:gd name="T30" fmla="*/ 0 w 37"/>
                  <a:gd name="T31" fmla="*/ 27 h 41"/>
                  <a:gd name="T32" fmla="*/ 1 w 37"/>
                  <a:gd name="T33" fmla="*/ 33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1"/>
                  <a:gd name="T53" fmla="*/ 37 w 3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1">
                    <a:moveTo>
                      <a:pt x="1" y="33"/>
                    </a:moveTo>
                    <a:lnTo>
                      <a:pt x="6" y="38"/>
                    </a:lnTo>
                    <a:lnTo>
                      <a:pt x="13" y="41"/>
                    </a:lnTo>
                    <a:lnTo>
                      <a:pt x="21" y="41"/>
                    </a:lnTo>
                    <a:lnTo>
                      <a:pt x="29" y="38"/>
                    </a:lnTo>
                    <a:lnTo>
                      <a:pt x="34" y="31"/>
                    </a:lnTo>
                    <a:lnTo>
                      <a:pt x="37" y="23"/>
                    </a:lnTo>
                    <a:lnTo>
                      <a:pt x="37" y="15"/>
                    </a:lnTo>
                    <a:lnTo>
                      <a:pt x="34" y="9"/>
                    </a:lnTo>
                    <a:lnTo>
                      <a:pt x="29" y="4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4"/>
                    </a:lnTo>
                    <a:lnTo>
                      <a:pt x="1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Freeform 149"/>
              <p:cNvSpPr>
                <a:spLocks/>
              </p:cNvSpPr>
              <p:nvPr/>
            </p:nvSpPr>
            <p:spPr bwMode="auto">
              <a:xfrm>
                <a:off x="1628" y="1873"/>
                <a:ext cx="45" cy="52"/>
              </a:xfrm>
              <a:custGeom>
                <a:avLst/>
                <a:gdLst>
                  <a:gd name="T0" fmla="*/ 3 w 45"/>
                  <a:gd name="T1" fmla="*/ 44 h 52"/>
                  <a:gd name="T2" fmla="*/ 5 w 45"/>
                  <a:gd name="T3" fmla="*/ 46 h 52"/>
                  <a:gd name="T4" fmla="*/ 9 w 45"/>
                  <a:gd name="T5" fmla="*/ 49 h 52"/>
                  <a:gd name="T6" fmla="*/ 12 w 45"/>
                  <a:gd name="T7" fmla="*/ 51 h 52"/>
                  <a:gd name="T8" fmla="*/ 18 w 45"/>
                  <a:gd name="T9" fmla="*/ 52 h 52"/>
                  <a:gd name="T10" fmla="*/ 28 w 45"/>
                  <a:gd name="T11" fmla="*/ 51 h 52"/>
                  <a:gd name="T12" fmla="*/ 32 w 45"/>
                  <a:gd name="T13" fmla="*/ 49 h 52"/>
                  <a:gd name="T14" fmla="*/ 37 w 45"/>
                  <a:gd name="T15" fmla="*/ 47 h 52"/>
                  <a:gd name="T16" fmla="*/ 42 w 45"/>
                  <a:gd name="T17" fmla="*/ 41 h 52"/>
                  <a:gd name="T18" fmla="*/ 42 w 45"/>
                  <a:gd name="T19" fmla="*/ 41 h 52"/>
                  <a:gd name="T20" fmla="*/ 45 w 45"/>
                  <a:gd name="T21" fmla="*/ 34 h 52"/>
                  <a:gd name="T22" fmla="*/ 45 w 45"/>
                  <a:gd name="T23" fmla="*/ 31 h 52"/>
                  <a:gd name="T24" fmla="*/ 43 w 45"/>
                  <a:gd name="T25" fmla="*/ 18 h 52"/>
                  <a:gd name="T26" fmla="*/ 43 w 45"/>
                  <a:gd name="T27" fmla="*/ 15 h 52"/>
                  <a:gd name="T28" fmla="*/ 43 w 45"/>
                  <a:gd name="T29" fmla="*/ 11 h 52"/>
                  <a:gd name="T30" fmla="*/ 40 w 45"/>
                  <a:gd name="T31" fmla="*/ 8 h 52"/>
                  <a:gd name="T32" fmla="*/ 39 w 45"/>
                  <a:gd name="T33" fmla="*/ 6 h 52"/>
                  <a:gd name="T34" fmla="*/ 34 w 45"/>
                  <a:gd name="T35" fmla="*/ 3 h 52"/>
                  <a:gd name="T36" fmla="*/ 31 w 45"/>
                  <a:gd name="T37" fmla="*/ 1 h 52"/>
                  <a:gd name="T38" fmla="*/ 25 w 45"/>
                  <a:gd name="T39" fmla="*/ 0 h 52"/>
                  <a:gd name="T40" fmla="*/ 15 w 45"/>
                  <a:gd name="T41" fmla="*/ 1 h 52"/>
                  <a:gd name="T42" fmla="*/ 11 w 45"/>
                  <a:gd name="T43" fmla="*/ 3 h 52"/>
                  <a:gd name="T44" fmla="*/ 6 w 45"/>
                  <a:gd name="T45" fmla="*/ 10 h 52"/>
                  <a:gd name="T46" fmla="*/ 11 w 45"/>
                  <a:gd name="T47" fmla="*/ 5 h 52"/>
                  <a:gd name="T48" fmla="*/ 1 w 45"/>
                  <a:gd name="T49" fmla="*/ 11 h 52"/>
                  <a:gd name="T50" fmla="*/ 0 w 45"/>
                  <a:gd name="T51" fmla="*/ 15 h 52"/>
                  <a:gd name="T52" fmla="*/ 0 w 45"/>
                  <a:gd name="T53" fmla="*/ 16 h 52"/>
                  <a:gd name="T54" fmla="*/ 1 w 45"/>
                  <a:gd name="T55" fmla="*/ 37 h 52"/>
                  <a:gd name="T56" fmla="*/ 3 w 45"/>
                  <a:gd name="T57" fmla="*/ 42 h 52"/>
                  <a:gd name="T58" fmla="*/ 11 w 45"/>
                  <a:gd name="T59" fmla="*/ 39 h 52"/>
                  <a:gd name="T60" fmla="*/ 8 w 45"/>
                  <a:gd name="T61" fmla="*/ 31 h 52"/>
                  <a:gd name="T62" fmla="*/ 6 w 45"/>
                  <a:gd name="T63" fmla="*/ 23 h 52"/>
                  <a:gd name="T64" fmla="*/ 9 w 45"/>
                  <a:gd name="T65" fmla="*/ 18 h 52"/>
                  <a:gd name="T66" fmla="*/ 11 w 45"/>
                  <a:gd name="T67" fmla="*/ 15 h 52"/>
                  <a:gd name="T68" fmla="*/ 15 w 45"/>
                  <a:gd name="T69" fmla="*/ 10 h 52"/>
                  <a:gd name="T70" fmla="*/ 14 w 45"/>
                  <a:gd name="T71" fmla="*/ 13 h 52"/>
                  <a:gd name="T72" fmla="*/ 18 w 45"/>
                  <a:gd name="T73" fmla="*/ 11 h 52"/>
                  <a:gd name="T74" fmla="*/ 22 w 45"/>
                  <a:gd name="T75" fmla="*/ 10 h 52"/>
                  <a:gd name="T76" fmla="*/ 28 w 45"/>
                  <a:gd name="T77" fmla="*/ 11 h 52"/>
                  <a:gd name="T78" fmla="*/ 31 w 45"/>
                  <a:gd name="T79" fmla="*/ 13 h 52"/>
                  <a:gd name="T80" fmla="*/ 32 w 45"/>
                  <a:gd name="T81" fmla="*/ 13 h 52"/>
                  <a:gd name="T82" fmla="*/ 34 w 45"/>
                  <a:gd name="T83" fmla="*/ 15 h 52"/>
                  <a:gd name="T84" fmla="*/ 36 w 45"/>
                  <a:gd name="T85" fmla="*/ 18 h 52"/>
                  <a:gd name="T86" fmla="*/ 36 w 45"/>
                  <a:gd name="T87" fmla="*/ 18 h 52"/>
                  <a:gd name="T88" fmla="*/ 34 w 45"/>
                  <a:gd name="T89" fmla="*/ 18 h 52"/>
                  <a:gd name="T90" fmla="*/ 37 w 45"/>
                  <a:gd name="T91" fmla="*/ 24 h 52"/>
                  <a:gd name="T92" fmla="*/ 37 w 45"/>
                  <a:gd name="T93" fmla="*/ 24 h 52"/>
                  <a:gd name="T94" fmla="*/ 34 w 45"/>
                  <a:gd name="T95" fmla="*/ 33 h 52"/>
                  <a:gd name="T96" fmla="*/ 34 w 45"/>
                  <a:gd name="T97" fmla="*/ 34 h 52"/>
                  <a:gd name="T98" fmla="*/ 29 w 45"/>
                  <a:gd name="T99" fmla="*/ 41 h 52"/>
                  <a:gd name="T100" fmla="*/ 31 w 45"/>
                  <a:gd name="T101" fmla="*/ 41 h 52"/>
                  <a:gd name="T102" fmla="*/ 29 w 45"/>
                  <a:gd name="T103" fmla="*/ 39 h 52"/>
                  <a:gd name="T104" fmla="*/ 25 w 45"/>
                  <a:gd name="T105" fmla="*/ 41 h 52"/>
                  <a:gd name="T106" fmla="*/ 22 w 45"/>
                  <a:gd name="T107" fmla="*/ 42 h 52"/>
                  <a:gd name="T108" fmla="*/ 15 w 45"/>
                  <a:gd name="T109" fmla="*/ 41 h 52"/>
                  <a:gd name="T110" fmla="*/ 12 w 45"/>
                  <a:gd name="T111" fmla="*/ 39 h 52"/>
                  <a:gd name="T112" fmla="*/ 11 w 45"/>
                  <a:gd name="T113" fmla="*/ 39 h 52"/>
                  <a:gd name="T114" fmla="*/ 9 w 45"/>
                  <a:gd name="T115" fmla="*/ 37 h 52"/>
                  <a:gd name="T116" fmla="*/ 1 w 45"/>
                  <a:gd name="T117" fmla="*/ 39 h 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5"/>
                  <a:gd name="T178" fmla="*/ 0 h 52"/>
                  <a:gd name="T179" fmla="*/ 45 w 45"/>
                  <a:gd name="T180" fmla="*/ 52 h 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5" h="52">
                    <a:moveTo>
                      <a:pt x="1" y="39"/>
                    </a:moveTo>
                    <a:lnTo>
                      <a:pt x="3" y="44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7"/>
                    </a:lnTo>
                    <a:lnTo>
                      <a:pt x="9" y="49"/>
                    </a:lnTo>
                    <a:lnTo>
                      <a:pt x="11" y="49"/>
                    </a:lnTo>
                    <a:lnTo>
                      <a:pt x="12" y="51"/>
                    </a:lnTo>
                    <a:lnTo>
                      <a:pt x="17" y="51"/>
                    </a:lnTo>
                    <a:lnTo>
                      <a:pt x="18" y="52"/>
                    </a:lnTo>
                    <a:lnTo>
                      <a:pt x="26" y="52"/>
                    </a:lnTo>
                    <a:lnTo>
                      <a:pt x="28" y="51"/>
                    </a:lnTo>
                    <a:lnTo>
                      <a:pt x="31" y="51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7" y="47"/>
                    </a:lnTo>
                    <a:lnTo>
                      <a:pt x="39" y="44"/>
                    </a:lnTo>
                    <a:lnTo>
                      <a:pt x="42" y="41"/>
                    </a:lnTo>
                    <a:lnTo>
                      <a:pt x="40" y="41"/>
                    </a:lnTo>
                    <a:lnTo>
                      <a:pt x="42" y="41"/>
                    </a:lnTo>
                    <a:lnTo>
                      <a:pt x="43" y="36"/>
                    </a:lnTo>
                    <a:lnTo>
                      <a:pt x="45" y="34"/>
                    </a:lnTo>
                    <a:lnTo>
                      <a:pt x="43" y="31"/>
                    </a:lnTo>
                    <a:lnTo>
                      <a:pt x="45" y="31"/>
                    </a:lnTo>
                    <a:lnTo>
                      <a:pt x="45" y="18"/>
                    </a:lnTo>
                    <a:lnTo>
                      <a:pt x="43" y="18"/>
                    </a:lnTo>
                    <a:lnTo>
                      <a:pt x="45" y="16"/>
                    </a:lnTo>
                    <a:lnTo>
                      <a:pt x="43" y="15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2" y="11"/>
                    </a:lnTo>
                    <a:lnTo>
                      <a:pt x="40" y="8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6" y="5"/>
                    </a:lnTo>
                    <a:lnTo>
                      <a:pt x="34" y="3"/>
                    </a:lnTo>
                    <a:lnTo>
                      <a:pt x="32" y="3"/>
                    </a:lnTo>
                    <a:lnTo>
                      <a:pt x="31" y="1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2" y="1"/>
                    </a:lnTo>
                    <a:lnTo>
                      <a:pt x="11" y="3"/>
                    </a:lnTo>
                    <a:lnTo>
                      <a:pt x="8" y="5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6"/>
                    </a:lnTo>
                    <a:lnTo>
                      <a:pt x="0" y="16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3" y="42"/>
                    </a:lnTo>
                    <a:lnTo>
                      <a:pt x="1" y="39"/>
                    </a:lnTo>
                    <a:lnTo>
                      <a:pt x="11" y="39"/>
                    </a:lnTo>
                    <a:lnTo>
                      <a:pt x="9" y="36"/>
                    </a:lnTo>
                    <a:lnTo>
                      <a:pt x="8" y="3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9" y="18"/>
                    </a:lnTo>
                    <a:lnTo>
                      <a:pt x="11" y="16"/>
                    </a:lnTo>
                    <a:lnTo>
                      <a:pt x="11" y="15"/>
                    </a:lnTo>
                    <a:lnTo>
                      <a:pt x="14" y="13"/>
                    </a:lnTo>
                    <a:lnTo>
                      <a:pt x="15" y="10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20" y="10"/>
                    </a:lnTo>
                    <a:lnTo>
                      <a:pt x="22" y="10"/>
                    </a:lnTo>
                    <a:lnTo>
                      <a:pt x="23" y="11"/>
                    </a:lnTo>
                    <a:lnTo>
                      <a:pt x="28" y="11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2" y="15"/>
                    </a:lnTo>
                    <a:lnTo>
                      <a:pt x="36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5"/>
                    </a:lnTo>
                    <a:lnTo>
                      <a:pt x="34" y="18"/>
                    </a:lnTo>
                    <a:lnTo>
                      <a:pt x="36" y="19"/>
                    </a:lnTo>
                    <a:lnTo>
                      <a:pt x="37" y="24"/>
                    </a:lnTo>
                    <a:lnTo>
                      <a:pt x="39" y="24"/>
                    </a:lnTo>
                    <a:lnTo>
                      <a:pt x="37" y="24"/>
                    </a:lnTo>
                    <a:lnTo>
                      <a:pt x="36" y="31"/>
                    </a:lnTo>
                    <a:lnTo>
                      <a:pt x="34" y="33"/>
                    </a:lnTo>
                    <a:lnTo>
                      <a:pt x="36" y="34"/>
                    </a:lnTo>
                    <a:lnTo>
                      <a:pt x="34" y="34"/>
                    </a:lnTo>
                    <a:lnTo>
                      <a:pt x="32" y="37"/>
                    </a:lnTo>
                    <a:lnTo>
                      <a:pt x="29" y="41"/>
                    </a:lnTo>
                    <a:lnTo>
                      <a:pt x="29" y="44"/>
                    </a:lnTo>
                    <a:lnTo>
                      <a:pt x="31" y="41"/>
                    </a:lnTo>
                    <a:lnTo>
                      <a:pt x="34" y="39"/>
                    </a:lnTo>
                    <a:lnTo>
                      <a:pt x="29" y="39"/>
                    </a:lnTo>
                    <a:lnTo>
                      <a:pt x="28" y="41"/>
                    </a:lnTo>
                    <a:lnTo>
                      <a:pt x="25" y="41"/>
                    </a:lnTo>
                    <a:lnTo>
                      <a:pt x="23" y="42"/>
                    </a:lnTo>
                    <a:lnTo>
                      <a:pt x="22" y="42"/>
                    </a:lnTo>
                    <a:lnTo>
                      <a:pt x="20" y="41"/>
                    </a:lnTo>
                    <a:lnTo>
                      <a:pt x="15" y="41"/>
                    </a:lnTo>
                    <a:lnTo>
                      <a:pt x="14" y="39"/>
                    </a:lnTo>
                    <a:lnTo>
                      <a:pt x="12" y="39"/>
                    </a:lnTo>
                    <a:lnTo>
                      <a:pt x="11" y="37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11" y="39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5" name="Freeform 150"/>
              <p:cNvSpPr>
                <a:spLocks/>
              </p:cNvSpPr>
              <p:nvPr/>
            </p:nvSpPr>
            <p:spPr bwMode="auto">
              <a:xfrm>
                <a:off x="1676" y="1874"/>
                <a:ext cx="37" cy="40"/>
              </a:xfrm>
              <a:custGeom>
                <a:avLst/>
                <a:gdLst>
                  <a:gd name="T0" fmla="*/ 3 w 37"/>
                  <a:gd name="T1" fmla="*/ 32 h 40"/>
                  <a:gd name="T2" fmla="*/ 8 w 37"/>
                  <a:gd name="T3" fmla="*/ 36 h 40"/>
                  <a:gd name="T4" fmla="*/ 15 w 37"/>
                  <a:gd name="T5" fmla="*/ 40 h 40"/>
                  <a:gd name="T6" fmla="*/ 23 w 37"/>
                  <a:gd name="T7" fmla="*/ 40 h 40"/>
                  <a:gd name="T8" fmla="*/ 29 w 37"/>
                  <a:gd name="T9" fmla="*/ 36 h 40"/>
                  <a:gd name="T10" fmla="*/ 36 w 37"/>
                  <a:gd name="T11" fmla="*/ 32 h 40"/>
                  <a:gd name="T12" fmla="*/ 37 w 37"/>
                  <a:gd name="T13" fmla="*/ 23 h 40"/>
                  <a:gd name="T14" fmla="*/ 37 w 37"/>
                  <a:gd name="T15" fmla="*/ 15 h 40"/>
                  <a:gd name="T16" fmla="*/ 34 w 37"/>
                  <a:gd name="T17" fmla="*/ 9 h 40"/>
                  <a:gd name="T18" fmla="*/ 29 w 37"/>
                  <a:gd name="T19" fmla="*/ 2 h 40"/>
                  <a:gd name="T20" fmla="*/ 22 w 37"/>
                  <a:gd name="T21" fmla="*/ 0 h 40"/>
                  <a:gd name="T22" fmla="*/ 14 w 37"/>
                  <a:gd name="T23" fmla="*/ 0 h 40"/>
                  <a:gd name="T24" fmla="*/ 8 w 37"/>
                  <a:gd name="T25" fmla="*/ 2 h 40"/>
                  <a:gd name="T26" fmla="*/ 1 w 37"/>
                  <a:gd name="T27" fmla="*/ 9 h 40"/>
                  <a:gd name="T28" fmla="*/ 0 w 37"/>
                  <a:gd name="T29" fmla="*/ 17 h 40"/>
                  <a:gd name="T30" fmla="*/ 0 w 37"/>
                  <a:gd name="T31" fmla="*/ 25 h 40"/>
                  <a:gd name="T32" fmla="*/ 3 w 37"/>
                  <a:gd name="T33" fmla="*/ 32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40"/>
                  <a:gd name="T53" fmla="*/ 37 w 37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40">
                    <a:moveTo>
                      <a:pt x="3" y="32"/>
                    </a:moveTo>
                    <a:lnTo>
                      <a:pt x="8" y="36"/>
                    </a:lnTo>
                    <a:lnTo>
                      <a:pt x="15" y="40"/>
                    </a:lnTo>
                    <a:lnTo>
                      <a:pt x="23" y="40"/>
                    </a:lnTo>
                    <a:lnTo>
                      <a:pt x="29" y="36"/>
                    </a:lnTo>
                    <a:lnTo>
                      <a:pt x="36" y="32"/>
                    </a:lnTo>
                    <a:lnTo>
                      <a:pt x="37" y="23"/>
                    </a:lnTo>
                    <a:lnTo>
                      <a:pt x="37" y="15"/>
                    </a:lnTo>
                    <a:lnTo>
                      <a:pt x="34" y="9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1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6" name="Freeform 151"/>
              <p:cNvSpPr>
                <a:spLocks/>
              </p:cNvSpPr>
              <p:nvPr/>
            </p:nvSpPr>
            <p:spPr bwMode="auto">
              <a:xfrm>
                <a:off x="1670" y="1868"/>
                <a:ext cx="48" cy="49"/>
              </a:xfrm>
              <a:custGeom>
                <a:avLst/>
                <a:gdLst>
                  <a:gd name="T0" fmla="*/ 7 w 48"/>
                  <a:gd name="T1" fmla="*/ 42 h 49"/>
                  <a:gd name="T2" fmla="*/ 12 w 48"/>
                  <a:gd name="T3" fmla="*/ 47 h 49"/>
                  <a:gd name="T4" fmla="*/ 18 w 48"/>
                  <a:gd name="T5" fmla="*/ 47 h 49"/>
                  <a:gd name="T6" fmla="*/ 31 w 48"/>
                  <a:gd name="T7" fmla="*/ 47 h 49"/>
                  <a:gd name="T8" fmla="*/ 35 w 48"/>
                  <a:gd name="T9" fmla="*/ 47 h 49"/>
                  <a:gd name="T10" fmla="*/ 40 w 48"/>
                  <a:gd name="T11" fmla="*/ 42 h 49"/>
                  <a:gd name="T12" fmla="*/ 43 w 48"/>
                  <a:gd name="T13" fmla="*/ 41 h 49"/>
                  <a:gd name="T14" fmla="*/ 45 w 48"/>
                  <a:gd name="T15" fmla="*/ 38 h 49"/>
                  <a:gd name="T16" fmla="*/ 48 w 48"/>
                  <a:gd name="T17" fmla="*/ 33 h 49"/>
                  <a:gd name="T18" fmla="*/ 46 w 48"/>
                  <a:gd name="T19" fmla="*/ 16 h 49"/>
                  <a:gd name="T20" fmla="*/ 45 w 48"/>
                  <a:gd name="T21" fmla="*/ 13 h 49"/>
                  <a:gd name="T22" fmla="*/ 38 w 48"/>
                  <a:gd name="T23" fmla="*/ 5 h 49"/>
                  <a:gd name="T24" fmla="*/ 35 w 48"/>
                  <a:gd name="T25" fmla="*/ 3 h 49"/>
                  <a:gd name="T26" fmla="*/ 31 w 48"/>
                  <a:gd name="T27" fmla="*/ 0 h 49"/>
                  <a:gd name="T28" fmla="*/ 11 w 48"/>
                  <a:gd name="T29" fmla="*/ 3 h 49"/>
                  <a:gd name="T30" fmla="*/ 11 w 48"/>
                  <a:gd name="T31" fmla="*/ 5 h 49"/>
                  <a:gd name="T32" fmla="*/ 7 w 48"/>
                  <a:gd name="T33" fmla="*/ 6 h 49"/>
                  <a:gd name="T34" fmla="*/ 3 w 48"/>
                  <a:gd name="T35" fmla="*/ 11 h 49"/>
                  <a:gd name="T36" fmla="*/ 1 w 48"/>
                  <a:gd name="T37" fmla="*/ 16 h 49"/>
                  <a:gd name="T38" fmla="*/ 1 w 48"/>
                  <a:gd name="T39" fmla="*/ 33 h 49"/>
                  <a:gd name="T40" fmla="*/ 3 w 48"/>
                  <a:gd name="T41" fmla="*/ 38 h 49"/>
                  <a:gd name="T42" fmla="*/ 14 w 48"/>
                  <a:gd name="T43" fmla="*/ 38 h 49"/>
                  <a:gd name="T44" fmla="*/ 11 w 48"/>
                  <a:gd name="T45" fmla="*/ 31 h 49"/>
                  <a:gd name="T46" fmla="*/ 9 w 48"/>
                  <a:gd name="T47" fmla="*/ 21 h 49"/>
                  <a:gd name="T48" fmla="*/ 11 w 48"/>
                  <a:gd name="T49" fmla="*/ 18 h 49"/>
                  <a:gd name="T50" fmla="*/ 12 w 48"/>
                  <a:gd name="T51" fmla="*/ 13 h 49"/>
                  <a:gd name="T52" fmla="*/ 14 w 48"/>
                  <a:gd name="T53" fmla="*/ 13 h 49"/>
                  <a:gd name="T54" fmla="*/ 18 w 48"/>
                  <a:gd name="T55" fmla="*/ 8 h 49"/>
                  <a:gd name="T56" fmla="*/ 20 w 48"/>
                  <a:gd name="T57" fmla="*/ 8 h 49"/>
                  <a:gd name="T58" fmla="*/ 31 w 48"/>
                  <a:gd name="T59" fmla="*/ 11 h 49"/>
                  <a:gd name="T60" fmla="*/ 32 w 48"/>
                  <a:gd name="T61" fmla="*/ 13 h 49"/>
                  <a:gd name="T62" fmla="*/ 34 w 48"/>
                  <a:gd name="T63" fmla="*/ 15 h 49"/>
                  <a:gd name="T64" fmla="*/ 37 w 48"/>
                  <a:gd name="T65" fmla="*/ 18 h 49"/>
                  <a:gd name="T66" fmla="*/ 37 w 48"/>
                  <a:gd name="T67" fmla="*/ 20 h 49"/>
                  <a:gd name="T68" fmla="*/ 38 w 48"/>
                  <a:gd name="T69" fmla="*/ 29 h 49"/>
                  <a:gd name="T70" fmla="*/ 35 w 48"/>
                  <a:gd name="T71" fmla="*/ 34 h 49"/>
                  <a:gd name="T72" fmla="*/ 34 w 48"/>
                  <a:gd name="T73" fmla="*/ 38 h 49"/>
                  <a:gd name="T74" fmla="*/ 31 w 48"/>
                  <a:gd name="T75" fmla="*/ 42 h 49"/>
                  <a:gd name="T76" fmla="*/ 35 w 48"/>
                  <a:gd name="T77" fmla="*/ 38 h 49"/>
                  <a:gd name="T78" fmla="*/ 25 w 48"/>
                  <a:gd name="T79" fmla="*/ 41 h 49"/>
                  <a:gd name="T80" fmla="*/ 18 w 48"/>
                  <a:gd name="T81" fmla="*/ 39 h 49"/>
                  <a:gd name="T82" fmla="*/ 14 w 48"/>
                  <a:gd name="T83" fmla="*/ 36 h 49"/>
                  <a:gd name="T84" fmla="*/ 12 w 48"/>
                  <a:gd name="T85" fmla="*/ 36 h 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8"/>
                  <a:gd name="T130" fmla="*/ 0 h 49"/>
                  <a:gd name="T131" fmla="*/ 48 w 48"/>
                  <a:gd name="T132" fmla="*/ 49 h 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8" h="49">
                    <a:moveTo>
                      <a:pt x="4" y="38"/>
                    </a:moveTo>
                    <a:lnTo>
                      <a:pt x="6" y="42"/>
                    </a:lnTo>
                    <a:lnTo>
                      <a:pt x="7" y="42"/>
                    </a:lnTo>
                    <a:lnTo>
                      <a:pt x="7" y="44"/>
                    </a:lnTo>
                    <a:lnTo>
                      <a:pt x="11" y="46"/>
                    </a:lnTo>
                    <a:lnTo>
                      <a:pt x="12" y="47"/>
                    </a:lnTo>
                    <a:lnTo>
                      <a:pt x="14" y="47"/>
                    </a:lnTo>
                    <a:lnTo>
                      <a:pt x="15" y="49"/>
                    </a:lnTo>
                    <a:lnTo>
                      <a:pt x="18" y="47"/>
                    </a:lnTo>
                    <a:lnTo>
                      <a:pt x="18" y="49"/>
                    </a:lnTo>
                    <a:lnTo>
                      <a:pt x="31" y="49"/>
                    </a:lnTo>
                    <a:lnTo>
                      <a:pt x="31" y="47"/>
                    </a:lnTo>
                    <a:lnTo>
                      <a:pt x="32" y="49"/>
                    </a:lnTo>
                    <a:lnTo>
                      <a:pt x="34" y="47"/>
                    </a:lnTo>
                    <a:lnTo>
                      <a:pt x="35" y="47"/>
                    </a:lnTo>
                    <a:lnTo>
                      <a:pt x="38" y="46"/>
                    </a:lnTo>
                    <a:lnTo>
                      <a:pt x="37" y="47"/>
                    </a:lnTo>
                    <a:lnTo>
                      <a:pt x="40" y="42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43" y="41"/>
                    </a:lnTo>
                    <a:lnTo>
                      <a:pt x="42" y="41"/>
                    </a:lnTo>
                    <a:lnTo>
                      <a:pt x="43" y="41"/>
                    </a:lnTo>
                    <a:lnTo>
                      <a:pt x="45" y="38"/>
                    </a:lnTo>
                    <a:lnTo>
                      <a:pt x="46" y="36"/>
                    </a:lnTo>
                    <a:lnTo>
                      <a:pt x="46" y="34"/>
                    </a:lnTo>
                    <a:lnTo>
                      <a:pt x="48" y="33"/>
                    </a:lnTo>
                    <a:lnTo>
                      <a:pt x="48" y="20"/>
                    </a:lnTo>
                    <a:lnTo>
                      <a:pt x="46" y="18"/>
                    </a:lnTo>
                    <a:lnTo>
                      <a:pt x="46" y="16"/>
                    </a:lnTo>
                    <a:lnTo>
                      <a:pt x="45" y="15"/>
                    </a:lnTo>
                    <a:lnTo>
                      <a:pt x="43" y="11"/>
                    </a:lnTo>
                    <a:lnTo>
                      <a:pt x="45" y="13"/>
                    </a:lnTo>
                    <a:lnTo>
                      <a:pt x="43" y="11"/>
                    </a:lnTo>
                    <a:lnTo>
                      <a:pt x="43" y="10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5" y="3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31" y="0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9" y="8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4" y="3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18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3" y="36"/>
                    </a:lnTo>
                    <a:lnTo>
                      <a:pt x="3" y="38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14" y="38"/>
                    </a:lnTo>
                    <a:lnTo>
                      <a:pt x="12" y="34"/>
                    </a:lnTo>
                    <a:lnTo>
                      <a:pt x="12" y="33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9" y="28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2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7" y="11"/>
                    </a:lnTo>
                    <a:lnTo>
                      <a:pt x="17" y="13"/>
                    </a:lnTo>
                    <a:lnTo>
                      <a:pt x="18" y="8"/>
                    </a:lnTo>
                    <a:lnTo>
                      <a:pt x="17" y="10"/>
                    </a:lnTo>
                    <a:lnTo>
                      <a:pt x="20" y="10"/>
                    </a:lnTo>
                    <a:lnTo>
                      <a:pt x="20" y="8"/>
                    </a:lnTo>
                    <a:lnTo>
                      <a:pt x="28" y="10"/>
                    </a:lnTo>
                    <a:lnTo>
                      <a:pt x="29" y="11"/>
                    </a:lnTo>
                    <a:lnTo>
                      <a:pt x="31" y="11"/>
                    </a:lnTo>
                    <a:lnTo>
                      <a:pt x="32" y="13"/>
                    </a:lnTo>
                    <a:lnTo>
                      <a:pt x="32" y="11"/>
                    </a:lnTo>
                    <a:lnTo>
                      <a:pt x="32" y="13"/>
                    </a:lnTo>
                    <a:lnTo>
                      <a:pt x="35" y="15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7" y="18"/>
                    </a:lnTo>
                    <a:lnTo>
                      <a:pt x="35" y="16"/>
                    </a:lnTo>
                    <a:lnTo>
                      <a:pt x="37" y="18"/>
                    </a:lnTo>
                    <a:lnTo>
                      <a:pt x="35" y="15"/>
                    </a:lnTo>
                    <a:lnTo>
                      <a:pt x="35" y="18"/>
                    </a:lnTo>
                    <a:lnTo>
                      <a:pt x="37" y="20"/>
                    </a:lnTo>
                    <a:lnTo>
                      <a:pt x="37" y="21"/>
                    </a:lnTo>
                    <a:lnTo>
                      <a:pt x="38" y="23"/>
                    </a:lnTo>
                    <a:lnTo>
                      <a:pt x="38" y="29"/>
                    </a:lnTo>
                    <a:lnTo>
                      <a:pt x="37" y="31"/>
                    </a:lnTo>
                    <a:lnTo>
                      <a:pt x="37" y="33"/>
                    </a:lnTo>
                    <a:lnTo>
                      <a:pt x="35" y="34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4" y="38"/>
                    </a:lnTo>
                    <a:lnTo>
                      <a:pt x="35" y="36"/>
                    </a:lnTo>
                    <a:lnTo>
                      <a:pt x="32" y="38"/>
                    </a:lnTo>
                    <a:lnTo>
                      <a:pt x="31" y="42"/>
                    </a:lnTo>
                    <a:lnTo>
                      <a:pt x="34" y="38"/>
                    </a:lnTo>
                    <a:lnTo>
                      <a:pt x="32" y="39"/>
                    </a:lnTo>
                    <a:lnTo>
                      <a:pt x="35" y="38"/>
                    </a:lnTo>
                    <a:lnTo>
                      <a:pt x="31" y="38"/>
                    </a:lnTo>
                    <a:lnTo>
                      <a:pt x="29" y="39"/>
                    </a:lnTo>
                    <a:lnTo>
                      <a:pt x="25" y="41"/>
                    </a:lnTo>
                    <a:lnTo>
                      <a:pt x="25" y="42"/>
                    </a:lnTo>
                    <a:lnTo>
                      <a:pt x="25" y="41"/>
                    </a:lnTo>
                    <a:lnTo>
                      <a:pt x="18" y="39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4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7" name="Oval 152"/>
              <p:cNvSpPr>
                <a:spLocks noChangeArrowheads="1"/>
              </p:cNvSpPr>
              <p:nvPr/>
            </p:nvSpPr>
            <p:spPr bwMode="auto">
              <a:xfrm>
                <a:off x="1670" y="1866"/>
                <a:ext cx="54" cy="54"/>
              </a:xfrm>
              <a:prstGeom prst="ellipse">
                <a:avLst/>
              </a:prstGeom>
              <a:solidFill>
                <a:srgbClr val="008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798" name="Oval 153"/>
              <p:cNvSpPr>
                <a:spLocks noChangeArrowheads="1"/>
              </p:cNvSpPr>
              <p:nvPr/>
            </p:nvSpPr>
            <p:spPr bwMode="auto">
              <a:xfrm>
                <a:off x="1623" y="1871"/>
                <a:ext cx="54" cy="54"/>
              </a:xfrm>
              <a:prstGeom prst="ellipse">
                <a:avLst/>
              </a:prstGeom>
              <a:solidFill>
                <a:srgbClr val="008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799" name="Oval 154"/>
              <p:cNvSpPr>
                <a:spLocks noChangeArrowheads="1"/>
              </p:cNvSpPr>
              <p:nvPr/>
            </p:nvSpPr>
            <p:spPr bwMode="auto">
              <a:xfrm>
                <a:off x="1614" y="1915"/>
                <a:ext cx="54" cy="53"/>
              </a:xfrm>
              <a:prstGeom prst="ellipse">
                <a:avLst/>
              </a:prstGeom>
              <a:solidFill>
                <a:srgbClr val="008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00" name="Oval 155"/>
              <p:cNvSpPr>
                <a:spLocks noChangeArrowheads="1"/>
              </p:cNvSpPr>
              <p:nvPr/>
            </p:nvSpPr>
            <p:spPr bwMode="auto">
              <a:xfrm>
                <a:off x="1606" y="1956"/>
                <a:ext cx="54" cy="54"/>
              </a:xfrm>
              <a:prstGeom prst="ellipse">
                <a:avLst/>
              </a:prstGeom>
              <a:solidFill>
                <a:srgbClr val="008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01" name="Oval 156"/>
              <p:cNvSpPr>
                <a:spLocks noChangeArrowheads="1"/>
              </p:cNvSpPr>
              <p:nvPr/>
            </p:nvSpPr>
            <p:spPr bwMode="auto">
              <a:xfrm>
                <a:off x="1601" y="1999"/>
                <a:ext cx="55" cy="52"/>
              </a:xfrm>
              <a:prstGeom prst="ellipse">
                <a:avLst/>
              </a:prstGeom>
              <a:solidFill>
                <a:srgbClr val="008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02" name="Oval 157"/>
              <p:cNvSpPr>
                <a:spLocks noChangeArrowheads="1"/>
              </p:cNvSpPr>
              <p:nvPr/>
            </p:nvSpPr>
            <p:spPr bwMode="auto">
              <a:xfrm>
                <a:off x="1555" y="2001"/>
                <a:ext cx="54" cy="54"/>
              </a:xfrm>
              <a:prstGeom prst="ellipse">
                <a:avLst/>
              </a:prstGeom>
              <a:solidFill>
                <a:srgbClr val="008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03" name="Oval 158"/>
              <p:cNvSpPr>
                <a:spLocks noChangeArrowheads="1"/>
              </p:cNvSpPr>
              <p:nvPr/>
            </p:nvSpPr>
            <p:spPr bwMode="auto">
              <a:xfrm>
                <a:off x="1526" y="1966"/>
                <a:ext cx="54" cy="54"/>
              </a:xfrm>
              <a:prstGeom prst="ellipse">
                <a:avLst/>
              </a:prstGeom>
              <a:solidFill>
                <a:srgbClr val="008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04" name="Oval 159"/>
              <p:cNvSpPr>
                <a:spLocks noChangeArrowheads="1"/>
              </p:cNvSpPr>
              <p:nvPr/>
            </p:nvSpPr>
            <p:spPr bwMode="auto">
              <a:xfrm>
                <a:off x="1479" y="1979"/>
                <a:ext cx="54" cy="54"/>
              </a:xfrm>
              <a:prstGeom prst="ellipse">
                <a:avLst/>
              </a:prstGeom>
              <a:solidFill>
                <a:srgbClr val="008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05" name="Oval 160"/>
              <p:cNvSpPr>
                <a:spLocks noChangeArrowheads="1"/>
              </p:cNvSpPr>
              <p:nvPr/>
            </p:nvSpPr>
            <p:spPr bwMode="auto">
              <a:xfrm>
                <a:off x="1439" y="1999"/>
                <a:ext cx="56" cy="54"/>
              </a:xfrm>
              <a:prstGeom prst="ellipse">
                <a:avLst/>
              </a:prstGeom>
              <a:solidFill>
                <a:srgbClr val="008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29806" name="Oval 161"/>
              <p:cNvSpPr>
                <a:spLocks noChangeArrowheads="1"/>
              </p:cNvSpPr>
              <p:nvPr/>
            </p:nvSpPr>
            <p:spPr bwMode="auto">
              <a:xfrm>
                <a:off x="1431" y="2048"/>
                <a:ext cx="54" cy="54"/>
              </a:xfrm>
              <a:prstGeom prst="ellipse">
                <a:avLst/>
              </a:prstGeom>
              <a:solidFill>
                <a:srgbClr val="008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</p:grpSp>
        <p:grpSp>
          <p:nvGrpSpPr>
            <p:cNvPr id="10" name="Group 240"/>
            <p:cNvGrpSpPr>
              <a:grpSpLocks/>
            </p:cNvGrpSpPr>
            <p:nvPr/>
          </p:nvGrpSpPr>
          <p:grpSpPr bwMode="auto">
            <a:xfrm>
              <a:off x="2643035" y="3290894"/>
              <a:ext cx="509890" cy="293688"/>
              <a:chOff x="1480" y="2073"/>
              <a:chExt cx="285" cy="185"/>
            </a:xfrm>
          </p:grpSpPr>
          <p:sp>
            <p:nvSpPr>
              <p:cNvPr id="29775" name="Rectangle 241"/>
              <p:cNvSpPr>
                <a:spLocks noChangeArrowheads="1"/>
              </p:cNvSpPr>
              <p:nvPr/>
            </p:nvSpPr>
            <p:spPr bwMode="auto">
              <a:xfrm>
                <a:off x="1540" y="2073"/>
                <a:ext cx="148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000">
                    <a:solidFill>
                      <a:srgbClr val="000000"/>
                    </a:solidFill>
                    <a:latin typeface="Arial" charset="0"/>
                  </a:rPr>
                  <a:t>viral</a:t>
                </a:r>
                <a:endParaRPr lang="de-DE" sz="2800" b="0">
                  <a:latin typeface="Times New Roman" pitchFamily="18" charset="0"/>
                </a:endParaRPr>
              </a:p>
            </p:txBody>
          </p:sp>
          <p:sp>
            <p:nvSpPr>
              <p:cNvPr id="29776" name="Rectangle 242"/>
              <p:cNvSpPr>
                <a:spLocks noChangeArrowheads="1"/>
              </p:cNvSpPr>
              <p:nvPr/>
            </p:nvSpPr>
            <p:spPr bwMode="auto">
              <a:xfrm>
                <a:off x="1480" y="2161"/>
                <a:ext cx="285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000">
                    <a:solidFill>
                      <a:srgbClr val="000000"/>
                    </a:solidFill>
                    <a:latin typeface="Arial" charset="0"/>
                  </a:rPr>
                  <a:t>proteins</a:t>
                </a:r>
                <a:endParaRPr lang="de-DE" sz="2800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" name="Group 243"/>
          <p:cNvGrpSpPr>
            <a:grpSpLocks/>
          </p:cNvGrpSpPr>
          <p:nvPr/>
        </p:nvGrpSpPr>
        <p:grpSpPr bwMode="auto">
          <a:xfrm>
            <a:off x="385234" y="2259014"/>
            <a:ext cx="381000" cy="403225"/>
            <a:chOff x="806" y="1866"/>
            <a:chExt cx="240" cy="254"/>
          </a:xfrm>
        </p:grpSpPr>
        <p:sp>
          <p:nvSpPr>
            <p:cNvPr id="29765" name="Oval 244"/>
            <p:cNvSpPr>
              <a:spLocks noChangeArrowheads="1"/>
            </p:cNvSpPr>
            <p:nvPr/>
          </p:nvSpPr>
          <p:spPr bwMode="auto">
            <a:xfrm>
              <a:off x="811" y="1871"/>
              <a:ext cx="232" cy="246"/>
            </a:xfrm>
            <a:prstGeom prst="ellipse">
              <a:avLst/>
            </a:prstGeom>
            <a:solidFill>
              <a:srgbClr val="00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grpSp>
          <p:nvGrpSpPr>
            <p:cNvPr id="12" name="Group 245"/>
            <p:cNvGrpSpPr>
              <a:grpSpLocks/>
            </p:cNvGrpSpPr>
            <p:nvPr/>
          </p:nvGrpSpPr>
          <p:grpSpPr bwMode="auto">
            <a:xfrm>
              <a:off x="806" y="1866"/>
              <a:ext cx="240" cy="254"/>
              <a:chOff x="806" y="1866"/>
              <a:chExt cx="240" cy="254"/>
            </a:xfrm>
          </p:grpSpPr>
          <p:sp>
            <p:nvSpPr>
              <p:cNvPr id="29767" name="Freeform 246"/>
              <p:cNvSpPr>
                <a:spLocks/>
              </p:cNvSpPr>
              <p:nvPr/>
            </p:nvSpPr>
            <p:spPr bwMode="auto">
              <a:xfrm>
                <a:off x="806" y="1866"/>
                <a:ext cx="240" cy="254"/>
              </a:xfrm>
              <a:custGeom>
                <a:avLst/>
                <a:gdLst>
                  <a:gd name="T0" fmla="*/ 2 w 240"/>
                  <a:gd name="T1" fmla="*/ 151 h 254"/>
                  <a:gd name="T2" fmla="*/ 8 w 240"/>
                  <a:gd name="T3" fmla="*/ 175 h 254"/>
                  <a:gd name="T4" fmla="*/ 27 w 240"/>
                  <a:gd name="T5" fmla="*/ 207 h 254"/>
                  <a:gd name="T6" fmla="*/ 51 w 240"/>
                  <a:gd name="T7" fmla="*/ 231 h 254"/>
                  <a:gd name="T8" fmla="*/ 65 w 240"/>
                  <a:gd name="T9" fmla="*/ 241 h 254"/>
                  <a:gd name="T10" fmla="*/ 95 w 240"/>
                  <a:gd name="T11" fmla="*/ 251 h 254"/>
                  <a:gd name="T12" fmla="*/ 118 w 240"/>
                  <a:gd name="T13" fmla="*/ 254 h 254"/>
                  <a:gd name="T14" fmla="*/ 137 w 240"/>
                  <a:gd name="T15" fmla="*/ 252 h 254"/>
                  <a:gd name="T16" fmla="*/ 160 w 240"/>
                  <a:gd name="T17" fmla="*/ 246 h 254"/>
                  <a:gd name="T18" fmla="*/ 180 w 240"/>
                  <a:gd name="T19" fmla="*/ 236 h 254"/>
                  <a:gd name="T20" fmla="*/ 200 w 240"/>
                  <a:gd name="T21" fmla="*/ 220 h 254"/>
                  <a:gd name="T22" fmla="*/ 214 w 240"/>
                  <a:gd name="T23" fmla="*/ 202 h 254"/>
                  <a:gd name="T24" fmla="*/ 225 w 240"/>
                  <a:gd name="T25" fmla="*/ 185 h 254"/>
                  <a:gd name="T26" fmla="*/ 234 w 240"/>
                  <a:gd name="T27" fmla="*/ 164 h 254"/>
                  <a:gd name="T28" fmla="*/ 239 w 240"/>
                  <a:gd name="T29" fmla="*/ 131 h 254"/>
                  <a:gd name="T30" fmla="*/ 239 w 240"/>
                  <a:gd name="T31" fmla="*/ 120 h 254"/>
                  <a:gd name="T32" fmla="*/ 234 w 240"/>
                  <a:gd name="T33" fmla="*/ 87 h 254"/>
                  <a:gd name="T34" fmla="*/ 225 w 240"/>
                  <a:gd name="T35" fmla="*/ 66 h 254"/>
                  <a:gd name="T36" fmla="*/ 214 w 240"/>
                  <a:gd name="T37" fmla="*/ 49 h 254"/>
                  <a:gd name="T38" fmla="*/ 175 w 240"/>
                  <a:gd name="T39" fmla="*/ 13 h 254"/>
                  <a:gd name="T40" fmla="*/ 160 w 240"/>
                  <a:gd name="T41" fmla="*/ 7 h 254"/>
                  <a:gd name="T42" fmla="*/ 137 w 240"/>
                  <a:gd name="T43" fmla="*/ 0 h 254"/>
                  <a:gd name="T44" fmla="*/ 82 w 240"/>
                  <a:gd name="T45" fmla="*/ 5 h 254"/>
                  <a:gd name="T46" fmla="*/ 62 w 240"/>
                  <a:gd name="T47" fmla="*/ 13 h 254"/>
                  <a:gd name="T48" fmla="*/ 34 w 240"/>
                  <a:gd name="T49" fmla="*/ 36 h 254"/>
                  <a:gd name="T50" fmla="*/ 13 w 240"/>
                  <a:gd name="T51" fmla="*/ 66 h 254"/>
                  <a:gd name="T52" fmla="*/ 5 w 240"/>
                  <a:gd name="T53" fmla="*/ 87 h 254"/>
                  <a:gd name="T54" fmla="*/ 0 w 240"/>
                  <a:gd name="T55" fmla="*/ 126 h 254"/>
                  <a:gd name="T56" fmla="*/ 11 w 240"/>
                  <a:gd name="T57" fmla="*/ 103 h 254"/>
                  <a:gd name="T58" fmla="*/ 20 w 240"/>
                  <a:gd name="T59" fmla="*/ 74 h 254"/>
                  <a:gd name="T60" fmla="*/ 37 w 240"/>
                  <a:gd name="T61" fmla="*/ 48 h 254"/>
                  <a:gd name="T62" fmla="*/ 48 w 240"/>
                  <a:gd name="T63" fmla="*/ 35 h 254"/>
                  <a:gd name="T64" fmla="*/ 76 w 240"/>
                  <a:gd name="T65" fmla="*/ 18 h 254"/>
                  <a:gd name="T66" fmla="*/ 101 w 240"/>
                  <a:gd name="T67" fmla="*/ 10 h 254"/>
                  <a:gd name="T68" fmla="*/ 140 w 240"/>
                  <a:gd name="T69" fmla="*/ 12 h 254"/>
                  <a:gd name="T70" fmla="*/ 163 w 240"/>
                  <a:gd name="T71" fmla="*/ 18 h 254"/>
                  <a:gd name="T72" fmla="*/ 189 w 240"/>
                  <a:gd name="T73" fmla="*/ 35 h 254"/>
                  <a:gd name="T74" fmla="*/ 213 w 240"/>
                  <a:gd name="T75" fmla="*/ 61 h 254"/>
                  <a:gd name="T76" fmla="*/ 219 w 240"/>
                  <a:gd name="T77" fmla="*/ 76 h 254"/>
                  <a:gd name="T78" fmla="*/ 228 w 240"/>
                  <a:gd name="T79" fmla="*/ 103 h 254"/>
                  <a:gd name="T80" fmla="*/ 231 w 240"/>
                  <a:gd name="T81" fmla="*/ 128 h 254"/>
                  <a:gd name="T82" fmla="*/ 230 w 240"/>
                  <a:gd name="T83" fmla="*/ 144 h 254"/>
                  <a:gd name="T84" fmla="*/ 223 w 240"/>
                  <a:gd name="T85" fmla="*/ 166 h 254"/>
                  <a:gd name="T86" fmla="*/ 214 w 240"/>
                  <a:gd name="T87" fmla="*/ 187 h 254"/>
                  <a:gd name="T88" fmla="*/ 202 w 240"/>
                  <a:gd name="T89" fmla="*/ 205 h 254"/>
                  <a:gd name="T90" fmla="*/ 185 w 240"/>
                  <a:gd name="T91" fmla="*/ 220 h 254"/>
                  <a:gd name="T92" fmla="*/ 172 w 240"/>
                  <a:gd name="T93" fmla="*/ 228 h 254"/>
                  <a:gd name="T94" fmla="*/ 152 w 240"/>
                  <a:gd name="T95" fmla="*/ 238 h 254"/>
                  <a:gd name="T96" fmla="*/ 124 w 240"/>
                  <a:gd name="T97" fmla="*/ 243 h 254"/>
                  <a:gd name="T98" fmla="*/ 113 w 240"/>
                  <a:gd name="T99" fmla="*/ 243 h 254"/>
                  <a:gd name="T100" fmla="*/ 85 w 240"/>
                  <a:gd name="T101" fmla="*/ 238 h 254"/>
                  <a:gd name="T102" fmla="*/ 65 w 240"/>
                  <a:gd name="T103" fmla="*/ 228 h 254"/>
                  <a:gd name="T104" fmla="*/ 53 w 240"/>
                  <a:gd name="T105" fmla="*/ 220 h 254"/>
                  <a:gd name="T106" fmla="*/ 22 w 240"/>
                  <a:gd name="T107" fmla="*/ 182 h 254"/>
                  <a:gd name="T108" fmla="*/ 16 w 240"/>
                  <a:gd name="T109" fmla="*/ 166 h 254"/>
                  <a:gd name="T110" fmla="*/ 9 w 240"/>
                  <a:gd name="T111" fmla="*/ 144 h 2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0"/>
                  <a:gd name="T169" fmla="*/ 0 h 254"/>
                  <a:gd name="T170" fmla="*/ 240 w 240"/>
                  <a:gd name="T171" fmla="*/ 254 h 25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0" h="254">
                    <a:moveTo>
                      <a:pt x="0" y="126"/>
                    </a:moveTo>
                    <a:lnTo>
                      <a:pt x="0" y="144"/>
                    </a:lnTo>
                    <a:lnTo>
                      <a:pt x="2" y="151"/>
                    </a:lnTo>
                    <a:lnTo>
                      <a:pt x="5" y="164"/>
                    </a:lnTo>
                    <a:lnTo>
                      <a:pt x="6" y="169"/>
                    </a:lnTo>
                    <a:lnTo>
                      <a:pt x="8" y="175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27" y="207"/>
                    </a:lnTo>
                    <a:lnTo>
                      <a:pt x="42" y="223"/>
                    </a:lnTo>
                    <a:lnTo>
                      <a:pt x="47" y="226"/>
                    </a:lnTo>
                    <a:lnTo>
                      <a:pt x="51" y="231"/>
                    </a:lnTo>
                    <a:lnTo>
                      <a:pt x="58" y="236"/>
                    </a:lnTo>
                    <a:lnTo>
                      <a:pt x="62" y="238"/>
                    </a:lnTo>
                    <a:lnTo>
                      <a:pt x="65" y="241"/>
                    </a:lnTo>
                    <a:lnTo>
                      <a:pt x="73" y="244"/>
                    </a:lnTo>
                    <a:lnTo>
                      <a:pt x="82" y="247"/>
                    </a:lnTo>
                    <a:lnTo>
                      <a:pt x="95" y="251"/>
                    </a:lnTo>
                    <a:lnTo>
                      <a:pt x="101" y="252"/>
                    </a:lnTo>
                    <a:lnTo>
                      <a:pt x="113" y="252"/>
                    </a:lnTo>
                    <a:lnTo>
                      <a:pt x="118" y="254"/>
                    </a:lnTo>
                    <a:lnTo>
                      <a:pt x="121" y="254"/>
                    </a:lnTo>
                    <a:lnTo>
                      <a:pt x="124" y="252"/>
                    </a:lnTo>
                    <a:lnTo>
                      <a:pt x="137" y="252"/>
                    </a:lnTo>
                    <a:lnTo>
                      <a:pt x="143" y="251"/>
                    </a:lnTo>
                    <a:lnTo>
                      <a:pt x="155" y="247"/>
                    </a:lnTo>
                    <a:lnTo>
                      <a:pt x="160" y="246"/>
                    </a:lnTo>
                    <a:lnTo>
                      <a:pt x="166" y="244"/>
                    </a:lnTo>
                    <a:lnTo>
                      <a:pt x="175" y="238"/>
                    </a:lnTo>
                    <a:lnTo>
                      <a:pt x="180" y="236"/>
                    </a:lnTo>
                    <a:lnTo>
                      <a:pt x="186" y="231"/>
                    </a:lnTo>
                    <a:lnTo>
                      <a:pt x="191" y="226"/>
                    </a:lnTo>
                    <a:lnTo>
                      <a:pt x="200" y="220"/>
                    </a:lnTo>
                    <a:lnTo>
                      <a:pt x="203" y="215"/>
                    </a:lnTo>
                    <a:lnTo>
                      <a:pt x="208" y="211"/>
                    </a:lnTo>
                    <a:lnTo>
                      <a:pt x="214" y="202"/>
                    </a:lnTo>
                    <a:lnTo>
                      <a:pt x="219" y="197"/>
                    </a:lnTo>
                    <a:lnTo>
                      <a:pt x="223" y="190"/>
                    </a:lnTo>
                    <a:lnTo>
                      <a:pt x="225" y="185"/>
                    </a:lnTo>
                    <a:lnTo>
                      <a:pt x="231" y="175"/>
                    </a:lnTo>
                    <a:lnTo>
                      <a:pt x="233" y="169"/>
                    </a:lnTo>
                    <a:lnTo>
                      <a:pt x="234" y="164"/>
                    </a:lnTo>
                    <a:lnTo>
                      <a:pt x="237" y="151"/>
                    </a:lnTo>
                    <a:lnTo>
                      <a:pt x="239" y="144"/>
                    </a:lnTo>
                    <a:lnTo>
                      <a:pt x="239" y="131"/>
                    </a:lnTo>
                    <a:lnTo>
                      <a:pt x="240" y="128"/>
                    </a:lnTo>
                    <a:lnTo>
                      <a:pt x="240" y="125"/>
                    </a:lnTo>
                    <a:lnTo>
                      <a:pt x="239" y="120"/>
                    </a:lnTo>
                    <a:lnTo>
                      <a:pt x="239" y="107"/>
                    </a:lnTo>
                    <a:lnTo>
                      <a:pt x="237" y="100"/>
                    </a:lnTo>
                    <a:lnTo>
                      <a:pt x="234" y="87"/>
                    </a:lnTo>
                    <a:lnTo>
                      <a:pt x="231" y="77"/>
                    </a:lnTo>
                    <a:lnTo>
                      <a:pt x="228" y="69"/>
                    </a:lnTo>
                    <a:lnTo>
                      <a:pt x="225" y="66"/>
                    </a:lnTo>
                    <a:lnTo>
                      <a:pt x="223" y="61"/>
                    </a:lnTo>
                    <a:lnTo>
                      <a:pt x="219" y="54"/>
                    </a:lnTo>
                    <a:lnTo>
                      <a:pt x="214" y="49"/>
                    </a:lnTo>
                    <a:lnTo>
                      <a:pt x="211" y="44"/>
                    </a:lnTo>
                    <a:lnTo>
                      <a:pt x="196" y="28"/>
                    </a:lnTo>
                    <a:lnTo>
                      <a:pt x="175" y="13"/>
                    </a:lnTo>
                    <a:lnTo>
                      <a:pt x="171" y="12"/>
                    </a:lnTo>
                    <a:lnTo>
                      <a:pt x="166" y="8"/>
                    </a:lnTo>
                    <a:lnTo>
                      <a:pt x="160" y="7"/>
                    </a:lnTo>
                    <a:lnTo>
                      <a:pt x="155" y="5"/>
                    </a:lnTo>
                    <a:lnTo>
                      <a:pt x="143" y="2"/>
                    </a:lnTo>
                    <a:lnTo>
                      <a:pt x="137" y="0"/>
                    </a:lnTo>
                    <a:lnTo>
                      <a:pt x="101" y="0"/>
                    </a:lnTo>
                    <a:lnTo>
                      <a:pt x="95" y="2"/>
                    </a:lnTo>
                    <a:lnTo>
                      <a:pt x="82" y="5"/>
                    </a:lnTo>
                    <a:lnTo>
                      <a:pt x="73" y="8"/>
                    </a:lnTo>
                    <a:lnTo>
                      <a:pt x="67" y="12"/>
                    </a:lnTo>
                    <a:lnTo>
                      <a:pt x="62" y="13"/>
                    </a:lnTo>
                    <a:lnTo>
                      <a:pt x="42" y="28"/>
                    </a:lnTo>
                    <a:lnTo>
                      <a:pt x="39" y="33"/>
                    </a:lnTo>
                    <a:lnTo>
                      <a:pt x="34" y="36"/>
                    </a:lnTo>
                    <a:lnTo>
                      <a:pt x="31" y="41"/>
                    </a:lnTo>
                    <a:lnTo>
                      <a:pt x="27" y="44"/>
                    </a:lnTo>
                    <a:lnTo>
                      <a:pt x="13" y="66"/>
                    </a:lnTo>
                    <a:lnTo>
                      <a:pt x="11" y="71"/>
                    </a:lnTo>
                    <a:lnTo>
                      <a:pt x="8" y="77"/>
                    </a:lnTo>
                    <a:lnTo>
                      <a:pt x="5" y="87"/>
                    </a:lnTo>
                    <a:lnTo>
                      <a:pt x="2" y="100"/>
                    </a:lnTo>
                    <a:lnTo>
                      <a:pt x="0" y="107"/>
                    </a:lnTo>
                    <a:lnTo>
                      <a:pt x="0" y="126"/>
                    </a:lnTo>
                    <a:lnTo>
                      <a:pt x="9" y="126"/>
                    </a:lnTo>
                    <a:lnTo>
                      <a:pt x="9" y="107"/>
                    </a:lnTo>
                    <a:lnTo>
                      <a:pt x="11" y="103"/>
                    </a:lnTo>
                    <a:lnTo>
                      <a:pt x="14" y="90"/>
                    </a:lnTo>
                    <a:lnTo>
                      <a:pt x="17" y="81"/>
                    </a:lnTo>
                    <a:lnTo>
                      <a:pt x="20" y="74"/>
                    </a:lnTo>
                    <a:lnTo>
                      <a:pt x="22" y="69"/>
                    </a:lnTo>
                    <a:lnTo>
                      <a:pt x="33" y="51"/>
                    </a:lnTo>
                    <a:lnTo>
                      <a:pt x="37" y="48"/>
                    </a:lnTo>
                    <a:lnTo>
                      <a:pt x="40" y="43"/>
                    </a:lnTo>
                    <a:lnTo>
                      <a:pt x="45" y="40"/>
                    </a:lnTo>
                    <a:lnTo>
                      <a:pt x="48" y="35"/>
                    </a:lnTo>
                    <a:lnTo>
                      <a:pt x="65" y="23"/>
                    </a:lnTo>
                    <a:lnTo>
                      <a:pt x="70" y="22"/>
                    </a:lnTo>
                    <a:lnTo>
                      <a:pt x="76" y="18"/>
                    </a:lnTo>
                    <a:lnTo>
                      <a:pt x="85" y="15"/>
                    </a:lnTo>
                    <a:lnTo>
                      <a:pt x="98" y="12"/>
                    </a:lnTo>
                    <a:lnTo>
                      <a:pt x="101" y="10"/>
                    </a:lnTo>
                    <a:lnTo>
                      <a:pt x="120" y="10"/>
                    </a:lnTo>
                    <a:lnTo>
                      <a:pt x="137" y="10"/>
                    </a:lnTo>
                    <a:lnTo>
                      <a:pt x="140" y="12"/>
                    </a:lnTo>
                    <a:lnTo>
                      <a:pt x="152" y="15"/>
                    </a:lnTo>
                    <a:lnTo>
                      <a:pt x="157" y="17"/>
                    </a:lnTo>
                    <a:lnTo>
                      <a:pt x="163" y="18"/>
                    </a:lnTo>
                    <a:lnTo>
                      <a:pt x="168" y="22"/>
                    </a:lnTo>
                    <a:lnTo>
                      <a:pt x="172" y="23"/>
                    </a:lnTo>
                    <a:lnTo>
                      <a:pt x="189" y="35"/>
                    </a:lnTo>
                    <a:lnTo>
                      <a:pt x="205" y="51"/>
                    </a:lnTo>
                    <a:lnTo>
                      <a:pt x="208" y="56"/>
                    </a:lnTo>
                    <a:lnTo>
                      <a:pt x="213" y="61"/>
                    </a:lnTo>
                    <a:lnTo>
                      <a:pt x="214" y="64"/>
                    </a:lnTo>
                    <a:lnTo>
                      <a:pt x="216" y="69"/>
                    </a:lnTo>
                    <a:lnTo>
                      <a:pt x="219" y="76"/>
                    </a:lnTo>
                    <a:lnTo>
                      <a:pt x="222" y="81"/>
                    </a:lnTo>
                    <a:lnTo>
                      <a:pt x="225" y="90"/>
                    </a:lnTo>
                    <a:lnTo>
                      <a:pt x="228" y="103"/>
                    </a:lnTo>
                    <a:lnTo>
                      <a:pt x="230" y="107"/>
                    </a:lnTo>
                    <a:lnTo>
                      <a:pt x="230" y="120"/>
                    </a:lnTo>
                    <a:lnTo>
                      <a:pt x="231" y="128"/>
                    </a:lnTo>
                    <a:lnTo>
                      <a:pt x="231" y="125"/>
                    </a:lnTo>
                    <a:lnTo>
                      <a:pt x="230" y="131"/>
                    </a:lnTo>
                    <a:lnTo>
                      <a:pt x="230" y="144"/>
                    </a:lnTo>
                    <a:lnTo>
                      <a:pt x="228" y="148"/>
                    </a:lnTo>
                    <a:lnTo>
                      <a:pt x="225" y="161"/>
                    </a:lnTo>
                    <a:lnTo>
                      <a:pt x="223" y="166"/>
                    </a:lnTo>
                    <a:lnTo>
                      <a:pt x="222" y="172"/>
                    </a:lnTo>
                    <a:lnTo>
                      <a:pt x="216" y="182"/>
                    </a:lnTo>
                    <a:lnTo>
                      <a:pt x="214" y="187"/>
                    </a:lnTo>
                    <a:lnTo>
                      <a:pt x="213" y="190"/>
                    </a:lnTo>
                    <a:lnTo>
                      <a:pt x="208" y="195"/>
                    </a:lnTo>
                    <a:lnTo>
                      <a:pt x="202" y="205"/>
                    </a:lnTo>
                    <a:lnTo>
                      <a:pt x="197" y="208"/>
                    </a:lnTo>
                    <a:lnTo>
                      <a:pt x="194" y="213"/>
                    </a:lnTo>
                    <a:lnTo>
                      <a:pt x="185" y="220"/>
                    </a:lnTo>
                    <a:lnTo>
                      <a:pt x="180" y="225"/>
                    </a:lnTo>
                    <a:lnTo>
                      <a:pt x="177" y="226"/>
                    </a:lnTo>
                    <a:lnTo>
                      <a:pt x="172" y="228"/>
                    </a:lnTo>
                    <a:lnTo>
                      <a:pt x="163" y="234"/>
                    </a:lnTo>
                    <a:lnTo>
                      <a:pt x="157" y="236"/>
                    </a:lnTo>
                    <a:lnTo>
                      <a:pt x="152" y="238"/>
                    </a:lnTo>
                    <a:lnTo>
                      <a:pt x="140" y="241"/>
                    </a:lnTo>
                    <a:lnTo>
                      <a:pt x="137" y="243"/>
                    </a:lnTo>
                    <a:lnTo>
                      <a:pt x="124" y="243"/>
                    </a:lnTo>
                    <a:lnTo>
                      <a:pt x="118" y="244"/>
                    </a:lnTo>
                    <a:lnTo>
                      <a:pt x="121" y="244"/>
                    </a:lnTo>
                    <a:lnTo>
                      <a:pt x="113" y="243"/>
                    </a:lnTo>
                    <a:lnTo>
                      <a:pt x="101" y="243"/>
                    </a:lnTo>
                    <a:lnTo>
                      <a:pt x="98" y="241"/>
                    </a:lnTo>
                    <a:lnTo>
                      <a:pt x="85" y="238"/>
                    </a:lnTo>
                    <a:lnTo>
                      <a:pt x="76" y="234"/>
                    </a:lnTo>
                    <a:lnTo>
                      <a:pt x="71" y="231"/>
                    </a:lnTo>
                    <a:lnTo>
                      <a:pt x="65" y="228"/>
                    </a:lnTo>
                    <a:lnTo>
                      <a:pt x="61" y="226"/>
                    </a:lnTo>
                    <a:lnTo>
                      <a:pt x="58" y="225"/>
                    </a:lnTo>
                    <a:lnTo>
                      <a:pt x="53" y="220"/>
                    </a:lnTo>
                    <a:lnTo>
                      <a:pt x="48" y="216"/>
                    </a:lnTo>
                    <a:lnTo>
                      <a:pt x="33" y="200"/>
                    </a:lnTo>
                    <a:lnTo>
                      <a:pt x="22" y="182"/>
                    </a:lnTo>
                    <a:lnTo>
                      <a:pt x="20" y="177"/>
                    </a:lnTo>
                    <a:lnTo>
                      <a:pt x="17" y="172"/>
                    </a:lnTo>
                    <a:lnTo>
                      <a:pt x="16" y="166"/>
                    </a:lnTo>
                    <a:lnTo>
                      <a:pt x="14" y="161"/>
                    </a:lnTo>
                    <a:lnTo>
                      <a:pt x="11" y="148"/>
                    </a:lnTo>
                    <a:lnTo>
                      <a:pt x="9" y="144"/>
                    </a:lnTo>
                    <a:lnTo>
                      <a:pt x="9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8" name="Freeform 247"/>
              <p:cNvSpPr>
                <a:spLocks noEditPoints="1"/>
              </p:cNvSpPr>
              <p:nvPr/>
            </p:nvSpPr>
            <p:spPr bwMode="auto">
              <a:xfrm>
                <a:off x="860" y="1901"/>
                <a:ext cx="132" cy="176"/>
              </a:xfrm>
              <a:custGeom>
                <a:avLst/>
                <a:gdLst>
                  <a:gd name="T0" fmla="*/ 132 w 132"/>
                  <a:gd name="T1" fmla="*/ 124 h 176"/>
                  <a:gd name="T2" fmla="*/ 132 w 132"/>
                  <a:gd name="T3" fmla="*/ 52 h 176"/>
                  <a:gd name="T4" fmla="*/ 67 w 132"/>
                  <a:gd name="T5" fmla="*/ 0 h 176"/>
                  <a:gd name="T6" fmla="*/ 67 w 132"/>
                  <a:gd name="T7" fmla="*/ 1 h 176"/>
                  <a:gd name="T8" fmla="*/ 0 w 132"/>
                  <a:gd name="T9" fmla="*/ 52 h 176"/>
                  <a:gd name="T10" fmla="*/ 0 w 132"/>
                  <a:gd name="T11" fmla="*/ 54 h 176"/>
                  <a:gd name="T12" fmla="*/ 0 w 132"/>
                  <a:gd name="T13" fmla="*/ 126 h 176"/>
                  <a:gd name="T14" fmla="*/ 67 w 132"/>
                  <a:gd name="T15" fmla="*/ 176 h 176"/>
                  <a:gd name="T16" fmla="*/ 66 w 132"/>
                  <a:gd name="T17" fmla="*/ 176 h 176"/>
                  <a:gd name="T18" fmla="*/ 131 w 132"/>
                  <a:gd name="T19" fmla="*/ 126 h 176"/>
                  <a:gd name="T20" fmla="*/ 132 w 132"/>
                  <a:gd name="T21" fmla="*/ 124 h 176"/>
                  <a:gd name="T22" fmla="*/ 59 w 132"/>
                  <a:gd name="T23" fmla="*/ 44 h 176"/>
                  <a:gd name="T24" fmla="*/ 59 w 132"/>
                  <a:gd name="T25" fmla="*/ 126 h 176"/>
                  <a:gd name="T26" fmla="*/ 69 w 132"/>
                  <a:gd name="T27" fmla="*/ 126 h 176"/>
                  <a:gd name="T28" fmla="*/ 69 w 132"/>
                  <a:gd name="T29" fmla="*/ 44 h 176"/>
                  <a:gd name="T30" fmla="*/ 59 w 132"/>
                  <a:gd name="T31" fmla="*/ 44 h 1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2"/>
                  <a:gd name="T49" fmla="*/ 0 h 176"/>
                  <a:gd name="T50" fmla="*/ 132 w 132"/>
                  <a:gd name="T51" fmla="*/ 176 h 1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2" h="176">
                    <a:moveTo>
                      <a:pt x="132" y="124"/>
                    </a:moveTo>
                    <a:lnTo>
                      <a:pt x="132" y="52"/>
                    </a:lnTo>
                    <a:lnTo>
                      <a:pt x="67" y="0"/>
                    </a:lnTo>
                    <a:lnTo>
                      <a:pt x="67" y="1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126"/>
                    </a:lnTo>
                    <a:lnTo>
                      <a:pt x="67" y="176"/>
                    </a:lnTo>
                    <a:lnTo>
                      <a:pt x="66" y="176"/>
                    </a:lnTo>
                    <a:lnTo>
                      <a:pt x="131" y="126"/>
                    </a:lnTo>
                    <a:lnTo>
                      <a:pt x="132" y="124"/>
                    </a:lnTo>
                    <a:close/>
                    <a:moveTo>
                      <a:pt x="59" y="44"/>
                    </a:moveTo>
                    <a:lnTo>
                      <a:pt x="59" y="126"/>
                    </a:lnTo>
                    <a:lnTo>
                      <a:pt x="69" y="126"/>
                    </a:lnTo>
                    <a:lnTo>
                      <a:pt x="69" y="44"/>
                    </a:lnTo>
                    <a:lnTo>
                      <a:pt x="59" y="44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9" name="Freeform 248"/>
              <p:cNvSpPr>
                <a:spLocks/>
              </p:cNvSpPr>
              <p:nvPr/>
            </p:nvSpPr>
            <p:spPr bwMode="auto">
              <a:xfrm>
                <a:off x="857" y="1894"/>
                <a:ext cx="138" cy="187"/>
              </a:xfrm>
              <a:custGeom>
                <a:avLst/>
                <a:gdLst>
                  <a:gd name="T0" fmla="*/ 138 w 138"/>
                  <a:gd name="T1" fmla="*/ 133 h 187"/>
                  <a:gd name="T2" fmla="*/ 138 w 138"/>
                  <a:gd name="T3" fmla="*/ 57 h 187"/>
                  <a:gd name="T4" fmla="*/ 67 w 138"/>
                  <a:gd name="T5" fmla="*/ 0 h 187"/>
                  <a:gd name="T6" fmla="*/ 67 w 138"/>
                  <a:gd name="T7" fmla="*/ 8 h 187"/>
                  <a:gd name="T8" fmla="*/ 69 w 138"/>
                  <a:gd name="T9" fmla="*/ 5 h 187"/>
                  <a:gd name="T10" fmla="*/ 0 w 138"/>
                  <a:gd name="T11" fmla="*/ 57 h 187"/>
                  <a:gd name="T12" fmla="*/ 0 w 138"/>
                  <a:gd name="T13" fmla="*/ 134 h 187"/>
                  <a:gd name="T14" fmla="*/ 69 w 138"/>
                  <a:gd name="T15" fmla="*/ 187 h 187"/>
                  <a:gd name="T16" fmla="*/ 70 w 138"/>
                  <a:gd name="T17" fmla="*/ 180 h 187"/>
                  <a:gd name="T18" fmla="*/ 69 w 138"/>
                  <a:gd name="T19" fmla="*/ 180 h 187"/>
                  <a:gd name="T20" fmla="*/ 70 w 138"/>
                  <a:gd name="T21" fmla="*/ 187 h 187"/>
                  <a:gd name="T22" fmla="*/ 135 w 138"/>
                  <a:gd name="T23" fmla="*/ 136 h 187"/>
                  <a:gd name="T24" fmla="*/ 135 w 138"/>
                  <a:gd name="T25" fmla="*/ 134 h 187"/>
                  <a:gd name="T26" fmla="*/ 138 w 138"/>
                  <a:gd name="T27" fmla="*/ 133 h 187"/>
                  <a:gd name="T28" fmla="*/ 134 w 138"/>
                  <a:gd name="T29" fmla="*/ 129 h 187"/>
                  <a:gd name="T30" fmla="*/ 132 w 138"/>
                  <a:gd name="T31" fmla="*/ 131 h 187"/>
                  <a:gd name="T32" fmla="*/ 132 w 138"/>
                  <a:gd name="T33" fmla="*/ 129 h 187"/>
                  <a:gd name="T34" fmla="*/ 59 w 138"/>
                  <a:gd name="T35" fmla="*/ 187 h 187"/>
                  <a:gd name="T36" fmla="*/ 79 w 138"/>
                  <a:gd name="T37" fmla="*/ 187 h 187"/>
                  <a:gd name="T38" fmla="*/ 5 w 138"/>
                  <a:gd name="T39" fmla="*/ 129 h 187"/>
                  <a:gd name="T40" fmla="*/ 7 w 138"/>
                  <a:gd name="T41" fmla="*/ 133 h 187"/>
                  <a:gd name="T42" fmla="*/ 7 w 138"/>
                  <a:gd name="T43" fmla="*/ 59 h 187"/>
                  <a:gd name="T44" fmla="*/ 5 w 138"/>
                  <a:gd name="T45" fmla="*/ 62 h 187"/>
                  <a:gd name="T46" fmla="*/ 73 w 138"/>
                  <a:gd name="T47" fmla="*/ 10 h 187"/>
                  <a:gd name="T48" fmla="*/ 73 w 138"/>
                  <a:gd name="T49" fmla="*/ 7 h 187"/>
                  <a:gd name="T50" fmla="*/ 69 w 138"/>
                  <a:gd name="T51" fmla="*/ 10 h 187"/>
                  <a:gd name="T52" fmla="*/ 134 w 138"/>
                  <a:gd name="T53" fmla="*/ 62 h 187"/>
                  <a:gd name="T54" fmla="*/ 132 w 138"/>
                  <a:gd name="T55" fmla="*/ 59 h 187"/>
                  <a:gd name="T56" fmla="*/ 132 w 138"/>
                  <a:gd name="T57" fmla="*/ 131 h 187"/>
                  <a:gd name="T58" fmla="*/ 134 w 138"/>
                  <a:gd name="T59" fmla="*/ 129 h 187"/>
                  <a:gd name="T60" fmla="*/ 138 w 138"/>
                  <a:gd name="T61" fmla="*/ 133 h 1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8"/>
                  <a:gd name="T94" fmla="*/ 0 h 187"/>
                  <a:gd name="T95" fmla="*/ 138 w 138"/>
                  <a:gd name="T96" fmla="*/ 187 h 1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8" h="187">
                    <a:moveTo>
                      <a:pt x="138" y="133"/>
                    </a:moveTo>
                    <a:lnTo>
                      <a:pt x="138" y="57"/>
                    </a:lnTo>
                    <a:lnTo>
                      <a:pt x="67" y="0"/>
                    </a:lnTo>
                    <a:lnTo>
                      <a:pt x="67" y="8"/>
                    </a:lnTo>
                    <a:lnTo>
                      <a:pt x="69" y="5"/>
                    </a:lnTo>
                    <a:lnTo>
                      <a:pt x="0" y="57"/>
                    </a:lnTo>
                    <a:lnTo>
                      <a:pt x="0" y="134"/>
                    </a:lnTo>
                    <a:lnTo>
                      <a:pt x="69" y="187"/>
                    </a:lnTo>
                    <a:lnTo>
                      <a:pt x="70" y="180"/>
                    </a:lnTo>
                    <a:lnTo>
                      <a:pt x="69" y="180"/>
                    </a:lnTo>
                    <a:lnTo>
                      <a:pt x="70" y="187"/>
                    </a:lnTo>
                    <a:lnTo>
                      <a:pt x="135" y="136"/>
                    </a:lnTo>
                    <a:lnTo>
                      <a:pt x="135" y="134"/>
                    </a:lnTo>
                    <a:lnTo>
                      <a:pt x="138" y="133"/>
                    </a:lnTo>
                    <a:lnTo>
                      <a:pt x="134" y="129"/>
                    </a:lnTo>
                    <a:lnTo>
                      <a:pt x="132" y="131"/>
                    </a:lnTo>
                    <a:lnTo>
                      <a:pt x="132" y="129"/>
                    </a:lnTo>
                    <a:lnTo>
                      <a:pt x="59" y="187"/>
                    </a:lnTo>
                    <a:lnTo>
                      <a:pt x="79" y="187"/>
                    </a:lnTo>
                    <a:lnTo>
                      <a:pt x="5" y="129"/>
                    </a:lnTo>
                    <a:lnTo>
                      <a:pt x="7" y="133"/>
                    </a:lnTo>
                    <a:lnTo>
                      <a:pt x="7" y="59"/>
                    </a:lnTo>
                    <a:lnTo>
                      <a:pt x="5" y="62"/>
                    </a:lnTo>
                    <a:lnTo>
                      <a:pt x="73" y="10"/>
                    </a:lnTo>
                    <a:lnTo>
                      <a:pt x="73" y="7"/>
                    </a:lnTo>
                    <a:lnTo>
                      <a:pt x="69" y="10"/>
                    </a:lnTo>
                    <a:lnTo>
                      <a:pt x="134" y="62"/>
                    </a:lnTo>
                    <a:lnTo>
                      <a:pt x="132" y="59"/>
                    </a:lnTo>
                    <a:lnTo>
                      <a:pt x="132" y="131"/>
                    </a:lnTo>
                    <a:lnTo>
                      <a:pt x="134" y="129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0" name="Rectangle 249"/>
              <p:cNvSpPr>
                <a:spLocks noChangeArrowheads="1"/>
              </p:cNvSpPr>
              <p:nvPr/>
            </p:nvSpPr>
            <p:spPr bwMode="auto">
              <a:xfrm>
                <a:off x="918" y="1942"/>
                <a:ext cx="14" cy="88"/>
              </a:xfrm>
              <a:prstGeom prst="rect">
                <a:avLst/>
              </a:prstGeom>
              <a:solidFill>
                <a:srgbClr val="212121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</p:grpSp>
      </p:grpSp>
      <p:grpSp>
        <p:nvGrpSpPr>
          <p:cNvPr id="13" name="Group 258"/>
          <p:cNvGrpSpPr>
            <a:grpSpLocks/>
          </p:cNvGrpSpPr>
          <p:nvPr/>
        </p:nvGrpSpPr>
        <p:grpSpPr bwMode="auto">
          <a:xfrm>
            <a:off x="1285523" y="3227389"/>
            <a:ext cx="381000" cy="403225"/>
            <a:chOff x="806" y="1866"/>
            <a:chExt cx="240" cy="254"/>
          </a:xfrm>
        </p:grpSpPr>
        <p:sp>
          <p:nvSpPr>
            <p:cNvPr id="29759" name="Oval 259"/>
            <p:cNvSpPr>
              <a:spLocks noChangeArrowheads="1"/>
            </p:cNvSpPr>
            <p:nvPr/>
          </p:nvSpPr>
          <p:spPr bwMode="auto">
            <a:xfrm>
              <a:off x="811" y="1871"/>
              <a:ext cx="232" cy="246"/>
            </a:xfrm>
            <a:prstGeom prst="ellipse">
              <a:avLst/>
            </a:prstGeom>
            <a:solidFill>
              <a:srgbClr val="00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grpSp>
          <p:nvGrpSpPr>
            <p:cNvPr id="14" name="Group 260"/>
            <p:cNvGrpSpPr>
              <a:grpSpLocks/>
            </p:cNvGrpSpPr>
            <p:nvPr/>
          </p:nvGrpSpPr>
          <p:grpSpPr bwMode="auto">
            <a:xfrm>
              <a:off x="806" y="1866"/>
              <a:ext cx="240" cy="254"/>
              <a:chOff x="806" y="1866"/>
              <a:chExt cx="240" cy="254"/>
            </a:xfrm>
          </p:grpSpPr>
          <p:sp>
            <p:nvSpPr>
              <p:cNvPr id="29761" name="Freeform 261"/>
              <p:cNvSpPr>
                <a:spLocks/>
              </p:cNvSpPr>
              <p:nvPr/>
            </p:nvSpPr>
            <p:spPr bwMode="auto">
              <a:xfrm>
                <a:off x="806" y="1866"/>
                <a:ext cx="240" cy="254"/>
              </a:xfrm>
              <a:custGeom>
                <a:avLst/>
                <a:gdLst>
                  <a:gd name="T0" fmla="*/ 2 w 240"/>
                  <a:gd name="T1" fmla="*/ 151 h 254"/>
                  <a:gd name="T2" fmla="*/ 8 w 240"/>
                  <a:gd name="T3" fmla="*/ 175 h 254"/>
                  <a:gd name="T4" fmla="*/ 27 w 240"/>
                  <a:gd name="T5" fmla="*/ 207 h 254"/>
                  <a:gd name="T6" fmla="*/ 51 w 240"/>
                  <a:gd name="T7" fmla="*/ 231 h 254"/>
                  <a:gd name="T8" fmla="*/ 65 w 240"/>
                  <a:gd name="T9" fmla="*/ 241 h 254"/>
                  <a:gd name="T10" fmla="*/ 95 w 240"/>
                  <a:gd name="T11" fmla="*/ 251 h 254"/>
                  <a:gd name="T12" fmla="*/ 118 w 240"/>
                  <a:gd name="T13" fmla="*/ 254 h 254"/>
                  <a:gd name="T14" fmla="*/ 137 w 240"/>
                  <a:gd name="T15" fmla="*/ 252 h 254"/>
                  <a:gd name="T16" fmla="*/ 160 w 240"/>
                  <a:gd name="T17" fmla="*/ 246 h 254"/>
                  <a:gd name="T18" fmla="*/ 180 w 240"/>
                  <a:gd name="T19" fmla="*/ 236 h 254"/>
                  <a:gd name="T20" fmla="*/ 200 w 240"/>
                  <a:gd name="T21" fmla="*/ 220 h 254"/>
                  <a:gd name="T22" fmla="*/ 214 w 240"/>
                  <a:gd name="T23" fmla="*/ 202 h 254"/>
                  <a:gd name="T24" fmla="*/ 225 w 240"/>
                  <a:gd name="T25" fmla="*/ 185 h 254"/>
                  <a:gd name="T26" fmla="*/ 234 w 240"/>
                  <a:gd name="T27" fmla="*/ 164 h 254"/>
                  <a:gd name="T28" fmla="*/ 239 w 240"/>
                  <a:gd name="T29" fmla="*/ 131 h 254"/>
                  <a:gd name="T30" fmla="*/ 239 w 240"/>
                  <a:gd name="T31" fmla="*/ 120 h 254"/>
                  <a:gd name="T32" fmla="*/ 234 w 240"/>
                  <a:gd name="T33" fmla="*/ 87 h 254"/>
                  <a:gd name="T34" fmla="*/ 225 w 240"/>
                  <a:gd name="T35" fmla="*/ 66 h 254"/>
                  <a:gd name="T36" fmla="*/ 214 w 240"/>
                  <a:gd name="T37" fmla="*/ 49 h 254"/>
                  <a:gd name="T38" fmla="*/ 175 w 240"/>
                  <a:gd name="T39" fmla="*/ 13 h 254"/>
                  <a:gd name="T40" fmla="*/ 160 w 240"/>
                  <a:gd name="T41" fmla="*/ 7 h 254"/>
                  <a:gd name="T42" fmla="*/ 137 w 240"/>
                  <a:gd name="T43" fmla="*/ 0 h 254"/>
                  <a:gd name="T44" fmla="*/ 82 w 240"/>
                  <a:gd name="T45" fmla="*/ 5 h 254"/>
                  <a:gd name="T46" fmla="*/ 62 w 240"/>
                  <a:gd name="T47" fmla="*/ 13 h 254"/>
                  <a:gd name="T48" fmla="*/ 34 w 240"/>
                  <a:gd name="T49" fmla="*/ 36 h 254"/>
                  <a:gd name="T50" fmla="*/ 13 w 240"/>
                  <a:gd name="T51" fmla="*/ 66 h 254"/>
                  <a:gd name="T52" fmla="*/ 5 w 240"/>
                  <a:gd name="T53" fmla="*/ 87 h 254"/>
                  <a:gd name="T54" fmla="*/ 0 w 240"/>
                  <a:gd name="T55" fmla="*/ 126 h 254"/>
                  <a:gd name="T56" fmla="*/ 11 w 240"/>
                  <a:gd name="T57" fmla="*/ 103 h 254"/>
                  <a:gd name="T58" fmla="*/ 20 w 240"/>
                  <a:gd name="T59" fmla="*/ 74 h 254"/>
                  <a:gd name="T60" fmla="*/ 37 w 240"/>
                  <a:gd name="T61" fmla="*/ 48 h 254"/>
                  <a:gd name="T62" fmla="*/ 48 w 240"/>
                  <a:gd name="T63" fmla="*/ 35 h 254"/>
                  <a:gd name="T64" fmla="*/ 76 w 240"/>
                  <a:gd name="T65" fmla="*/ 18 h 254"/>
                  <a:gd name="T66" fmla="*/ 101 w 240"/>
                  <a:gd name="T67" fmla="*/ 10 h 254"/>
                  <a:gd name="T68" fmla="*/ 140 w 240"/>
                  <a:gd name="T69" fmla="*/ 12 h 254"/>
                  <a:gd name="T70" fmla="*/ 163 w 240"/>
                  <a:gd name="T71" fmla="*/ 18 h 254"/>
                  <a:gd name="T72" fmla="*/ 189 w 240"/>
                  <a:gd name="T73" fmla="*/ 35 h 254"/>
                  <a:gd name="T74" fmla="*/ 213 w 240"/>
                  <a:gd name="T75" fmla="*/ 61 h 254"/>
                  <a:gd name="T76" fmla="*/ 219 w 240"/>
                  <a:gd name="T77" fmla="*/ 76 h 254"/>
                  <a:gd name="T78" fmla="*/ 228 w 240"/>
                  <a:gd name="T79" fmla="*/ 103 h 254"/>
                  <a:gd name="T80" fmla="*/ 231 w 240"/>
                  <a:gd name="T81" fmla="*/ 128 h 254"/>
                  <a:gd name="T82" fmla="*/ 230 w 240"/>
                  <a:gd name="T83" fmla="*/ 144 h 254"/>
                  <a:gd name="T84" fmla="*/ 223 w 240"/>
                  <a:gd name="T85" fmla="*/ 166 h 254"/>
                  <a:gd name="T86" fmla="*/ 214 w 240"/>
                  <a:gd name="T87" fmla="*/ 187 h 254"/>
                  <a:gd name="T88" fmla="*/ 202 w 240"/>
                  <a:gd name="T89" fmla="*/ 205 h 254"/>
                  <a:gd name="T90" fmla="*/ 185 w 240"/>
                  <a:gd name="T91" fmla="*/ 220 h 254"/>
                  <a:gd name="T92" fmla="*/ 172 w 240"/>
                  <a:gd name="T93" fmla="*/ 228 h 254"/>
                  <a:gd name="T94" fmla="*/ 152 w 240"/>
                  <a:gd name="T95" fmla="*/ 238 h 254"/>
                  <a:gd name="T96" fmla="*/ 124 w 240"/>
                  <a:gd name="T97" fmla="*/ 243 h 254"/>
                  <a:gd name="T98" fmla="*/ 113 w 240"/>
                  <a:gd name="T99" fmla="*/ 243 h 254"/>
                  <a:gd name="T100" fmla="*/ 85 w 240"/>
                  <a:gd name="T101" fmla="*/ 238 h 254"/>
                  <a:gd name="T102" fmla="*/ 65 w 240"/>
                  <a:gd name="T103" fmla="*/ 228 h 254"/>
                  <a:gd name="T104" fmla="*/ 53 w 240"/>
                  <a:gd name="T105" fmla="*/ 220 h 254"/>
                  <a:gd name="T106" fmla="*/ 22 w 240"/>
                  <a:gd name="T107" fmla="*/ 182 h 254"/>
                  <a:gd name="T108" fmla="*/ 16 w 240"/>
                  <a:gd name="T109" fmla="*/ 166 h 254"/>
                  <a:gd name="T110" fmla="*/ 9 w 240"/>
                  <a:gd name="T111" fmla="*/ 144 h 25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40"/>
                  <a:gd name="T169" fmla="*/ 0 h 254"/>
                  <a:gd name="T170" fmla="*/ 240 w 240"/>
                  <a:gd name="T171" fmla="*/ 254 h 25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40" h="254">
                    <a:moveTo>
                      <a:pt x="0" y="126"/>
                    </a:moveTo>
                    <a:lnTo>
                      <a:pt x="0" y="144"/>
                    </a:lnTo>
                    <a:lnTo>
                      <a:pt x="2" y="151"/>
                    </a:lnTo>
                    <a:lnTo>
                      <a:pt x="5" y="164"/>
                    </a:lnTo>
                    <a:lnTo>
                      <a:pt x="6" y="169"/>
                    </a:lnTo>
                    <a:lnTo>
                      <a:pt x="8" y="175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27" y="207"/>
                    </a:lnTo>
                    <a:lnTo>
                      <a:pt x="42" y="223"/>
                    </a:lnTo>
                    <a:lnTo>
                      <a:pt x="47" y="226"/>
                    </a:lnTo>
                    <a:lnTo>
                      <a:pt x="51" y="231"/>
                    </a:lnTo>
                    <a:lnTo>
                      <a:pt x="58" y="236"/>
                    </a:lnTo>
                    <a:lnTo>
                      <a:pt x="62" y="238"/>
                    </a:lnTo>
                    <a:lnTo>
                      <a:pt x="65" y="241"/>
                    </a:lnTo>
                    <a:lnTo>
                      <a:pt x="73" y="244"/>
                    </a:lnTo>
                    <a:lnTo>
                      <a:pt x="82" y="247"/>
                    </a:lnTo>
                    <a:lnTo>
                      <a:pt x="95" y="251"/>
                    </a:lnTo>
                    <a:lnTo>
                      <a:pt x="101" y="252"/>
                    </a:lnTo>
                    <a:lnTo>
                      <a:pt x="113" y="252"/>
                    </a:lnTo>
                    <a:lnTo>
                      <a:pt x="118" y="254"/>
                    </a:lnTo>
                    <a:lnTo>
                      <a:pt x="121" y="254"/>
                    </a:lnTo>
                    <a:lnTo>
                      <a:pt x="124" y="252"/>
                    </a:lnTo>
                    <a:lnTo>
                      <a:pt x="137" y="252"/>
                    </a:lnTo>
                    <a:lnTo>
                      <a:pt x="143" y="251"/>
                    </a:lnTo>
                    <a:lnTo>
                      <a:pt x="155" y="247"/>
                    </a:lnTo>
                    <a:lnTo>
                      <a:pt x="160" y="246"/>
                    </a:lnTo>
                    <a:lnTo>
                      <a:pt x="166" y="244"/>
                    </a:lnTo>
                    <a:lnTo>
                      <a:pt x="175" y="238"/>
                    </a:lnTo>
                    <a:lnTo>
                      <a:pt x="180" y="236"/>
                    </a:lnTo>
                    <a:lnTo>
                      <a:pt x="186" y="231"/>
                    </a:lnTo>
                    <a:lnTo>
                      <a:pt x="191" y="226"/>
                    </a:lnTo>
                    <a:lnTo>
                      <a:pt x="200" y="220"/>
                    </a:lnTo>
                    <a:lnTo>
                      <a:pt x="203" y="215"/>
                    </a:lnTo>
                    <a:lnTo>
                      <a:pt x="208" y="211"/>
                    </a:lnTo>
                    <a:lnTo>
                      <a:pt x="214" y="202"/>
                    </a:lnTo>
                    <a:lnTo>
                      <a:pt x="219" y="197"/>
                    </a:lnTo>
                    <a:lnTo>
                      <a:pt x="223" y="190"/>
                    </a:lnTo>
                    <a:lnTo>
                      <a:pt x="225" y="185"/>
                    </a:lnTo>
                    <a:lnTo>
                      <a:pt x="231" y="175"/>
                    </a:lnTo>
                    <a:lnTo>
                      <a:pt x="233" y="169"/>
                    </a:lnTo>
                    <a:lnTo>
                      <a:pt x="234" y="164"/>
                    </a:lnTo>
                    <a:lnTo>
                      <a:pt x="237" y="151"/>
                    </a:lnTo>
                    <a:lnTo>
                      <a:pt x="239" y="144"/>
                    </a:lnTo>
                    <a:lnTo>
                      <a:pt x="239" y="131"/>
                    </a:lnTo>
                    <a:lnTo>
                      <a:pt x="240" y="128"/>
                    </a:lnTo>
                    <a:lnTo>
                      <a:pt x="240" y="125"/>
                    </a:lnTo>
                    <a:lnTo>
                      <a:pt x="239" y="120"/>
                    </a:lnTo>
                    <a:lnTo>
                      <a:pt x="239" y="107"/>
                    </a:lnTo>
                    <a:lnTo>
                      <a:pt x="237" y="100"/>
                    </a:lnTo>
                    <a:lnTo>
                      <a:pt x="234" y="87"/>
                    </a:lnTo>
                    <a:lnTo>
                      <a:pt x="231" y="77"/>
                    </a:lnTo>
                    <a:lnTo>
                      <a:pt x="228" y="69"/>
                    </a:lnTo>
                    <a:lnTo>
                      <a:pt x="225" y="66"/>
                    </a:lnTo>
                    <a:lnTo>
                      <a:pt x="223" y="61"/>
                    </a:lnTo>
                    <a:lnTo>
                      <a:pt x="219" y="54"/>
                    </a:lnTo>
                    <a:lnTo>
                      <a:pt x="214" y="49"/>
                    </a:lnTo>
                    <a:lnTo>
                      <a:pt x="211" y="44"/>
                    </a:lnTo>
                    <a:lnTo>
                      <a:pt x="196" y="28"/>
                    </a:lnTo>
                    <a:lnTo>
                      <a:pt x="175" y="13"/>
                    </a:lnTo>
                    <a:lnTo>
                      <a:pt x="171" y="12"/>
                    </a:lnTo>
                    <a:lnTo>
                      <a:pt x="166" y="8"/>
                    </a:lnTo>
                    <a:lnTo>
                      <a:pt x="160" y="7"/>
                    </a:lnTo>
                    <a:lnTo>
                      <a:pt x="155" y="5"/>
                    </a:lnTo>
                    <a:lnTo>
                      <a:pt x="143" y="2"/>
                    </a:lnTo>
                    <a:lnTo>
                      <a:pt x="137" y="0"/>
                    </a:lnTo>
                    <a:lnTo>
                      <a:pt x="101" y="0"/>
                    </a:lnTo>
                    <a:lnTo>
                      <a:pt x="95" y="2"/>
                    </a:lnTo>
                    <a:lnTo>
                      <a:pt x="82" y="5"/>
                    </a:lnTo>
                    <a:lnTo>
                      <a:pt x="73" y="8"/>
                    </a:lnTo>
                    <a:lnTo>
                      <a:pt x="67" y="12"/>
                    </a:lnTo>
                    <a:lnTo>
                      <a:pt x="62" y="13"/>
                    </a:lnTo>
                    <a:lnTo>
                      <a:pt x="42" y="28"/>
                    </a:lnTo>
                    <a:lnTo>
                      <a:pt x="39" y="33"/>
                    </a:lnTo>
                    <a:lnTo>
                      <a:pt x="34" y="36"/>
                    </a:lnTo>
                    <a:lnTo>
                      <a:pt x="31" y="41"/>
                    </a:lnTo>
                    <a:lnTo>
                      <a:pt x="27" y="44"/>
                    </a:lnTo>
                    <a:lnTo>
                      <a:pt x="13" y="66"/>
                    </a:lnTo>
                    <a:lnTo>
                      <a:pt x="11" y="71"/>
                    </a:lnTo>
                    <a:lnTo>
                      <a:pt x="8" y="77"/>
                    </a:lnTo>
                    <a:lnTo>
                      <a:pt x="5" y="87"/>
                    </a:lnTo>
                    <a:lnTo>
                      <a:pt x="2" y="100"/>
                    </a:lnTo>
                    <a:lnTo>
                      <a:pt x="0" y="107"/>
                    </a:lnTo>
                    <a:lnTo>
                      <a:pt x="0" y="126"/>
                    </a:lnTo>
                    <a:lnTo>
                      <a:pt x="9" y="126"/>
                    </a:lnTo>
                    <a:lnTo>
                      <a:pt x="9" y="107"/>
                    </a:lnTo>
                    <a:lnTo>
                      <a:pt x="11" y="103"/>
                    </a:lnTo>
                    <a:lnTo>
                      <a:pt x="14" y="90"/>
                    </a:lnTo>
                    <a:lnTo>
                      <a:pt x="17" y="81"/>
                    </a:lnTo>
                    <a:lnTo>
                      <a:pt x="20" y="74"/>
                    </a:lnTo>
                    <a:lnTo>
                      <a:pt x="22" y="69"/>
                    </a:lnTo>
                    <a:lnTo>
                      <a:pt x="33" y="51"/>
                    </a:lnTo>
                    <a:lnTo>
                      <a:pt x="37" y="48"/>
                    </a:lnTo>
                    <a:lnTo>
                      <a:pt x="40" y="43"/>
                    </a:lnTo>
                    <a:lnTo>
                      <a:pt x="45" y="40"/>
                    </a:lnTo>
                    <a:lnTo>
                      <a:pt x="48" y="35"/>
                    </a:lnTo>
                    <a:lnTo>
                      <a:pt x="65" y="23"/>
                    </a:lnTo>
                    <a:lnTo>
                      <a:pt x="70" y="22"/>
                    </a:lnTo>
                    <a:lnTo>
                      <a:pt x="76" y="18"/>
                    </a:lnTo>
                    <a:lnTo>
                      <a:pt x="85" y="15"/>
                    </a:lnTo>
                    <a:lnTo>
                      <a:pt x="98" y="12"/>
                    </a:lnTo>
                    <a:lnTo>
                      <a:pt x="101" y="10"/>
                    </a:lnTo>
                    <a:lnTo>
                      <a:pt x="120" y="10"/>
                    </a:lnTo>
                    <a:lnTo>
                      <a:pt x="137" y="10"/>
                    </a:lnTo>
                    <a:lnTo>
                      <a:pt x="140" y="12"/>
                    </a:lnTo>
                    <a:lnTo>
                      <a:pt x="152" y="15"/>
                    </a:lnTo>
                    <a:lnTo>
                      <a:pt x="157" y="17"/>
                    </a:lnTo>
                    <a:lnTo>
                      <a:pt x="163" y="18"/>
                    </a:lnTo>
                    <a:lnTo>
                      <a:pt x="168" y="22"/>
                    </a:lnTo>
                    <a:lnTo>
                      <a:pt x="172" y="23"/>
                    </a:lnTo>
                    <a:lnTo>
                      <a:pt x="189" y="35"/>
                    </a:lnTo>
                    <a:lnTo>
                      <a:pt x="205" y="51"/>
                    </a:lnTo>
                    <a:lnTo>
                      <a:pt x="208" y="56"/>
                    </a:lnTo>
                    <a:lnTo>
                      <a:pt x="213" y="61"/>
                    </a:lnTo>
                    <a:lnTo>
                      <a:pt x="214" y="64"/>
                    </a:lnTo>
                    <a:lnTo>
                      <a:pt x="216" y="69"/>
                    </a:lnTo>
                    <a:lnTo>
                      <a:pt x="219" y="76"/>
                    </a:lnTo>
                    <a:lnTo>
                      <a:pt x="222" y="81"/>
                    </a:lnTo>
                    <a:lnTo>
                      <a:pt x="225" y="90"/>
                    </a:lnTo>
                    <a:lnTo>
                      <a:pt x="228" y="103"/>
                    </a:lnTo>
                    <a:lnTo>
                      <a:pt x="230" y="107"/>
                    </a:lnTo>
                    <a:lnTo>
                      <a:pt x="230" y="120"/>
                    </a:lnTo>
                    <a:lnTo>
                      <a:pt x="231" y="128"/>
                    </a:lnTo>
                    <a:lnTo>
                      <a:pt x="231" y="125"/>
                    </a:lnTo>
                    <a:lnTo>
                      <a:pt x="230" y="131"/>
                    </a:lnTo>
                    <a:lnTo>
                      <a:pt x="230" y="144"/>
                    </a:lnTo>
                    <a:lnTo>
                      <a:pt x="228" y="148"/>
                    </a:lnTo>
                    <a:lnTo>
                      <a:pt x="225" y="161"/>
                    </a:lnTo>
                    <a:lnTo>
                      <a:pt x="223" y="166"/>
                    </a:lnTo>
                    <a:lnTo>
                      <a:pt x="222" y="172"/>
                    </a:lnTo>
                    <a:lnTo>
                      <a:pt x="216" y="182"/>
                    </a:lnTo>
                    <a:lnTo>
                      <a:pt x="214" y="187"/>
                    </a:lnTo>
                    <a:lnTo>
                      <a:pt x="213" y="190"/>
                    </a:lnTo>
                    <a:lnTo>
                      <a:pt x="208" y="195"/>
                    </a:lnTo>
                    <a:lnTo>
                      <a:pt x="202" y="205"/>
                    </a:lnTo>
                    <a:lnTo>
                      <a:pt x="197" y="208"/>
                    </a:lnTo>
                    <a:lnTo>
                      <a:pt x="194" y="213"/>
                    </a:lnTo>
                    <a:lnTo>
                      <a:pt x="185" y="220"/>
                    </a:lnTo>
                    <a:lnTo>
                      <a:pt x="180" y="225"/>
                    </a:lnTo>
                    <a:lnTo>
                      <a:pt x="177" y="226"/>
                    </a:lnTo>
                    <a:lnTo>
                      <a:pt x="172" y="228"/>
                    </a:lnTo>
                    <a:lnTo>
                      <a:pt x="163" y="234"/>
                    </a:lnTo>
                    <a:lnTo>
                      <a:pt x="157" y="236"/>
                    </a:lnTo>
                    <a:lnTo>
                      <a:pt x="152" y="238"/>
                    </a:lnTo>
                    <a:lnTo>
                      <a:pt x="140" y="241"/>
                    </a:lnTo>
                    <a:lnTo>
                      <a:pt x="137" y="243"/>
                    </a:lnTo>
                    <a:lnTo>
                      <a:pt x="124" y="243"/>
                    </a:lnTo>
                    <a:lnTo>
                      <a:pt x="118" y="244"/>
                    </a:lnTo>
                    <a:lnTo>
                      <a:pt x="121" y="244"/>
                    </a:lnTo>
                    <a:lnTo>
                      <a:pt x="113" y="243"/>
                    </a:lnTo>
                    <a:lnTo>
                      <a:pt x="101" y="243"/>
                    </a:lnTo>
                    <a:lnTo>
                      <a:pt x="98" y="241"/>
                    </a:lnTo>
                    <a:lnTo>
                      <a:pt x="85" y="238"/>
                    </a:lnTo>
                    <a:lnTo>
                      <a:pt x="76" y="234"/>
                    </a:lnTo>
                    <a:lnTo>
                      <a:pt x="71" y="231"/>
                    </a:lnTo>
                    <a:lnTo>
                      <a:pt x="65" y="228"/>
                    </a:lnTo>
                    <a:lnTo>
                      <a:pt x="61" y="226"/>
                    </a:lnTo>
                    <a:lnTo>
                      <a:pt x="58" y="225"/>
                    </a:lnTo>
                    <a:lnTo>
                      <a:pt x="53" y="220"/>
                    </a:lnTo>
                    <a:lnTo>
                      <a:pt x="48" y="216"/>
                    </a:lnTo>
                    <a:lnTo>
                      <a:pt x="33" y="200"/>
                    </a:lnTo>
                    <a:lnTo>
                      <a:pt x="22" y="182"/>
                    </a:lnTo>
                    <a:lnTo>
                      <a:pt x="20" y="177"/>
                    </a:lnTo>
                    <a:lnTo>
                      <a:pt x="17" y="172"/>
                    </a:lnTo>
                    <a:lnTo>
                      <a:pt x="16" y="166"/>
                    </a:lnTo>
                    <a:lnTo>
                      <a:pt x="14" y="161"/>
                    </a:lnTo>
                    <a:lnTo>
                      <a:pt x="11" y="148"/>
                    </a:lnTo>
                    <a:lnTo>
                      <a:pt x="9" y="144"/>
                    </a:lnTo>
                    <a:lnTo>
                      <a:pt x="9" y="126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Freeform 262"/>
              <p:cNvSpPr>
                <a:spLocks noEditPoints="1"/>
              </p:cNvSpPr>
              <p:nvPr/>
            </p:nvSpPr>
            <p:spPr bwMode="auto">
              <a:xfrm>
                <a:off x="860" y="1901"/>
                <a:ext cx="132" cy="176"/>
              </a:xfrm>
              <a:custGeom>
                <a:avLst/>
                <a:gdLst>
                  <a:gd name="T0" fmla="*/ 132 w 132"/>
                  <a:gd name="T1" fmla="*/ 124 h 176"/>
                  <a:gd name="T2" fmla="*/ 132 w 132"/>
                  <a:gd name="T3" fmla="*/ 52 h 176"/>
                  <a:gd name="T4" fmla="*/ 67 w 132"/>
                  <a:gd name="T5" fmla="*/ 0 h 176"/>
                  <a:gd name="T6" fmla="*/ 67 w 132"/>
                  <a:gd name="T7" fmla="*/ 1 h 176"/>
                  <a:gd name="T8" fmla="*/ 0 w 132"/>
                  <a:gd name="T9" fmla="*/ 52 h 176"/>
                  <a:gd name="T10" fmla="*/ 0 w 132"/>
                  <a:gd name="T11" fmla="*/ 54 h 176"/>
                  <a:gd name="T12" fmla="*/ 0 w 132"/>
                  <a:gd name="T13" fmla="*/ 126 h 176"/>
                  <a:gd name="T14" fmla="*/ 67 w 132"/>
                  <a:gd name="T15" fmla="*/ 176 h 176"/>
                  <a:gd name="T16" fmla="*/ 66 w 132"/>
                  <a:gd name="T17" fmla="*/ 176 h 176"/>
                  <a:gd name="T18" fmla="*/ 131 w 132"/>
                  <a:gd name="T19" fmla="*/ 126 h 176"/>
                  <a:gd name="T20" fmla="*/ 132 w 132"/>
                  <a:gd name="T21" fmla="*/ 124 h 176"/>
                  <a:gd name="T22" fmla="*/ 59 w 132"/>
                  <a:gd name="T23" fmla="*/ 44 h 176"/>
                  <a:gd name="T24" fmla="*/ 59 w 132"/>
                  <a:gd name="T25" fmla="*/ 126 h 176"/>
                  <a:gd name="T26" fmla="*/ 69 w 132"/>
                  <a:gd name="T27" fmla="*/ 126 h 176"/>
                  <a:gd name="T28" fmla="*/ 69 w 132"/>
                  <a:gd name="T29" fmla="*/ 44 h 176"/>
                  <a:gd name="T30" fmla="*/ 59 w 132"/>
                  <a:gd name="T31" fmla="*/ 44 h 17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2"/>
                  <a:gd name="T49" fmla="*/ 0 h 176"/>
                  <a:gd name="T50" fmla="*/ 132 w 132"/>
                  <a:gd name="T51" fmla="*/ 176 h 17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2" h="176">
                    <a:moveTo>
                      <a:pt x="132" y="124"/>
                    </a:moveTo>
                    <a:lnTo>
                      <a:pt x="132" y="52"/>
                    </a:lnTo>
                    <a:lnTo>
                      <a:pt x="67" y="0"/>
                    </a:lnTo>
                    <a:lnTo>
                      <a:pt x="67" y="1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126"/>
                    </a:lnTo>
                    <a:lnTo>
                      <a:pt x="67" y="176"/>
                    </a:lnTo>
                    <a:lnTo>
                      <a:pt x="66" y="176"/>
                    </a:lnTo>
                    <a:lnTo>
                      <a:pt x="131" y="126"/>
                    </a:lnTo>
                    <a:lnTo>
                      <a:pt x="132" y="124"/>
                    </a:lnTo>
                    <a:close/>
                    <a:moveTo>
                      <a:pt x="59" y="44"/>
                    </a:moveTo>
                    <a:lnTo>
                      <a:pt x="59" y="126"/>
                    </a:lnTo>
                    <a:lnTo>
                      <a:pt x="69" y="126"/>
                    </a:lnTo>
                    <a:lnTo>
                      <a:pt x="69" y="44"/>
                    </a:lnTo>
                    <a:lnTo>
                      <a:pt x="59" y="44"/>
                    </a:lnTo>
                    <a:close/>
                  </a:path>
                </a:pathLst>
              </a:custGeom>
              <a:solidFill>
                <a:srgbClr val="008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3" name="Freeform 263"/>
              <p:cNvSpPr>
                <a:spLocks/>
              </p:cNvSpPr>
              <p:nvPr/>
            </p:nvSpPr>
            <p:spPr bwMode="auto">
              <a:xfrm>
                <a:off x="857" y="1894"/>
                <a:ext cx="138" cy="187"/>
              </a:xfrm>
              <a:custGeom>
                <a:avLst/>
                <a:gdLst>
                  <a:gd name="T0" fmla="*/ 138 w 138"/>
                  <a:gd name="T1" fmla="*/ 133 h 187"/>
                  <a:gd name="T2" fmla="*/ 138 w 138"/>
                  <a:gd name="T3" fmla="*/ 57 h 187"/>
                  <a:gd name="T4" fmla="*/ 67 w 138"/>
                  <a:gd name="T5" fmla="*/ 0 h 187"/>
                  <a:gd name="T6" fmla="*/ 67 w 138"/>
                  <a:gd name="T7" fmla="*/ 8 h 187"/>
                  <a:gd name="T8" fmla="*/ 69 w 138"/>
                  <a:gd name="T9" fmla="*/ 5 h 187"/>
                  <a:gd name="T10" fmla="*/ 0 w 138"/>
                  <a:gd name="T11" fmla="*/ 57 h 187"/>
                  <a:gd name="T12" fmla="*/ 0 w 138"/>
                  <a:gd name="T13" fmla="*/ 134 h 187"/>
                  <a:gd name="T14" fmla="*/ 69 w 138"/>
                  <a:gd name="T15" fmla="*/ 187 h 187"/>
                  <a:gd name="T16" fmla="*/ 70 w 138"/>
                  <a:gd name="T17" fmla="*/ 180 h 187"/>
                  <a:gd name="T18" fmla="*/ 69 w 138"/>
                  <a:gd name="T19" fmla="*/ 180 h 187"/>
                  <a:gd name="T20" fmla="*/ 70 w 138"/>
                  <a:gd name="T21" fmla="*/ 187 h 187"/>
                  <a:gd name="T22" fmla="*/ 135 w 138"/>
                  <a:gd name="T23" fmla="*/ 136 h 187"/>
                  <a:gd name="T24" fmla="*/ 135 w 138"/>
                  <a:gd name="T25" fmla="*/ 134 h 187"/>
                  <a:gd name="T26" fmla="*/ 138 w 138"/>
                  <a:gd name="T27" fmla="*/ 133 h 187"/>
                  <a:gd name="T28" fmla="*/ 134 w 138"/>
                  <a:gd name="T29" fmla="*/ 129 h 187"/>
                  <a:gd name="T30" fmla="*/ 132 w 138"/>
                  <a:gd name="T31" fmla="*/ 131 h 187"/>
                  <a:gd name="T32" fmla="*/ 132 w 138"/>
                  <a:gd name="T33" fmla="*/ 129 h 187"/>
                  <a:gd name="T34" fmla="*/ 59 w 138"/>
                  <a:gd name="T35" fmla="*/ 187 h 187"/>
                  <a:gd name="T36" fmla="*/ 79 w 138"/>
                  <a:gd name="T37" fmla="*/ 187 h 187"/>
                  <a:gd name="T38" fmla="*/ 5 w 138"/>
                  <a:gd name="T39" fmla="*/ 129 h 187"/>
                  <a:gd name="T40" fmla="*/ 7 w 138"/>
                  <a:gd name="T41" fmla="*/ 133 h 187"/>
                  <a:gd name="T42" fmla="*/ 7 w 138"/>
                  <a:gd name="T43" fmla="*/ 59 h 187"/>
                  <a:gd name="T44" fmla="*/ 5 w 138"/>
                  <a:gd name="T45" fmla="*/ 62 h 187"/>
                  <a:gd name="T46" fmla="*/ 73 w 138"/>
                  <a:gd name="T47" fmla="*/ 10 h 187"/>
                  <a:gd name="T48" fmla="*/ 73 w 138"/>
                  <a:gd name="T49" fmla="*/ 7 h 187"/>
                  <a:gd name="T50" fmla="*/ 69 w 138"/>
                  <a:gd name="T51" fmla="*/ 10 h 187"/>
                  <a:gd name="T52" fmla="*/ 134 w 138"/>
                  <a:gd name="T53" fmla="*/ 62 h 187"/>
                  <a:gd name="T54" fmla="*/ 132 w 138"/>
                  <a:gd name="T55" fmla="*/ 59 h 187"/>
                  <a:gd name="T56" fmla="*/ 132 w 138"/>
                  <a:gd name="T57" fmla="*/ 131 h 187"/>
                  <a:gd name="T58" fmla="*/ 134 w 138"/>
                  <a:gd name="T59" fmla="*/ 129 h 187"/>
                  <a:gd name="T60" fmla="*/ 138 w 138"/>
                  <a:gd name="T61" fmla="*/ 133 h 18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8"/>
                  <a:gd name="T94" fmla="*/ 0 h 187"/>
                  <a:gd name="T95" fmla="*/ 138 w 138"/>
                  <a:gd name="T96" fmla="*/ 187 h 18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8" h="187">
                    <a:moveTo>
                      <a:pt x="138" y="133"/>
                    </a:moveTo>
                    <a:lnTo>
                      <a:pt x="138" y="57"/>
                    </a:lnTo>
                    <a:lnTo>
                      <a:pt x="67" y="0"/>
                    </a:lnTo>
                    <a:lnTo>
                      <a:pt x="67" y="8"/>
                    </a:lnTo>
                    <a:lnTo>
                      <a:pt x="69" y="5"/>
                    </a:lnTo>
                    <a:lnTo>
                      <a:pt x="0" y="57"/>
                    </a:lnTo>
                    <a:lnTo>
                      <a:pt x="0" y="134"/>
                    </a:lnTo>
                    <a:lnTo>
                      <a:pt x="69" y="187"/>
                    </a:lnTo>
                    <a:lnTo>
                      <a:pt x="70" y="180"/>
                    </a:lnTo>
                    <a:lnTo>
                      <a:pt x="69" y="180"/>
                    </a:lnTo>
                    <a:lnTo>
                      <a:pt x="70" y="187"/>
                    </a:lnTo>
                    <a:lnTo>
                      <a:pt x="135" y="136"/>
                    </a:lnTo>
                    <a:lnTo>
                      <a:pt x="135" y="134"/>
                    </a:lnTo>
                    <a:lnTo>
                      <a:pt x="138" y="133"/>
                    </a:lnTo>
                    <a:lnTo>
                      <a:pt x="134" y="129"/>
                    </a:lnTo>
                    <a:lnTo>
                      <a:pt x="132" y="131"/>
                    </a:lnTo>
                    <a:lnTo>
                      <a:pt x="132" y="129"/>
                    </a:lnTo>
                    <a:lnTo>
                      <a:pt x="59" y="187"/>
                    </a:lnTo>
                    <a:lnTo>
                      <a:pt x="79" y="187"/>
                    </a:lnTo>
                    <a:lnTo>
                      <a:pt x="5" y="129"/>
                    </a:lnTo>
                    <a:lnTo>
                      <a:pt x="7" y="133"/>
                    </a:lnTo>
                    <a:lnTo>
                      <a:pt x="7" y="59"/>
                    </a:lnTo>
                    <a:lnTo>
                      <a:pt x="5" y="62"/>
                    </a:lnTo>
                    <a:lnTo>
                      <a:pt x="73" y="10"/>
                    </a:lnTo>
                    <a:lnTo>
                      <a:pt x="73" y="7"/>
                    </a:lnTo>
                    <a:lnTo>
                      <a:pt x="69" y="10"/>
                    </a:lnTo>
                    <a:lnTo>
                      <a:pt x="134" y="62"/>
                    </a:lnTo>
                    <a:lnTo>
                      <a:pt x="132" y="59"/>
                    </a:lnTo>
                    <a:lnTo>
                      <a:pt x="132" y="131"/>
                    </a:lnTo>
                    <a:lnTo>
                      <a:pt x="134" y="129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4" name="Rectangle 264"/>
              <p:cNvSpPr>
                <a:spLocks noChangeArrowheads="1"/>
              </p:cNvSpPr>
              <p:nvPr/>
            </p:nvSpPr>
            <p:spPr bwMode="auto">
              <a:xfrm>
                <a:off x="918" y="1942"/>
                <a:ext cx="14" cy="88"/>
              </a:xfrm>
              <a:prstGeom prst="rect">
                <a:avLst/>
              </a:prstGeom>
              <a:solidFill>
                <a:srgbClr val="212121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</p:grpSp>
      </p:grpSp>
      <p:sp>
        <p:nvSpPr>
          <p:cNvPr id="29748" name="Freeform 265"/>
          <p:cNvSpPr>
            <a:spLocks/>
          </p:cNvSpPr>
          <p:nvPr/>
        </p:nvSpPr>
        <p:spPr bwMode="auto">
          <a:xfrm>
            <a:off x="1776590" y="3856038"/>
            <a:ext cx="982133" cy="1047750"/>
          </a:xfrm>
          <a:custGeom>
            <a:avLst/>
            <a:gdLst>
              <a:gd name="T0" fmla="*/ 2147483647 w 619"/>
              <a:gd name="T1" fmla="*/ 2147483647 h 660"/>
              <a:gd name="T2" fmla="*/ 2147483647 w 619"/>
              <a:gd name="T3" fmla="*/ 2147483647 h 660"/>
              <a:gd name="T4" fmla="*/ 2147483647 w 619"/>
              <a:gd name="T5" fmla="*/ 2147483647 h 660"/>
              <a:gd name="T6" fmla="*/ 2147483647 w 619"/>
              <a:gd name="T7" fmla="*/ 2147483647 h 660"/>
              <a:gd name="T8" fmla="*/ 2147483647 w 619"/>
              <a:gd name="T9" fmla="*/ 2147483647 h 660"/>
              <a:gd name="T10" fmla="*/ 2147483647 w 619"/>
              <a:gd name="T11" fmla="*/ 2147483647 h 660"/>
              <a:gd name="T12" fmla="*/ 2147483647 w 619"/>
              <a:gd name="T13" fmla="*/ 2147483647 h 660"/>
              <a:gd name="T14" fmla="*/ 2147483647 w 619"/>
              <a:gd name="T15" fmla="*/ 2147483647 h 660"/>
              <a:gd name="T16" fmla="*/ 2147483647 w 619"/>
              <a:gd name="T17" fmla="*/ 2147483647 h 660"/>
              <a:gd name="T18" fmla="*/ 2147483647 w 619"/>
              <a:gd name="T19" fmla="*/ 2147483647 h 660"/>
              <a:gd name="T20" fmla="*/ 2147483647 w 619"/>
              <a:gd name="T21" fmla="*/ 2147483647 h 660"/>
              <a:gd name="T22" fmla="*/ 2147483647 w 619"/>
              <a:gd name="T23" fmla="*/ 2147483647 h 660"/>
              <a:gd name="T24" fmla="*/ 2147483647 w 619"/>
              <a:gd name="T25" fmla="*/ 2147483647 h 660"/>
              <a:gd name="T26" fmla="*/ 2147483647 w 619"/>
              <a:gd name="T27" fmla="*/ 2147483647 h 660"/>
              <a:gd name="T28" fmla="*/ 2147483647 w 619"/>
              <a:gd name="T29" fmla="*/ 2147483647 h 660"/>
              <a:gd name="T30" fmla="*/ 2147483647 w 619"/>
              <a:gd name="T31" fmla="*/ 2147483647 h 660"/>
              <a:gd name="T32" fmla="*/ 2147483647 w 619"/>
              <a:gd name="T33" fmla="*/ 2147483647 h 660"/>
              <a:gd name="T34" fmla="*/ 2147483647 w 619"/>
              <a:gd name="T35" fmla="*/ 2147483647 h 660"/>
              <a:gd name="T36" fmla="*/ 2147483647 w 619"/>
              <a:gd name="T37" fmla="*/ 2147483647 h 660"/>
              <a:gd name="T38" fmla="*/ 2147483647 w 619"/>
              <a:gd name="T39" fmla="*/ 2147483647 h 660"/>
              <a:gd name="T40" fmla="*/ 2147483647 w 619"/>
              <a:gd name="T41" fmla="*/ 2147483647 h 660"/>
              <a:gd name="T42" fmla="*/ 2147483647 w 619"/>
              <a:gd name="T43" fmla="*/ 2147483647 h 660"/>
              <a:gd name="T44" fmla="*/ 2147483647 w 619"/>
              <a:gd name="T45" fmla="*/ 2147483647 h 660"/>
              <a:gd name="T46" fmla="*/ 2147483647 w 619"/>
              <a:gd name="T47" fmla="*/ 0 h 660"/>
              <a:gd name="T48" fmla="*/ 2147483647 w 619"/>
              <a:gd name="T49" fmla="*/ 2147483647 h 660"/>
              <a:gd name="T50" fmla="*/ 2147483647 w 619"/>
              <a:gd name="T51" fmla="*/ 2147483647 h 660"/>
              <a:gd name="T52" fmla="*/ 2147483647 w 619"/>
              <a:gd name="T53" fmla="*/ 2147483647 h 660"/>
              <a:gd name="T54" fmla="*/ 2147483647 w 619"/>
              <a:gd name="T55" fmla="*/ 2147483647 h 660"/>
              <a:gd name="T56" fmla="*/ 2147483647 w 619"/>
              <a:gd name="T57" fmla="*/ 2147483647 h 660"/>
              <a:gd name="T58" fmla="*/ 2147483647 w 619"/>
              <a:gd name="T59" fmla="*/ 2147483647 h 660"/>
              <a:gd name="T60" fmla="*/ 2147483647 w 619"/>
              <a:gd name="T61" fmla="*/ 2147483647 h 660"/>
              <a:gd name="T62" fmla="*/ 0 w 619"/>
              <a:gd name="T63" fmla="*/ 2147483647 h 6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19"/>
              <a:gd name="T97" fmla="*/ 0 h 660"/>
              <a:gd name="T98" fmla="*/ 619 w 619"/>
              <a:gd name="T99" fmla="*/ 660 h 6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19" h="660">
                <a:moveTo>
                  <a:pt x="0" y="331"/>
                </a:moveTo>
                <a:lnTo>
                  <a:pt x="2" y="364"/>
                </a:lnTo>
                <a:lnTo>
                  <a:pt x="7" y="397"/>
                </a:lnTo>
                <a:lnTo>
                  <a:pt x="14" y="428"/>
                </a:lnTo>
                <a:lnTo>
                  <a:pt x="25" y="459"/>
                </a:lnTo>
                <a:lnTo>
                  <a:pt x="38" y="487"/>
                </a:lnTo>
                <a:lnTo>
                  <a:pt x="53" y="514"/>
                </a:lnTo>
                <a:lnTo>
                  <a:pt x="72" y="539"/>
                </a:lnTo>
                <a:lnTo>
                  <a:pt x="92" y="564"/>
                </a:lnTo>
                <a:lnTo>
                  <a:pt x="114" y="585"/>
                </a:lnTo>
                <a:lnTo>
                  <a:pt x="137" y="603"/>
                </a:lnTo>
                <a:lnTo>
                  <a:pt x="163" y="621"/>
                </a:lnTo>
                <a:lnTo>
                  <a:pt x="189" y="634"/>
                </a:lnTo>
                <a:lnTo>
                  <a:pt x="219" y="645"/>
                </a:lnTo>
                <a:lnTo>
                  <a:pt x="248" y="654"/>
                </a:lnTo>
                <a:lnTo>
                  <a:pt x="279" y="658"/>
                </a:lnTo>
                <a:lnTo>
                  <a:pt x="310" y="660"/>
                </a:lnTo>
                <a:lnTo>
                  <a:pt x="341" y="658"/>
                </a:lnTo>
                <a:lnTo>
                  <a:pt x="372" y="654"/>
                </a:lnTo>
                <a:lnTo>
                  <a:pt x="402" y="645"/>
                </a:lnTo>
                <a:lnTo>
                  <a:pt x="431" y="634"/>
                </a:lnTo>
                <a:lnTo>
                  <a:pt x="458" y="621"/>
                </a:lnTo>
                <a:lnTo>
                  <a:pt x="507" y="585"/>
                </a:lnTo>
                <a:lnTo>
                  <a:pt x="529" y="564"/>
                </a:lnTo>
                <a:lnTo>
                  <a:pt x="549" y="539"/>
                </a:lnTo>
                <a:lnTo>
                  <a:pt x="566" y="514"/>
                </a:lnTo>
                <a:lnTo>
                  <a:pt x="582" y="487"/>
                </a:lnTo>
                <a:lnTo>
                  <a:pt x="594" y="459"/>
                </a:lnTo>
                <a:lnTo>
                  <a:pt x="605" y="428"/>
                </a:lnTo>
                <a:lnTo>
                  <a:pt x="613" y="397"/>
                </a:lnTo>
                <a:lnTo>
                  <a:pt x="617" y="364"/>
                </a:lnTo>
                <a:lnTo>
                  <a:pt x="619" y="331"/>
                </a:lnTo>
                <a:lnTo>
                  <a:pt x="617" y="297"/>
                </a:lnTo>
                <a:lnTo>
                  <a:pt x="613" y="264"/>
                </a:lnTo>
                <a:lnTo>
                  <a:pt x="605" y="233"/>
                </a:lnTo>
                <a:lnTo>
                  <a:pt x="594" y="202"/>
                </a:lnTo>
                <a:lnTo>
                  <a:pt x="582" y="174"/>
                </a:lnTo>
                <a:lnTo>
                  <a:pt x="566" y="146"/>
                </a:lnTo>
                <a:lnTo>
                  <a:pt x="549" y="120"/>
                </a:lnTo>
                <a:lnTo>
                  <a:pt x="529" y="97"/>
                </a:lnTo>
                <a:lnTo>
                  <a:pt x="507" y="76"/>
                </a:lnTo>
                <a:lnTo>
                  <a:pt x="482" y="56"/>
                </a:lnTo>
                <a:lnTo>
                  <a:pt x="458" y="40"/>
                </a:lnTo>
                <a:lnTo>
                  <a:pt x="431" y="27"/>
                </a:lnTo>
                <a:lnTo>
                  <a:pt x="402" y="15"/>
                </a:lnTo>
                <a:lnTo>
                  <a:pt x="372" y="7"/>
                </a:lnTo>
                <a:lnTo>
                  <a:pt x="341" y="2"/>
                </a:lnTo>
                <a:lnTo>
                  <a:pt x="310" y="0"/>
                </a:lnTo>
                <a:lnTo>
                  <a:pt x="279" y="2"/>
                </a:lnTo>
                <a:lnTo>
                  <a:pt x="248" y="7"/>
                </a:lnTo>
                <a:lnTo>
                  <a:pt x="219" y="15"/>
                </a:lnTo>
                <a:lnTo>
                  <a:pt x="189" y="27"/>
                </a:lnTo>
                <a:lnTo>
                  <a:pt x="163" y="40"/>
                </a:lnTo>
                <a:lnTo>
                  <a:pt x="137" y="56"/>
                </a:lnTo>
                <a:lnTo>
                  <a:pt x="114" y="76"/>
                </a:lnTo>
                <a:lnTo>
                  <a:pt x="92" y="97"/>
                </a:lnTo>
                <a:lnTo>
                  <a:pt x="72" y="120"/>
                </a:lnTo>
                <a:lnTo>
                  <a:pt x="53" y="146"/>
                </a:lnTo>
                <a:lnTo>
                  <a:pt x="38" y="174"/>
                </a:lnTo>
                <a:lnTo>
                  <a:pt x="25" y="202"/>
                </a:lnTo>
                <a:lnTo>
                  <a:pt x="14" y="233"/>
                </a:lnTo>
                <a:lnTo>
                  <a:pt x="7" y="264"/>
                </a:lnTo>
                <a:lnTo>
                  <a:pt x="2" y="297"/>
                </a:lnTo>
                <a:lnTo>
                  <a:pt x="0" y="331"/>
                </a:lnTo>
                <a:close/>
              </a:path>
            </a:pathLst>
          </a:cu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49" name="Freeform 266"/>
          <p:cNvSpPr>
            <a:spLocks/>
          </p:cNvSpPr>
          <p:nvPr/>
        </p:nvSpPr>
        <p:spPr bwMode="auto">
          <a:xfrm>
            <a:off x="1769534" y="3849689"/>
            <a:ext cx="997656" cy="1062037"/>
          </a:xfrm>
          <a:custGeom>
            <a:avLst/>
            <a:gdLst>
              <a:gd name="T0" fmla="*/ 2147483647 w 628"/>
              <a:gd name="T1" fmla="*/ 2147483647 h 669"/>
              <a:gd name="T2" fmla="*/ 2147483647 w 628"/>
              <a:gd name="T3" fmla="*/ 2147483647 h 669"/>
              <a:gd name="T4" fmla="*/ 2147483647 w 628"/>
              <a:gd name="T5" fmla="*/ 2147483647 h 669"/>
              <a:gd name="T6" fmla="*/ 2147483647 w 628"/>
              <a:gd name="T7" fmla="*/ 2147483647 h 669"/>
              <a:gd name="T8" fmla="*/ 2147483647 w 628"/>
              <a:gd name="T9" fmla="*/ 2147483647 h 669"/>
              <a:gd name="T10" fmla="*/ 2147483647 w 628"/>
              <a:gd name="T11" fmla="*/ 2147483647 h 669"/>
              <a:gd name="T12" fmla="*/ 2147483647 w 628"/>
              <a:gd name="T13" fmla="*/ 2147483647 h 669"/>
              <a:gd name="T14" fmla="*/ 2147483647 w 628"/>
              <a:gd name="T15" fmla="*/ 2147483647 h 669"/>
              <a:gd name="T16" fmla="*/ 2147483647 w 628"/>
              <a:gd name="T17" fmla="*/ 2147483647 h 669"/>
              <a:gd name="T18" fmla="*/ 2147483647 w 628"/>
              <a:gd name="T19" fmla="*/ 2147483647 h 669"/>
              <a:gd name="T20" fmla="*/ 2147483647 w 628"/>
              <a:gd name="T21" fmla="*/ 2147483647 h 669"/>
              <a:gd name="T22" fmla="*/ 2147483647 w 628"/>
              <a:gd name="T23" fmla="*/ 2147483647 h 669"/>
              <a:gd name="T24" fmla="*/ 2147483647 w 628"/>
              <a:gd name="T25" fmla="*/ 2147483647 h 669"/>
              <a:gd name="T26" fmla="*/ 2147483647 w 628"/>
              <a:gd name="T27" fmla="*/ 2147483647 h 669"/>
              <a:gd name="T28" fmla="*/ 2147483647 w 628"/>
              <a:gd name="T29" fmla="*/ 2147483647 h 669"/>
              <a:gd name="T30" fmla="*/ 2147483647 w 628"/>
              <a:gd name="T31" fmla="*/ 2147483647 h 669"/>
              <a:gd name="T32" fmla="*/ 2147483647 w 628"/>
              <a:gd name="T33" fmla="*/ 2147483647 h 669"/>
              <a:gd name="T34" fmla="*/ 2147483647 w 628"/>
              <a:gd name="T35" fmla="*/ 2147483647 h 669"/>
              <a:gd name="T36" fmla="*/ 2147483647 w 628"/>
              <a:gd name="T37" fmla="*/ 2147483647 h 669"/>
              <a:gd name="T38" fmla="*/ 2147483647 w 628"/>
              <a:gd name="T39" fmla="*/ 2147483647 h 669"/>
              <a:gd name="T40" fmla="*/ 2147483647 w 628"/>
              <a:gd name="T41" fmla="*/ 2147483647 h 669"/>
              <a:gd name="T42" fmla="*/ 2147483647 w 628"/>
              <a:gd name="T43" fmla="*/ 2147483647 h 669"/>
              <a:gd name="T44" fmla="*/ 2147483647 w 628"/>
              <a:gd name="T45" fmla="*/ 2147483647 h 669"/>
              <a:gd name="T46" fmla="*/ 2147483647 w 628"/>
              <a:gd name="T47" fmla="*/ 2147483647 h 669"/>
              <a:gd name="T48" fmla="*/ 2147483647 w 628"/>
              <a:gd name="T49" fmla="*/ 2147483647 h 669"/>
              <a:gd name="T50" fmla="*/ 2147483647 w 628"/>
              <a:gd name="T51" fmla="*/ 2147483647 h 669"/>
              <a:gd name="T52" fmla="*/ 2147483647 w 628"/>
              <a:gd name="T53" fmla="*/ 2147483647 h 669"/>
              <a:gd name="T54" fmla="*/ 2147483647 w 628"/>
              <a:gd name="T55" fmla="*/ 2147483647 h 669"/>
              <a:gd name="T56" fmla="*/ 2147483647 w 628"/>
              <a:gd name="T57" fmla="*/ 2147483647 h 669"/>
              <a:gd name="T58" fmla="*/ 2147483647 w 628"/>
              <a:gd name="T59" fmla="*/ 2147483647 h 669"/>
              <a:gd name="T60" fmla="*/ 2147483647 w 628"/>
              <a:gd name="T61" fmla="*/ 2147483647 h 669"/>
              <a:gd name="T62" fmla="*/ 2147483647 w 628"/>
              <a:gd name="T63" fmla="*/ 2147483647 h 669"/>
              <a:gd name="T64" fmla="*/ 2147483647 w 628"/>
              <a:gd name="T65" fmla="*/ 2147483647 h 669"/>
              <a:gd name="T66" fmla="*/ 2147483647 w 628"/>
              <a:gd name="T67" fmla="*/ 2147483647 h 669"/>
              <a:gd name="T68" fmla="*/ 2147483647 w 628"/>
              <a:gd name="T69" fmla="*/ 2147483647 h 669"/>
              <a:gd name="T70" fmla="*/ 2147483647 w 628"/>
              <a:gd name="T71" fmla="*/ 2147483647 h 669"/>
              <a:gd name="T72" fmla="*/ 2147483647 w 628"/>
              <a:gd name="T73" fmla="*/ 2147483647 h 669"/>
              <a:gd name="T74" fmla="*/ 2147483647 w 628"/>
              <a:gd name="T75" fmla="*/ 2147483647 h 669"/>
              <a:gd name="T76" fmla="*/ 2147483647 w 628"/>
              <a:gd name="T77" fmla="*/ 2147483647 h 669"/>
              <a:gd name="T78" fmla="*/ 2147483647 w 628"/>
              <a:gd name="T79" fmla="*/ 2147483647 h 669"/>
              <a:gd name="T80" fmla="*/ 2147483647 w 628"/>
              <a:gd name="T81" fmla="*/ 2147483647 h 669"/>
              <a:gd name="T82" fmla="*/ 2147483647 w 628"/>
              <a:gd name="T83" fmla="*/ 2147483647 h 669"/>
              <a:gd name="T84" fmla="*/ 2147483647 w 628"/>
              <a:gd name="T85" fmla="*/ 2147483647 h 669"/>
              <a:gd name="T86" fmla="*/ 2147483647 w 628"/>
              <a:gd name="T87" fmla="*/ 2147483647 h 669"/>
              <a:gd name="T88" fmla="*/ 2147483647 w 628"/>
              <a:gd name="T89" fmla="*/ 2147483647 h 669"/>
              <a:gd name="T90" fmla="*/ 2147483647 w 628"/>
              <a:gd name="T91" fmla="*/ 2147483647 h 669"/>
              <a:gd name="T92" fmla="*/ 2147483647 w 628"/>
              <a:gd name="T93" fmla="*/ 2147483647 h 669"/>
              <a:gd name="T94" fmla="*/ 2147483647 w 628"/>
              <a:gd name="T95" fmla="*/ 2147483647 h 669"/>
              <a:gd name="T96" fmla="*/ 2147483647 w 628"/>
              <a:gd name="T97" fmla="*/ 2147483647 h 669"/>
              <a:gd name="T98" fmla="*/ 2147483647 w 628"/>
              <a:gd name="T99" fmla="*/ 2147483647 h 669"/>
              <a:gd name="T100" fmla="*/ 2147483647 w 628"/>
              <a:gd name="T101" fmla="*/ 2147483647 h 669"/>
              <a:gd name="T102" fmla="*/ 2147483647 w 628"/>
              <a:gd name="T103" fmla="*/ 2147483647 h 669"/>
              <a:gd name="T104" fmla="*/ 2147483647 w 628"/>
              <a:gd name="T105" fmla="*/ 2147483647 h 669"/>
              <a:gd name="T106" fmla="*/ 2147483647 w 628"/>
              <a:gd name="T107" fmla="*/ 2147483647 h 669"/>
              <a:gd name="T108" fmla="*/ 2147483647 w 628"/>
              <a:gd name="T109" fmla="*/ 2147483647 h 669"/>
              <a:gd name="T110" fmla="*/ 2147483647 w 628"/>
              <a:gd name="T111" fmla="*/ 2147483647 h 669"/>
              <a:gd name="T112" fmla="*/ 2147483647 w 628"/>
              <a:gd name="T113" fmla="*/ 2147483647 h 669"/>
              <a:gd name="T114" fmla="*/ 2147483647 w 628"/>
              <a:gd name="T115" fmla="*/ 2147483647 h 669"/>
              <a:gd name="T116" fmla="*/ 2147483647 w 628"/>
              <a:gd name="T117" fmla="*/ 2147483647 h 669"/>
              <a:gd name="T118" fmla="*/ 2147483647 w 628"/>
              <a:gd name="T119" fmla="*/ 2147483647 h 669"/>
              <a:gd name="T120" fmla="*/ 2147483647 w 628"/>
              <a:gd name="T121" fmla="*/ 2147483647 h 66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28"/>
              <a:gd name="T184" fmla="*/ 0 h 669"/>
              <a:gd name="T185" fmla="*/ 628 w 628"/>
              <a:gd name="T186" fmla="*/ 669 h 66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28" h="669">
                <a:moveTo>
                  <a:pt x="0" y="335"/>
                </a:moveTo>
                <a:lnTo>
                  <a:pt x="0" y="351"/>
                </a:lnTo>
                <a:lnTo>
                  <a:pt x="3" y="384"/>
                </a:lnTo>
                <a:lnTo>
                  <a:pt x="6" y="402"/>
                </a:lnTo>
                <a:lnTo>
                  <a:pt x="9" y="417"/>
                </a:lnTo>
                <a:lnTo>
                  <a:pt x="14" y="433"/>
                </a:lnTo>
                <a:lnTo>
                  <a:pt x="23" y="463"/>
                </a:lnTo>
                <a:lnTo>
                  <a:pt x="29" y="477"/>
                </a:lnTo>
                <a:lnTo>
                  <a:pt x="37" y="494"/>
                </a:lnTo>
                <a:lnTo>
                  <a:pt x="62" y="533"/>
                </a:lnTo>
                <a:lnTo>
                  <a:pt x="71" y="546"/>
                </a:lnTo>
                <a:lnTo>
                  <a:pt x="82" y="558"/>
                </a:lnTo>
                <a:lnTo>
                  <a:pt x="91" y="569"/>
                </a:lnTo>
                <a:lnTo>
                  <a:pt x="102" y="581"/>
                </a:lnTo>
                <a:lnTo>
                  <a:pt x="113" y="590"/>
                </a:lnTo>
                <a:lnTo>
                  <a:pt x="138" y="610"/>
                </a:lnTo>
                <a:lnTo>
                  <a:pt x="162" y="628"/>
                </a:lnTo>
                <a:lnTo>
                  <a:pt x="178" y="636"/>
                </a:lnTo>
                <a:lnTo>
                  <a:pt x="192" y="643"/>
                </a:lnTo>
                <a:lnTo>
                  <a:pt x="220" y="653"/>
                </a:lnTo>
                <a:lnTo>
                  <a:pt x="235" y="658"/>
                </a:lnTo>
                <a:lnTo>
                  <a:pt x="249" y="661"/>
                </a:lnTo>
                <a:lnTo>
                  <a:pt x="266" y="664"/>
                </a:lnTo>
                <a:lnTo>
                  <a:pt x="297" y="667"/>
                </a:lnTo>
                <a:lnTo>
                  <a:pt x="314" y="669"/>
                </a:lnTo>
                <a:lnTo>
                  <a:pt x="361" y="664"/>
                </a:lnTo>
                <a:lnTo>
                  <a:pt x="378" y="661"/>
                </a:lnTo>
                <a:lnTo>
                  <a:pt x="392" y="658"/>
                </a:lnTo>
                <a:lnTo>
                  <a:pt x="407" y="653"/>
                </a:lnTo>
                <a:lnTo>
                  <a:pt x="435" y="643"/>
                </a:lnTo>
                <a:lnTo>
                  <a:pt x="449" y="636"/>
                </a:lnTo>
                <a:lnTo>
                  <a:pt x="477" y="620"/>
                </a:lnTo>
                <a:lnTo>
                  <a:pt x="502" y="600"/>
                </a:lnTo>
                <a:lnTo>
                  <a:pt x="524" y="581"/>
                </a:lnTo>
                <a:lnTo>
                  <a:pt x="545" y="558"/>
                </a:lnTo>
                <a:lnTo>
                  <a:pt x="555" y="546"/>
                </a:lnTo>
                <a:lnTo>
                  <a:pt x="573" y="520"/>
                </a:lnTo>
                <a:lnTo>
                  <a:pt x="590" y="492"/>
                </a:lnTo>
                <a:lnTo>
                  <a:pt x="603" y="463"/>
                </a:lnTo>
                <a:lnTo>
                  <a:pt x="607" y="448"/>
                </a:lnTo>
                <a:lnTo>
                  <a:pt x="614" y="433"/>
                </a:lnTo>
                <a:lnTo>
                  <a:pt x="617" y="417"/>
                </a:lnTo>
                <a:lnTo>
                  <a:pt x="620" y="402"/>
                </a:lnTo>
                <a:lnTo>
                  <a:pt x="623" y="384"/>
                </a:lnTo>
                <a:lnTo>
                  <a:pt x="628" y="335"/>
                </a:lnTo>
                <a:lnTo>
                  <a:pt x="626" y="317"/>
                </a:lnTo>
                <a:lnTo>
                  <a:pt x="623" y="284"/>
                </a:lnTo>
                <a:lnTo>
                  <a:pt x="614" y="234"/>
                </a:lnTo>
                <a:lnTo>
                  <a:pt x="607" y="219"/>
                </a:lnTo>
                <a:lnTo>
                  <a:pt x="603" y="204"/>
                </a:lnTo>
                <a:lnTo>
                  <a:pt x="590" y="175"/>
                </a:lnTo>
                <a:lnTo>
                  <a:pt x="575" y="145"/>
                </a:lnTo>
                <a:lnTo>
                  <a:pt x="564" y="132"/>
                </a:lnTo>
                <a:lnTo>
                  <a:pt x="545" y="109"/>
                </a:lnTo>
                <a:lnTo>
                  <a:pt x="513" y="75"/>
                </a:lnTo>
                <a:lnTo>
                  <a:pt x="502" y="67"/>
                </a:lnTo>
                <a:lnTo>
                  <a:pt x="477" y="47"/>
                </a:lnTo>
                <a:lnTo>
                  <a:pt x="449" y="31"/>
                </a:lnTo>
                <a:lnTo>
                  <a:pt x="435" y="24"/>
                </a:lnTo>
                <a:lnTo>
                  <a:pt x="407" y="14"/>
                </a:lnTo>
                <a:lnTo>
                  <a:pt x="392" y="9"/>
                </a:lnTo>
                <a:lnTo>
                  <a:pt x="378" y="6"/>
                </a:lnTo>
                <a:lnTo>
                  <a:pt x="361" y="3"/>
                </a:lnTo>
                <a:lnTo>
                  <a:pt x="330" y="0"/>
                </a:lnTo>
                <a:lnTo>
                  <a:pt x="297" y="0"/>
                </a:lnTo>
                <a:lnTo>
                  <a:pt x="266" y="3"/>
                </a:lnTo>
                <a:lnTo>
                  <a:pt x="249" y="6"/>
                </a:lnTo>
                <a:lnTo>
                  <a:pt x="235" y="9"/>
                </a:lnTo>
                <a:lnTo>
                  <a:pt x="220" y="14"/>
                </a:lnTo>
                <a:lnTo>
                  <a:pt x="192" y="24"/>
                </a:lnTo>
                <a:lnTo>
                  <a:pt x="178" y="31"/>
                </a:lnTo>
                <a:lnTo>
                  <a:pt x="162" y="39"/>
                </a:lnTo>
                <a:lnTo>
                  <a:pt x="138" y="57"/>
                </a:lnTo>
                <a:lnTo>
                  <a:pt x="125" y="67"/>
                </a:lnTo>
                <a:lnTo>
                  <a:pt x="113" y="75"/>
                </a:lnTo>
                <a:lnTo>
                  <a:pt x="91" y="98"/>
                </a:lnTo>
                <a:lnTo>
                  <a:pt x="82" y="109"/>
                </a:lnTo>
                <a:lnTo>
                  <a:pt x="71" y="121"/>
                </a:lnTo>
                <a:lnTo>
                  <a:pt x="62" y="132"/>
                </a:lnTo>
                <a:lnTo>
                  <a:pt x="52" y="145"/>
                </a:lnTo>
                <a:lnTo>
                  <a:pt x="45" y="160"/>
                </a:lnTo>
                <a:lnTo>
                  <a:pt x="37" y="173"/>
                </a:lnTo>
                <a:lnTo>
                  <a:pt x="29" y="189"/>
                </a:lnTo>
                <a:lnTo>
                  <a:pt x="23" y="204"/>
                </a:lnTo>
                <a:lnTo>
                  <a:pt x="14" y="234"/>
                </a:lnTo>
                <a:lnTo>
                  <a:pt x="9" y="250"/>
                </a:lnTo>
                <a:lnTo>
                  <a:pt x="3" y="284"/>
                </a:lnTo>
                <a:lnTo>
                  <a:pt x="0" y="317"/>
                </a:lnTo>
                <a:lnTo>
                  <a:pt x="0" y="335"/>
                </a:lnTo>
                <a:lnTo>
                  <a:pt x="9" y="335"/>
                </a:lnTo>
                <a:lnTo>
                  <a:pt x="9" y="317"/>
                </a:lnTo>
                <a:lnTo>
                  <a:pt x="12" y="284"/>
                </a:lnTo>
                <a:lnTo>
                  <a:pt x="18" y="253"/>
                </a:lnTo>
                <a:lnTo>
                  <a:pt x="23" y="237"/>
                </a:lnTo>
                <a:lnTo>
                  <a:pt x="32" y="207"/>
                </a:lnTo>
                <a:lnTo>
                  <a:pt x="38" y="193"/>
                </a:lnTo>
                <a:lnTo>
                  <a:pt x="46" y="180"/>
                </a:lnTo>
                <a:lnTo>
                  <a:pt x="54" y="166"/>
                </a:lnTo>
                <a:lnTo>
                  <a:pt x="62" y="152"/>
                </a:lnTo>
                <a:lnTo>
                  <a:pt x="68" y="139"/>
                </a:lnTo>
                <a:lnTo>
                  <a:pt x="77" y="127"/>
                </a:lnTo>
                <a:lnTo>
                  <a:pt x="88" y="116"/>
                </a:lnTo>
                <a:lnTo>
                  <a:pt x="97" y="104"/>
                </a:lnTo>
                <a:lnTo>
                  <a:pt x="119" y="81"/>
                </a:lnTo>
                <a:lnTo>
                  <a:pt x="131" y="73"/>
                </a:lnTo>
                <a:lnTo>
                  <a:pt x="144" y="63"/>
                </a:lnTo>
                <a:lnTo>
                  <a:pt x="169" y="49"/>
                </a:lnTo>
                <a:lnTo>
                  <a:pt x="181" y="40"/>
                </a:lnTo>
                <a:lnTo>
                  <a:pt x="195" y="34"/>
                </a:lnTo>
                <a:lnTo>
                  <a:pt x="223" y="24"/>
                </a:lnTo>
                <a:lnTo>
                  <a:pt x="238" y="19"/>
                </a:lnTo>
                <a:lnTo>
                  <a:pt x="252" y="16"/>
                </a:lnTo>
                <a:lnTo>
                  <a:pt x="266" y="13"/>
                </a:lnTo>
                <a:lnTo>
                  <a:pt x="297" y="9"/>
                </a:lnTo>
                <a:lnTo>
                  <a:pt x="314" y="9"/>
                </a:lnTo>
                <a:lnTo>
                  <a:pt x="330" y="9"/>
                </a:lnTo>
                <a:lnTo>
                  <a:pt x="361" y="13"/>
                </a:lnTo>
                <a:lnTo>
                  <a:pt x="375" y="16"/>
                </a:lnTo>
                <a:lnTo>
                  <a:pt x="389" y="19"/>
                </a:lnTo>
                <a:lnTo>
                  <a:pt x="404" y="24"/>
                </a:lnTo>
                <a:lnTo>
                  <a:pt x="432" y="34"/>
                </a:lnTo>
                <a:lnTo>
                  <a:pt x="446" y="40"/>
                </a:lnTo>
                <a:lnTo>
                  <a:pt x="457" y="49"/>
                </a:lnTo>
                <a:lnTo>
                  <a:pt x="471" y="57"/>
                </a:lnTo>
                <a:lnTo>
                  <a:pt x="483" y="63"/>
                </a:lnTo>
                <a:lnTo>
                  <a:pt x="496" y="73"/>
                </a:lnTo>
                <a:lnTo>
                  <a:pt x="507" y="81"/>
                </a:lnTo>
                <a:lnTo>
                  <a:pt x="539" y="116"/>
                </a:lnTo>
                <a:lnTo>
                  <a:pt x="558" y="139"/>
                </a:lnTo>
                <a:lnTo>
                  <a:pt x="566" y="152"/>
                </a:lnTo>
                <a:lnTo>
                  <a:pt x="573" y="166"/>
                </a:lnTo>
                <a:lnTo>
                  <a:pt x="581" y="178"/>
                </a:lnTo>
                <a:lnTo>
                  <a:pt x="593" y="207"/>
                </a:lnTo>
                <a:lnTo>
                  <a:pt x="598" y="222"/>
                </a:lnTo>
                <a:lnTo>
                  <a:pt x="604" y="237"/>
                </a:lnTo>
                <a:lnTo>
                  <a:pt x="614" y="284"/>
                </a:lnTo>
                <a:lnTo>
                  <a:pt x="617" y="317"/>
                </a:lnTo>
                <a:lnTo>
                  <a:pt x="618" y="335"/>
                </a:lnTo>
                <a:lnTo>
                  <a:pt x="614" y="384"/>
                </a:lnTo>
                <a:lnTo>
                  <a:pt x="611" y="399"/>
                </a:lnTo>
                <a:lnTo>
                  <a:pt x="607" y="414"/>
                </a:lnTo>
                <a:lnTo>
                  <a:pt x="604" y="430"/>
                </a:lnTo>
                <a:lnTo>
                  <a:pt x="598" y="445"/>
                </a:lnTo>
                <a:lnTo>
                  <a:pt x="593" y="459"/>
                </a:lnTo>
                <a:lnTo>
                  <a:pt x="581" y="489"/>
                </a:lnTo>
                <a:lnTo>
                  <a:pt x="567" y="514"/>
                </a:lnTo>
                <a:lnTo>
                  <a:pt x="549" y="540"/>
                </a:lnTo>
                <a:lnTo>
                  <a:pt x="539" y="551"/>
                </a:lnTo>
                <a:lnTo>
                  <a:pt x="518" y="574"/>
                </a:lnTo>
                <a:lnTo>
                  <a:pt x="496" y="594"/>
                </a:lnTo>
                <a:lnTo>
                  <a:pt x="483" y="604"/>
                </a:lnTo>
                <a:lnTo>
                  <a:pt x="471" y="610"/>
                </a:lnTo>
                <a:lnTo>
                  <a:pt x="457" y="618"/>
                </a:lnTo>
                <a:lnTo>
                  <a:pt x="446" y="626"/>
                </a:lnTo>
                <a:lnTo>
                  <a:pt x="432" y="633"/>
                </a:lnTo>
                <a:lnTo>
                  <a:pt x="404" y="643"/>
                </a:lnTo>
                <a:lnTo>
                  <a:pt x="389" y="648"/>
                </a:lnTo>
                <a:lnTo>
                  <a:pt x="375" y="651"/>
                </a:lnTo>
                <a:lnTo>
                  <a:pt x="361" y="654"/>
                </a:lnTo>
                <a:lnTo>
                  <a:pt x="314" y="659"/>
                </a:lnTo>
                <a:lnTo>
                  <a:pt x="297" y="658"/>
                </a:lnTo>
                <a:lnTo>
                  <a:pt x="266" y="654"/>
                </a:lnTo>
                <a:lnTo>
                  <a:pt x="252" y="651"/>
                </a:lnTo>
                <a:lnTo>
                  <a:pt x="238" y="648"/>
                </a:lnTo>
                <a:lnTo>
                  <a:pt x="223" y="643"/>
                </a:lnTo>
                <a:lnTo>
                  <a:pt x="195" y="633"/>
                </a:lnTo>
                <a:lnTo>
                  <a:pt x="181" y="626"/>
                </a:lnTo>
                <a:lnTo>
                  <a:pt x="169" y="618"/>
                </a:lnTo>
                <a:lnTo>
                  <a:pt x="144" y="604"/>
                </a:lnTo>
                <a:lnTo>
                  <a:pt x="119" y="584"/>
                </a:lnTo>
                <a:lnTo>
                  <a:pt x="108" y="574"/>
                </a:lnTo>
                <a:lnTo>
                  <a:pt x="97" y="563"/>
                </a:lnTo>
                <a:lnTo>
                  <a:pt x="88" y="551"/>
                </a:lnTo>
                <a:lnTo>
                  <a:pt x="77" y="540"/>
                </a:lnTo>
                <a:lnTo>
                  <a:pt x="68" y="527"/>
                </a:lnTo>
                <a:lnTo>
                  <a:pt x="46" y="487"/>
                </a:lnTo>
                <a:lnTo>
                  <a:pt x="38" y="474"/>
                </a:lnTo>
                <a:lnTo>
                  <a:pt x="32" y="459"/>
                </a:lnTo>
                <a:lnTo>
                  <a:pt x="23" y="430"/>
                </a:lnTo>
                <a:lnTo>
                  <a:pt x="18" y="414"/>
                </a:lnTo>
                <a:lnTo>
                  <a:pt x="15" y="399"/>
                </a:lnTo>
                <a:lnTo>
                  <a:pt x="12" y="384"/>
                </a:lnTo>
                <a:lnTo>
                  <a:pt x="9" y="351"/>
                </a:lnTo>
                <a:lnTo>
                  <a:pt x="9" y="335"/>
                </a:lnTo>
                <a:lnTo>
                  <a:pt x="0" y="3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0" name="Rectangle 267"/>
          <p:cNvSpPr>
            <a:spLocks noChangeArrowheads="1"/>
          </p:cNvSpPr>
          <p:nvPr/>
        </p:nvSpPr>
        <p:spPr bwMode="auto">
          <a:xfrm>
            <a:off x="2019428" y="5013325"/>
            <a:ext cx="575478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300">
                <a:solidFill>
                  <a:srgbClr val="0000C2"/>
                </a:solidFill>
                <a:latin typeface="Arial" charset="0"/>
              </a:rPr>
              <a:t>nucleus</a:t>
            </a:r>
            <a:endParaRPr lang="de-DE" sz="2800" b="0">
              <a:latin typeface="Times New Roman" pitchFamily="18" charset="0"/>
            </a:endParaRPr>
          </a:p>
        </p:txBody>
      </p:sp>
      <p:grpSp>
        <p:nvGrpSpPr>
          <p:cNvPr id="15" name="Group 268"/>
          <p:cNvGrpSpPr>
            <a:grpSpLocks/>
          </p:cNvGrpSpPr>
          <p:nvPr/>
        </p:nvGrpSpPr>
        <p:grpSpPr bwMode="auto">
          <a:xfrm>
            <a:off x="2132189" y="4194176"/>
            <a:ext cx="218722" cy="296863"/>
            <a:chOff x="1343" y="2642"/>
            <a:chExt cx="138" cy="187"/>
          </a:xfrm>
        </p:grpSpPr>
        <p:sp>
          <p:nvSpPr>
            <p:cNvPr id="29756" name="Freeform 269"/>
            <p:cNvSpPr>
              <a:spLocks noEditPoints="1"/>
            </p:cNvSpPr>
            <p:nvPr/>
          </p:nvSpPr>
          <p:spPr bwMode="auto">
            <a:xfrm>
              <a:off x="1346" y="2649"/>
              <a:ext cx="132" cy="176"/>
            </a:xfrm>
            <a:custGeom>
              <a:avLst/>
              <a:gdLst>
                <a:gd name="T0" fmla="*/ 132 w 132"/>
                <a:gd name="T1" fmla="*/ 124 h 176"/>
                <a:gd name="T2" fmla="*/ 132 w 132"/>
                <a:gd name="T3" fmla="*/ 52 h 176"/>
                <a:gd name="T4" fmla="*/ 67 w 132"/>
                <a:gd name="T5" fmla="*/ 0 h 176"/>
                <a:gd name="T6" fmla="*/ 67 w 132"/>
                <a:gd name="T7" fmla="*/ 1 h 176"/>
                <a:gd name="T8" fmla="*/ 0 w 132"/>
                <a:gd name="T9" fmla="*/ 52 h 176"/>
                <a:gd name="T10" fmla="*/ 0 w 132"/>
                <a:gd name="T11" fmla="*/ 54 h 176"/>
                <a:gd name="T12" fmla="*/ 0 w 132"/>
                <a:gd name="T13" fmla="*/ 126 h 176"/>
                <a:gd name="T14" fmla="*/ 67 w 132"/>
                <a:gd name="T15" fmla="*/ 176 h 176"/>
                <a:gd name="T16" fmla="*/ 66 w 132"/>
                <a:gd name="T17" fmla="*/ 176 h 176"/>
                <a:gd name="T18" fmla="*/ 131 w 132"/>
                <a:gd name="T19" fmla="*/ 126 h 176"/>
                <a:gd name="T20" fmla="*/ 132 w 132"/>
                <a:gd name="T21" fmla="*/ 124 h 176"/>
                <a:gd name="T22" fmla="*/ 59 w 132"/>
                <a:gd name="T23" fmla="*/ 44 h 176"/>
                <a:gd name="T24" fmla="*/ 59 w 132"/>
                <a:gd name="T25" fmla="*/ 126 h 176"/>
                <a:gd name="T26" fmla="*/ 69 w 132"/>
                <a:gd name="T27" fmla="*/ 126 h 176"/>
                <a:gd name="T28" fmla="*/ 69 w 132"/>
                <a:gd name="T29" fmla="*/ 44 h 176"/>
                <a:gd name="T30" fmla="*/ 59 w 132"/>
                <a:gd name="T31" fmla="*/ 44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2"/>
                <a:gd name="T49" fmla="*/ 0 h 176"/>
                <a:gd name="T50" fmla="*/ 132 w 132"/>
                <a:gd name="T51" fmla="*/ 176 h 1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2" h="176">
                  <a:moveTo>
                    <a:pt x="132" y="124"/>
                  </a:moveTo>
                  <a:lnTo>
                    <a:pt x="132" y="52"/>
                  </a:lnTo>
                  <a:lnTo>
                    <a:pt x="67" y="0"/>
                  </a:lnTo>
                  <a:lnTo>
                    <a:pt x="67" y="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126"/>
                  </a:lnTo>
                  <a:lnTo>
                    <a:pt x="67" y="176"/>
                  </a:lnTo>
                  <a:lnTo>
                    <a:pt x="66" y="176"/>
                  </a:lnTo>
                  <a:lnTo>
                    <a:pt x="131" y="126"/>
                  </a:lnTo>
                  <a:lnTo>
                    <a:pt x="132" y="124"/>
                  </a:lnTo>
                  <a:close/>
                  <a:moveTo>
                    <a:pt x="59" y="44"/>
                  </a:moveTo>
                  <a:lnTo>
                    <a:pt x="59" y="126"/>
                  </a:lnTo>
                  <a:lnTo>
                    <a:pt x="69" y="126"/>
                  </a:lnTo>
                  <a:lnTo>
                    <a:pt x="69" y="44"/>
                  </a:lnTo>
                  <a:lnTo>
                    <a:pt x="59" y="44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Freeform 270"/>
            <p:cNvSpPr>
              <a:spLocks/>
            </p:cNvSpPr>
            <p:nvPr/>
          </p:nvSpPr>
          <p:spPr bwMode="auto">
            <a:xfrm>
              <a:off x="1343" y="2642"/>
              <a:ext cx="138" cy="187"/>
            </a:xfrm>
            <a:custGeom>
              <a:avLst/>
              <a:gdLst>
                <a:gd name="T0" fmla="*/ 138 w 138"/>
                <a:gd name="T1" fmla="*/ 133 h 187"/>
                <a:gd name="T2" fmla="*/ 138 w 138"/>
                <a:gd name="T3" fmla="*/ 57 h 187"/>
                <a:gd name="T4" fmla="*/ 67 w 138"/>
                <a:gd name="T5" fmla="*/ 0 h 187"/>
                <a:gd name="T6" fmla="*/ 67 w 138"/>
                <a:gd name="T7" fmla="*/ 8 h 187"/>
                <a:gd name="T8" fmla="*/ 69 w 138"/>
                <a:gd name="T9" fmla="*/ 5 h 187"/>
                <a:gd name="T10" fmla="*/ 0 w 138"/>
                <a:gd name="T11" fmla="*/ 57 h 187"/>
                <a:gd name="T12" fmla="*/ 0 w 138"/>
                <a:gd name="T13" fmla="*/ 134 h 187"/>
                <a:gd name="T14" fmla="*/ 69 w 138"/>
                <a:gd name="T15" fmla="*/ 187 h 187"/>
                <a:gd name="T16" fmla="*/ 70 w 138"/>
                <a:gd name="T17" fmla="*/ 180 h 187"/>
                <a:gd name="T18" fmla="*/ 69 w 138"/>
                <a:gd name="T19" fmla="*/ 180 h 187"/>
                <a:gd name="T20" fmla="*/ 70 w 138"/>
                <a:gd name="T21" fmla="*/ 187 h 187"/>
                <a:gd name="T22" fmla="*/ 135 w 138"/>
                <a:gd name="T23" fmla="*/ 136 h 187"/>
                <a:gd name="T24" fmla="*/ 135 w 138"/>
                <a:gd name="T25" fmla="*/ 134 h 187"/>
                <a:gd name="T26" fmla="*/ 138 w 138"/>
                <a:gd name="T27" fmla="*/ 133 h 187"/>
                <a:gd name="T28" fmla="*/ 134 w 138"/>
                <a:gd name="T29" fmla="*/ 129 h 187"/>
                <a:gd name="T30" fmla="*/ 132 w 138"/>
                <a:gd name="T31" fmla="*/ 131 h 187"/>
                <a:gd name="T32" fmla="*/ 132 w 138"/>
                <a:gd name="T33" fmla="*/ 129 h 187"/>
                <a:gd name="T34" fmla="*/ 59 w 138"/>
                <a:gd name="T35" fmla="*/ 187 h 187"/>
                <a:gd name="T36" fmla="*/ 79 w 138"/>
                <a:gd name="T37" fmla="*/ 187 h 187"/>
                <a:gd name="T38" fmla="*/ 5 w 138"/>
                <a:gd name="T39" fmla="*/ 129 h 187"/>
                <a:gd name="T40" fmla="*/ 7 w 138"/>
                <a:gd name="T41" fmla="*/ 133 h 187"/>
                <a:gd name="T42" fmla="*/ 7 w 138"/>
                <a:gd name="T43" fmla="*/ 59 h 187"/>
                <a:gd name="T44" fmla="*/ 5 w 138"/>
                <a:gd name="T45" fmla="*/ 62 h 187"/>
                <a:gd name="T46" fmla="*/ 73 w 138"/>
                <a:gd name="T47" fmla="*/ 10 h 187"/>
                <a:gd name="T48" fmla="*/ 73 w 138"/>
                <a:gd name="T49" fmla="*/ 7 h 187"/>
                <a:gd name="T50" fmla="*/ 69 w 138"/>
                <a:gd name="T51" fmla="*/ 10 h 187"/>
                <a:gd name="T52" fmla="*/ 134 w 138"/>
                <a:gd name="T53" fmla="*/ 62 h 187"/>
                <a:gd name="T54" fmla="*/ 132 w 138"/>
                <a:gd name="T55" fmla="*/ 59 h 187"/>
                <a:gd name="T56" fmla="*/ 132 w 138"/>
                <a:gd name="T57" fmla="*/ 131 h 187"/>
                <a:gd name="T58" fmla="*/ 134 w 138"/>
                <a:gd name="T59" fmla="*/ 129 h 187"/>
                <a:gd name="T60" fmla="*/ 138 w 138"/>
                <a:gd name="T61" fmla="*/ 133 h 18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8"/>
                <a:gd name="T94" fmla="*/ 0 h 187"/>
                <a:gd name="T95" fmla="*/ 138 w 138"/>
                <a:gd name="T96" fmla="*/ 187 h 18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8" h="187">
                  <a:moveTo>
                    <a:pt x="138" y="133"/>
                  </a:moveTo>
                  <a:lnTo>
                    <a:pt x="138" y="57"/>
                  </a:lnTo>
                  <a:lnTo>
                    <a:pt x="67" y="0"/>
                  </a:lnTo>
                  <a:lnTo>
                    <a:pt x="67" y="8"/>
                  </a:lnTo>
                  <a:lnTo>
                    <a:pt x="69" y="5"/>
                  </a:lnTo>
                  <a:lnTo>
                    <a:pt x="0" y="57"/>
                  </a:lnTo>
                  <a:lnTo>
                    <a:pt x="0" y="134"/>
                  </a:lnTo>
                  <a:lnTo>
                    <a:pt x="69" y="187"/>
                  </a:lnTo>
                  <a:lnTo>
                    <a:pt x="70" y="180"/>
                  </a:lnTo>
                  <a:lnTo>
                    <a:pt x="69" y="180"/>
                  </a:lnTo>
                  <a:lnTo>
                    <a:pt x="70" y="187"/>
                  </a:lnTo>
                  <a:lnTo>
                    <a:pt x="135" y="136"/>
                  </a:lnTo>
                  <a:lnTo>
                    <a:pt x="135" y="134"/>
                  </a:lnTo>
                  <a:lnTo>
                    <a:pt x="138" y="133"/>
                  </a:lnTo>
                  <a:lnTo>
                    <a:pt x="134" y="129"/>
                  </a:lnTo>
                  <a:lnTo>
                    <a:pt x="132" y="131"/>
                  </a:lnTo>
                  <a:lnTo>
                    <a:pt x="132" y="129"/>
                  </a:lnTo>
                  <a:lnTo>
                    <a:pt x="59" y="187"/>
                  </a:lnTo>
                  <a:lnTo>
                    <a:pt x="79" y="187"/>
                  </a:lnTo>
                  <a:lnTo>
                    <a:pt x="5" y="129"/>
                  </a:lnTo>
                  <a:lnTo>
                    <a:pt x="7" y="133"/>
                  </a:lnTo>
                  <a:lnTo>
                    <a:pt x="7" y="59"/>
                  </a:lnTo>
                  <a:lnTo>
                    <a:pt x="5" y="62"/>
                  </a:lnTo>
                  <a:lnTo>
                    <a:pt x="73" y="10"/>
                  </a:lnTo>
                  <a:lnTo>
                    <a:pt x="73" y="7"/>
                  </a:lnTo>
                  <a:lnTo>
                    <a:pt x="69" y="10"/>
                  </a:lnTo>
                  <a:lnTo>
                    <a:pt x="134" y="62"/>
                  </a:lnTo>
                  <a:lnTo>
                    <a:pt x="132" y="59"/>
                  </a:lnTo>
                  <a:lnTo>
                    <a:pt x="132" y="131"/>
                  </a:lnTo>
                  <a:lnTo>
                    <a:pt x="134" y="129"/>
                  </a:lnTo>
                  <a:lnTo>
                    <a:pt x="138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Rectangle 271"/>
            <p:cNvSpPr>
              <a:spLocks noChangeArrowheads="1"/>
            </p:cNvSpPr>
            <p:nvPr/>
          </p:nvSpPr>
          <p:spPr bwMode="auto">
            <a:xfrm>
              <a:off x="1404" y="2690"/>
              <a:ext cx="14" cy="88"/>
            </a:xfrm>
            <a:prstGeom prst="rect">
              <a:avLst/>
            </a:prstGeom>
            <a:solidFill>
              <a:srgbClr val="212121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260" name="Abgerundetes Rechteck 259"/>
          <p:cNvSpPr>
            <a:spLocks noChangeArrowheads="1"/>
          </p:cNvSpPr>
          <p:nvPr/>
        </p:nvSpPr>
        <p:spPr bwMode="auto">
          <a:xfrm>
            <a:off x="1460500" y="1785939"/>
            <a:ext cx="5334000" cy="378618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cxnSp>
        <p:nvCxnSpPr>
          <p:cNvPr id="262" name="Gerade Verbindung 261"/>
          <p:cNvCxnSpPr>
            <a:cxnSpLocks noChangeShapeType="1"/>
          </p:cNvCxnSpPr>
          <p:nvPr/>
        </p:nvCxnSpPr>
        <p:spPr bwMode="auto">
          <a:xfrm>
            <a:off x="1524000" y="1571626"/>
            <a:ext cx="5461000" cy="4429125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3" name="Gerade Verbindung 262"/>
          <p:cNvCxnSpPr>
            <a:cxnSpLocks noChangeShapeType="1"/>
          </p:cNvCxnSpPr>
          <p:nvPr/>
        </p:nvCxnSpPr>
        <p:spPr bwMode="auto">
          <a:xfrm flipV="1">
            <a:off x="1524000" y="1571626"/>
            <a:ext cx="5397500" cy="4429125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43" name="Title 242"/>
          <p:cNvSpPr>
            <a:spLocks noGrp="1"/>
          </p:cNvSpPr>
          <p:nvPr>
            <p:ph type="title"/>
          </p:nvPr>
        </p:nvSpPr>
        <p:spPr>
          <a:xfrm>
            <a:off x="457200" y="414338"/>
            <a:ext cx="7678271" cy="927100"/>
          </a:xfrm>
        </p:spPr>
        <p:txBody>
          <a:bodyPr/>
          <a:lstStyle/>
          <a:p>
            <a:r>
              <a:rPr lang="en-US" dirty="0" smtClean="0"/>
              <a:t>MHC-I </a:t>
            </a:r>
            <a:r>
              <a:rPr lang="en-US" dirty="0" err="1" smtClean="0"/>
              <a:t>Prikazuje</a:t>
            </a:r>
            <a:r>
              <a:rPr lang="en-US" dirty="0" smtClean="0"/>
              <a:t> peptide </a:t>
            </a:r>
            <a:r>
              <a:rPr lang="en-US" dirty="0" err="1" smtClean="0"/>
              <a:t>nastale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proteasomalnom</a:t>
            </a:r>
            <a:r>
              <a:rPr lang="en-US" dirty="0" smtClean="0"/>
              <a:t> </a:t>
            </a:r>
            <a:r>
              <a:rPr lang="en-US" dirty="0" err="1" smtClean="0"/>
              <a:t>razgradnjom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187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0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0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0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0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0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2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11111E-6 C 0.02308 0.00671 0.04635 0.01343 0.06822 0.01875 C 0.0901 0.02407 0.121 0.02917 0.13124 0.03125 " pathEditMode="relative" ptsTypes="aaA">
                                      <p:cBhvr>
                                        <p:cTn id="55" dur="2000" fill="hold"/>
                                        <p:tgtEl>
                                          <p:spTgt spid="522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C 0.01198 0.00718 0.02413 0.01458 0.03333 0.01944 C 0.04253 0.02431 0.04583 0.02454 0.05521 0.02917 C 0.06458 0.0338 0.08438 0.04491 0.0901 0.04792 " pathEditMode="relative" ptsTypes="aaaA">
                                      <p:cBhvr>
                                        <p:cTn id="58" dur="2000" fill="hold"/>
                                        <p:tgtEl>
                                          <p:spTgt spid="522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14965 0.0060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0.00602 L 0.26909 0.00695 " pathEditMode="relative" ptsTypes="AA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6" grpId="0"/>
      <p:bldP spid="808011" grpId="0"/>
      <p:bldP spid="808016" grpId="0" animBg="1"/>
      <p:bldP spid="522453" grpId="0" animBg="1"/>
      <p:bldP spid="808018" grpId="0" animBg="1"/>
      <p:bldP spid="808019" grpId="0" animBg="1"/>
      <p:bldP spid="808020" grpId="0" animBg="1"/>
      <p:bldP spid="522457" grpId="0" animBg="1"/>
      <p:bldP spid="522457" grpId="1" animBg="1"/>
      <p:bldP spid="260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3">
      <a:dk1>
        <a:srgbClr val="000000"/>
      </a:dk1>
      <a:lt1>
        <a:srgbClr val="FFFFFF"/>
      </a:lt1>
      <a:dk2>
        <a:srgbClr val="003E6E"/>
      </a:dk2>
      <a:lt2>
        <a:srgbClr val="00589C"/>
      </a:lt2>
      <a:accent1>
        <a:srgbClr val="515151"/>
      </a:accent1>
      <a:accent2>
        <a:srgbClr val="9C9C9C"/>
      </a:accent2>
      <a:accent3>
        <a:srgbClr val="FFFFFF"/>
      </a:accent3>
      <a:accent4>
        <a:srgbClr val="000000"/>
      </a:accent4>
      <a:accent5>
        <a:srgbClr val="B3B3B3"/>
      </a:accent5>
      <a:accent6>
        <a:srgbClr val="8D8D8D"/>
      </a:accent6>
      <a:hlink>
        <a:srgbClr val="B9B9B9"/>
      </a:hlink>
      <a:folHlink>
        <a:srgbClr val="D42D12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3E6E"/>
        </a:dk2>
        <a:lt2>
          <a:srgbClr val="00589C"/>
        </a:lt2>
        <a:accent1>
          <a:srgbClr val="515151"/>
        </a:accent1>
        <a:accent2>
          <a:srgbClr val="9C9C9C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D8D8D"/>
        </a:accent6>
        <a:hlink>
          <a:srgbClr val="B9B9B9"/>
        </a:hlink>
        <a:folHlink>
          <a:srgbClr val="D42D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1769</Words>
  <Application>Microsoft Office PowerPoint</Application>
  <PresentationFormat>Prikaz na zaslonu (4:3)</PresentationFormat>
  <Paragraphs>334</Paragraphs>
  <Slides>48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48</vt:i4>
      </vt:variant>
    </vt:vector>
  </HeadingPairs>
  <TitlesOfParts>
    <vt:vector size="49" baseType="lpstr">
      <vt:lpstr>Standarddesign</vt:lpstr>
      <vt:lpstr>Molekularni mehanizmi cijepljenja protiv COVID-19 Luka Čičin-Šain, HZI   Research group: Immune Aging and Chronic Infections</vt:lpstr>
      <vt:lpstr>Osnovni mehanizam imunološke memorije</vt:lpstr>
      <vt:lpstr>Što može biti antigen?</vt:lpstr>
      <vt:lpstr>Ag prepoznavanje B-limfocitima</vt:lpstr>
      <vt:lpstr>Slajd 5</vt:lpstr>
      <vt:lpstr>T-stanični antigeni</vt:lpstr>
      <vt:lpstr>Mehanizmi protuvirusnog djelovanja limfocita</vt:lpstr>
      <vt:lpstr>MHC-II prikazuje peptide nastale proteaznom razgradnjom proteina iz endosoma </vt:lpstr>
      <vt:lpstr>MHC-I Prikazuje peptide nastale  proteasomalnom razgradnjom </vt:lpstr>
      <vt:lpstr>mRNA cjepiva</vt:lpstr>
      <vt:lpstr>Koje formulacije cjepiva aktiviraju koje stanice?</vt:lpstr>
      <vt:lpstr>Stanična Imunost po Biontech cjepivu</vt:lpstr>
      <vt:lpstr>COVID cjepiva</vt:lpstr>
      <vt:lpstr>Mehanizam djelovanja COVID cjepiva</vt:lpstr>
      <vt:lpstr>Rezultati 3. faze kliničkog testiranja: Biontech/Pfizer</vt:lpstr>
      <vt:lpstr>Rezultati 3. faze kliničkog testiranja: Moderna</vt:lpstr>
      <vt:lpstr>Rezultati 3. faze kliničkog testiranja: Astrazeneca</vt:lpstr>
      <vt:lpstr>Rezultati 3. faze kliničkog testiranja: Johnson&amp;Johnson</vt:lpstr>
      <vt:lpstr>Zaključak:</vt:lpstr>
      <vt:lpstr>Trajnost imunosti (Moderna):  </vt:lpstr>
      <vt:lpstr>Imuna zaštita cijepljenjem protiv novih varijanti  (Biontech i Moderna)</vt:lpstr>
      <vt:lpstr>Neutralizacija virusa u gornjim i donjim dišnim putevima (AstraZeneca)</vt:lpstr>
      <vt:lpstr>Neutralizacija virusa u gornjim i donjim dišnim putevima (Biontech)</vt:lpstr>
      <vt:lpstr>AstraZeneca cjepivo i trombocitna reakcija</vt:lpstr>
      <vt:lpstr>AstraZeneca cjepivo i trombocitna reakcija</vt:lpstr>
      <vt:lpstr>Vaccine-Related Thrombosis following AstraZeneca COVID-19 Vaccination: Guidance Statement from the GTH </vt:lpstr>
      <vt:lpstr>Zaključci</vt:lpstr>
      <vt:lpstr>Hvala na Pažnji</vt:lpstr>
      <vt:lpstr>Preporuka kliničkog  protokola</vt:lpstr>
      <vt:lpstr>Vaccine formulations Pros and cons:</vt:lpstr>
      <vt:lpstr>BONUS FOLIEN</vt:lpstr>
      <vt:lpstr>Imuna zaštita protiv novih varijanti po preboljeloj infekciji (Kent i J. Afrika)</vt:lpstr>
      <vt:lpstr>Imuna zaštita protiv novih varijanti po Biontech cjepivu (Kent i J. Afrika)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</vt:vector>
  </TitlesOfParts>
  <Company>Helmholtz-Zentrum für Infektionsforschung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IN ARIAL FETT 20 PUNKT DER UNTERTITEL  IST ARIAL</dc:title>
  <dc:creator>CAG</dc:creator>
  <cp:lastModifiedBy>Stjepan Gamulin</cp:lastModifiedBy>
  <cp:revision>376</cp:revision>
  <dcterms:created xsi:type="dcterms:W3CDTF">2006-06-09T13:23:13Z</dcterms:created>
  <dcterms:modified xsi:type="dcterms:W3CDTF">2021-05-03T08:17:14Z</dcterms:modified>
</cp:coreProperties>
</file>