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7" r:id="rId3"/>
    <p:sldId id="262" r:id="rId4"/>
    <p:sldId id="258" r:id="rId5"/>
    <p:sldId id="259" r:id="rId6"/>
    <p:sldId id="263" r:id="rId7"/>
    <p:sldId id="265" r:id="rId8"/>
    <p:sldId id="267" r:id="rId9"/>
    <p:sldId id="261" r:id="rId1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a:srgbClr val="D9E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2185" autoAdjust="0"/>
  </p:normalViewPr>
  <p:slideViewPr>
    <p:cSldViewPr showGuides="1">
      <p:cViewPr>
        <p:scale>
          <a:sx n="100" d="100"/>
          <a:sy n="100" d="100"/>
        </p:scale>
        <p:origin x="-1944"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13DD5-7C1E-436A-819C-D280D412D562}"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69B7D-7E60-4693-BEEB-4F94C887C92B}" type="slidenum">
              <a:rPr lang="en-US" smtClean="0"/>
              <a:t>‹#›</a:t>
            </a:fld>
            <a:endParaRPr lang="en-US"/>
          </a:p>
        </p:txBody>
      </p:sp>
    </p:spTree>
    <p:extLst>
      <p:ext uri="{BB962C8B-B14F-4D97-AF65-F5344CB8AC3E}">
        <p14:creationId xmlns:p14="http://schemas.microsoft.com/office/powerpoint/2010/main" val="354857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9988146-BB1D-4311-882D-7F63888E17DB}" type="slidenum">
              <a:rPr lang="hr-HR" altLang="sr-Latn-RS" smtClean="0"/>
              <a:pPr eaLnBrk="1" hangingPunct="1"/>
              <a:t>1</a:t>
            </a:fld>
            <a:endParaRPr lang="hr-HR" altLang="sr-Latn-RS" smtClean="0"/>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r-Latn-R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69B7D-7E60-4693-BEEB-4F94C887C92B}" type="slidenum">
              <a:rPr lang="en-US" smtClean="0"/>
              <a:t>3</a:t>
            </a:fld>
            <a:endParaRPr lang="en-US"/>
          </a:p>
        </p:txBody>
      </p:sp>
    </p:spTree>
    <p:extLst>
      <p:ext uri="{BB962C8B-B14F-4D97-AF65-F5344CB8AC3E}">
        <p14:creationId xmlns:p14="http://schemas.microsoft.com/office/powerpoint/2010/main" val="242815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69B7D-7E60-4693-BEEB-4F94C887C92B}" type="slidenum">
              <a:rPr lang="en-US" smtClean="0"/>
              <a:t>4</a:t>
            </a:fld>
            <a:endParaRPr lang="en-US"/>
          </a:p>
        </p:txBody>
      </p:sp>
    </p:spTree>
    <p:extLst>
      <p:ext uri="{BB962C8B-B14F-4D97-AF65-F5344CB8AC3E}">
        <p14:creationId xmlns:p14="http://schemas.microsoft.com/office/powerpoint/2010/main" val="174844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69B7D-7E60-4693-BEEB-4F94C887C92B}" type="slidenum">
              <a:rPr lang="en-US" smtClean="0"/>
              <a:t>8</a:t>
            </a:fld>
            <a:endParaRPr lang="en-US"/>
          </a:p>
        </p:txBody>
      </p:sp>
    </p:spTree>
    <p:extLst>
      <p:ext uri="{BB962C8B-B14F-4D97-AF65-F5344CB8AC3E}">
        <p14:creationId xmlns:p14="http://schemas.microsoft.com/office/powerpoint/2010/main" val="323085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355404-DF98-4909-B4A5-3A309D9B6A1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135930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55404-DF98-4909-B4A5-3A309D9B6A1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266521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55404-DF98-4909-B4A5-3A309D9B6A1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368578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55404-DF98-4909-B4A5-3A309D9B6A1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25703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55404-DF98-4909-B4A5-3A309D9B6A1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141239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55404-DF98-4909-B4A5-3A309D9B6A11}"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149712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355404-DF98-4909-B4A5-3A309D9B6A11}"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138331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355404-DF98-4909-B4A5-3A309D9B6A11}"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19944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55404-DF98-4909-B4A5-3A309D9B6A11}"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283615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55404-DF98-4909-B4A5-3A309D9B6A11}"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74941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55404-DF98-4909-B4A5-3A309D9B6A11}"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E1B3-81A0-4422-88BB-9E69C6A2BC0E}" type="slidenum">
              <a:rPr lang="en-US" smtClean="0"/>
              <a:t>‹#›</a:t>
            </a:fld>
            <a:endParaRPr lang="en-US"/>
          </a:p>
        </p:txBody>
      </p:sp>
    </p:spTree>
    <p:extLst>
      <p:ext uri="{BB962C8B-B14F-4D97-AF65-F5344CB8AC3E}">
        <p14:creationId xmlns:p14="http://schemas.microsoft.com/office/powerpoint/2010/main" val="177984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rgbClr val="D9EE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55404-DF98-4909-B4A5-3A309D9B6A11}"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8E1B3-81A0-4422-88BB-9E69C6A2BC0E}" type="slidenum">
              <a:rPr lang="en-US" smtClean="0"/>
              <a:t>‹#›</a:t>
            </a:fld>
            <a:endParaRPr lang="en-US"/>
          </a:p>
        </p:txBody>
      </p:sp>
    </p:spTree>
    <p:extLst>
      <p:ext uri="{BB962C8B-B14F-4D97-AF65-F5344CB8AC3E}">
        <p14:creationId xmlns:p14="http://schemas.microsoft.com/office/powerpoint/2010/main" val="355384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575471" y="3789040"/>
            <a:ext cx="7848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endParaRPr lang="hr-HR" altLang="sr-Latn-RS" dirty="0"/>
          </a:p>
          <a:p>
            <a:pPr algn="just" eaLnBrk="1" hangingPunct="1"/>
            <a:r>
              <a:rPr lang="hr-HR" altLang="sr-Latn-RS" baseline="30000" dirty="0">
                <a:solidFill>
                  <a:srgbClr val="660033"/>
                </a:solidFill>
              </a:rPr>
              <a:t>1</a:t>
            </a:r>
            <a:r>
              <a:rPr lang="hr-HR" altLang="sr-Latn-RS" dirty="0">
                <a:solidFill>
                  <a:srgbClr val="660033"/>
                </a:solidFill>
              </a:rPr>
              <a:t> Department of </a:t>
            </a:r>
            <a:r>
              <a:rPr lang="hr-HR" altLang="sr-Latn-RS" dirty="0" err="1">
                <a:solidFill>
                  <a:srgbClr val="660033"/>
                </a:solidFill>
              </a:rPr>
              <a:t>Radiology</a:t>
            </a:r>
            <a:r>
              <a:rPr lang="hr-HR" altLang="sr-Latn-RS" dirty="0">
                <a:solidFill>
                  <a:srgbClr val="660033"/>
                </a:solidFill>
              </a:rPr>
              <a:t> </a:t>
            </a:r>
            <a:r>
              <a:rPr lang="hr-HR" altLang="sr-Latn-RS" dirty="0" err="1">
                <a:solidFill>
                  <a:srgbClr val="660033"/>
                </a:solidFill>
              </a:rPr>
              <a:t>University</a:t>
            </a:r>
            <a:r>
              <a:rPr lang="hr-HR" altLang="sr-Latn-RS" dirty="0">
                <a:solidFill>
                  <a:srgbClr val="660033"/>
                </a:solidFill>
              </a:rPr>
              <a:t> </a:t>
            </a:r>
            <a:r>
              <a:rPr lang="hr-HR" altLang="sr-Latn-RS" dirty="0" err="1">
                <a:solidFill>
                  <a:srgbClr val="660033"/>
                </a:solidFill>
              </a:rPr>
              <a:t>Hospital</a:t>
            </a:r>
            <a:r>
              <a:rPr lang="hr-HR" altLang="sr-Latn-RS" dirty="0">
                <a:solidFill>
                  <a:srgbClr val="660033"/>
                </a:solidFill>
              </a:rPr>
              <a:t> Dubrava, Zagreb, Croatia</a:t>
            </a:r>
          </a:p>
          <a:p>
            <a:pPr algn="just" eaLnBrk="1" hangingPunct="1"/>
            <a:r>
              <a:rPr lang="hr-HR" altLang="sr-Latn-RS" baseline="30000" dirty="0">
                <a:solidFill>
                  <a:srgbClr val="660033"/>
                </a:solidFill>
              </a:rPr>
              <a:t>2</a:t>
            </a:r>
            <a:r>
              <a:rPr lang="hr-HR" altLang="sr-Latn-RS" dirty="0">
                <a:solidFill>
                  <a:srgbClr val="660033"/>
                </a:solidFill>
              </a:rPr>
              <a:t> </a:t>
            </a:r>
            <a:r>
              <a:rPr lang="hr-HR" altLang="sr-Latn-RS" dirty="0" err="1">
                <a:solidFill>
                  <a:srgbClr val="660033"/>
                </a:solidFill>
              </a:rPr>
              <a:t>Anthropological</a:t>
            </a:r>
            <a:r>
              <a:rPr lang="hr-HR" altLang="sr-Latn-RS" dirty="0">
                <a:solidFill>
                  <a:srgbClr val="660033"/>
                </a:solidFill>
              </a:rPr>
              <a:t> </a:t>
            </a:r>
            <a:r>
              <a:rPr lang="hr-HR" altLang="sr-Latn-RS" dirty="0" err="1">
                <a:solidFill>
                  <a:srgbClr val="660033"/>
                </a:solidFill>
              </a:rPr>
              <a:t>Center</a:t>
            </a:r>
            <a:r>
              <a:rPr lang="hr-HR" altLang="sr-Latn-RS" dirty="0">
                <a:solidFill>
                  <a:srgbClr val="660033"/>
                </a:solidFill>
              </a:rPr>
              <a:t>,</a:t>
            </a:r>
            <a:r>
              <a:rPr lang="hr-HR" altLang="sr-Latn-RS" dirty="0" err="1">
                <a:solidFill>
                  <a:srgbClr val="660033"/>
                </a:solidFill>
              </a:rPr>
              <a:t>Croatian</a:t>
            </a:r>
            <a:r>
              <a:rPr lang="hr-HR" altLang="sr-Latn-RS" dirty="0">
                <a:solidFill>
                  <a:srgbClr val="660033"/>
                </a:solidFill>
              </a:rPr>
              <a:t> </a:t>
            </a:r>
            <a:r>
              <a:rPr lang="hr-HR" altLang="sr-Latn-RS" dirty="0" err="1">
                <a:solidFill>
                  <a:srgbClr val="660033"/>
                </a:solidFill>
              </a:rPr>
              <a:t>Academy</a:t>
            </a:r>
            <a:r>
              <a:rPr lang="hr-HR" altLang="sr-Latn-RS" dirty="0">
                <a:solidFill>
                  <a:srgbClr val="660033"/>
                </a:solidFill>
              </a:rPr>
              <a:t> of </a:t>
            </a:r>
            <a:r>
              <a:rPr lang="hr-HR" altLang="sr-Latn-RS" dirty="0" err="1">
                <a:solidFill>
                  <a:srgbClr val="660033"/>
                </a:solidFill>
              </a:rPr>
              <a:t>Sciences</a:t>
            </a:r>
            <a:r>
              <a:rPr lang="hr-HR" altLang="sr-Latn-RS" dirty="0">
                <a:solidFill>
                  <a:srgbClr val="660033"/>
                </a:solidFill>
              </a:rPr>
              <a:t> and </a:t>
            </a:r>
            <a:r>
              <a:rPr lang="hr-HR" altLang="sr-Latn-RS" dirty="0" err="1">
                <a:solidFill>
                  <a:srgbClr val="660033"/>
                </a:solidFill>
              </a:rPr>
              <a:t>Arts</a:t>
            </a:r>
            <a:r>
              <a:rPr lang="hr-HR" altLang="sr-Latn-RS" dirty="0">
                <a:solidFill>
                  <a:srgbClr val="660033"/>
                </a:solidFill>
              </a:rPr>
              <a:t>, Zagreb, Croatia</a:t>
            </a:r>
          </a:p>
          <a:p>
            <a:pPr algn="just" eaLnBrk="1" hangingPunct="1"/>
            <a:r>
              <a:rPr lang="hr-HR" altLang="sr-Latn-RS" baseline="30000" dirty="0">
                <a:solidFill>
                  <a:srgbClr val="660033"/>
                </a:solidFill>
              </a:rPr>
              <a:t>3</a:t>
            </a:r>
            <a:r>
              <a:rPr lang="hr-HR" altLang="sr-Latn-RS" dirty="0">
                <a:solidFill>
                  <a:srgbClr val="660033"/>
                </a:solidFill>
              </a:rPr>
              <a:t> </a:t>
            </a:r>
            <a:r>
              <a:rPr lang="hr-HR" altLang="sr-Latn-RS" dirty="0" err="1">
                <a:solidFill>
                  <a:srgbClr val="660033"/>
                </a:solidFill>
              </a:rPr>
              <a:t>University</a:t>
            </a:r>
            <a:r>
              <a:rPr lang="hr-HR" altLang="sr-Latn-RS" dirty="0">
                <a:solidFill>
                  <a:srgbClr val="660033"/>
                </a:solidFill>
              </a:rPr>
              <a:t> of Zagreb, </a:t>
            </a:r>
            <a:r>
              <a:rPr lang="hr-HR" altLang="sr-Latn-RS" dirty="0" err="1">
                <a:solidFill>
                  <a:srgbClr val="660033"/>
                </a:solidFill>
              </a:rPr>
              <a:t>School</a:t>
            </a:r>
            <a:r>
              <a:rPr lang="hr-HR" altLang="sr-Latn-RS" dirty="0">
                <a:solidFill>
                  <a:srgbClr val="660033"/>
                </a:solidFill>
              </a:rPr>
              <a:t> of Medicine, Zagreb, Croatia</a:t>
            </a:r>
            <a:endParaRPr lang="en-US" altLang="sr-Latn-RS" dirty="0">
              <a:solidFill>
                <a:srgbClr val="660033"/>
              </a:solidFill>
            </a:endParaRPr>
          </a:p>
        </p:txBody>
      </p:sp>
      <p:sp>
        <p:nvSpPr>
          <p:cNvPr id="2" name="Rectangle 6"/>
          <p:cNvSpPr>
            <a:spLocks noChangeArrowheads="1"/>
          </p:cNvSpPr>
          <p:nvPr/>
        </p:nvSpPr>
        <p:spPr bwMode="auto">
          <a:xfrm>
            <a:off x="984746" y="2502768"/>
            <a:ext cx="71156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endParaRPr lang="hr-HR" altLang="sr-Latn-RS" sz="2000" b="1" dirty="0"/>
          </a:p>
          <a:p>
            <a:pPr algn="ctr" eaLnBrk="1" hangingPunct="1"/>
            <a:r>
              <a:rPr lang="en-US" altLang="sr-Latn-RS" sz="2000" b="1" dirty="0" err="1">
                <a:solidFill>
                  <a:srgbClr val="990000"/>
                </a:solidFill>
              </a:rPr>
              <a:t>Tatjana</a:t>
            </a:r>
            <a:r>
              <a:rPr lang="en-US" altLang="sr-Latn-RS" sz="2000" b="1" dirty="0">
                <a:solidFill>
                  <a:srgbClr val="990000"/>
                </a:solidFill>
              </a:rPr>
              <a:t> </a:t>
            </a:r>
            <a:r>
              <a:rPr lang="en-US" altLang="sr-Latn-RS" sz="2000" b="1" dirty="0" err="1">
                <a:solidFill>
                  <a:srgbClr val="990000"/>
                </a:solidFill>
              </a:rPr>
              <a:t>Cicvara</a:t>
            </a:r>
            <a:r>
              <a:rPr lang="en-US" altLang="sr-Latn-RS" sz="2000" b="1" dirty="0">
                <a:solidFill>
                  <a:srgbClr val="990000"/>
                </a:solidFill>
              </a:rPr>
              <a:t>-Pećina </a:t>
            </a:r>
            <a:r>
              <a:rPr lang="en-US" altLang="sr-Latn-RS" sz="2000" b="1" baseline="30000" dirty="0">
                <a:solidFill>
                  <a:srgbClr val="990000"/>
                </a:solidFill>
              </a:rPr>
              <a:t>1</a:t>
            </a:r>
            <a:r>
              <a:rPr lang="en-US" altLang="sr-Latn-RS" sz="2000" b="1" dirty="0">
                <a:solidFill>
                  <a:srgbClr val="990000"/>
                </a:solidFill>
              </a:rPr>
              <a:t>, Anita </a:t>
            </a:r>
            <a:r>
              <a:rPr lang="en-US" altLang="sr-Latn-RS" sz="2000" b="1" dirty="0" err="1">
                <a:solidFill>
                  <a:srgbClr val="990000"/>
                </a:solidFill>
              </a:rPr>
              <a:t>Adamić</a:t>
            </a:r>
            <a:r>
              <a:rPr lang="en-US" altLang="sr-Latn-RS" sz="2000" b="1" dirty="0">
                <a:solidFill>
                  <a:srgbClr val="990000"/>
                </a:solidFill>
              </a:rPr>
              <a:t> </a:t>
            </a:r>
            <a:r>
              <a:rPr lang="en-US" altLang="sr-Latn-RS" sz="2000" b="1" baseline="30000" dirty="0">
                <a:solidFill>
                  <a:srgbClr val="990000"/>
                </a:solidFill>
              </a:rPr>
              <a:t>2</a:t>
            </a:r>
            <a:r>
              <a:rPr lang="en-US" altLang="sr-Latn-RS" sz="2000" b="1" dirty="0">
                <a:solidFill>
                  <a:srgbClr val="990000"/>
                </a:solidFill>
              </a:rPr>
              <a:t>, Marko Pećina </a:t>
            </a:r>
            <a:r>
              <a:rPr lang="en-US" altLang="sr-Latn-RS" sz="2000" b="1" baseline="30000" dirty="0">
                <a:solidFill>
                  <a:srgbClr val="990000"/>
                </a:solidFill>
              </a:rPr>
              <a:t>3</a:t>
            </a:r>
            <a:r>
              <a:rPr lang="en-US" altLang="sr-Latn-RS" sz="2000" b="1" dirty="0">
                <a:solidFill>
                  <a:srgbClr val="990000"/>
                </a:solidFill>
              </a:rPr>
              <a:t>, Mario Šlaus </a:t>
            </a:r>
            <a:r>
              <a:rPr lang="en-US" altLang="sr-Latn-RS" sz="2000" b="1" baseline="30000" dirty="0">
                <a:solidFill>
                  <a:srgbClr val="990000"/>
                </a:solidFill>
              </a:rPr>
              <a:t>2</a:t>
            </a:r>
            <a:endParaRPr lang="hr-HR" altLang="sr-Latn-RS" sz="2000" baseline="30000" dirty="0">
              <a:solidFill>
                <a:srgbClr val="990000"/>
              </a:solidFill>
            </a:endParaRPr>
          </a:p>
        </p:txBody>
      </p:sp>
      <p:sp>
        <p:nvSpPr>
          <p:cNvPr id="8" name="Line 4"/>
          <p:cNvSpPr>
            <a:spLocks noChangeShapeType="1"/>
          </p:cNvSpPr>
          <p:nvPr/>
        </p:nvSpPr>
        <p:spPr bwMode="auto">
          <a:xfrm>
            <a:off x="250827" y="620713"/>
            <a:ext cx="8497888" cy="0"/>
          </a:xfrm>
          <a:prstGeom prst="line">
            <a:avLst/>
          </a:prstGeom>
          <a:noFill/>
          <a:ln w="9525">
            <a:solidFill>
              <a:srgbClr val="660033"/>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9" name="Rectangle 8"/>
          <p:cNvSpPr/>
          <p:nvPr/>
        </p:nvSpPr>
        <p:spPr>
          <a:xfrm>
            <a:off x="823507" y="240556"/>
            <a:ext cx="7164922" cy="369332"/>
          </a:xfrm>
          <a:prstGeom prst="rect">
            <a:avLst/>
          </a:prstGeom>
        </p:spPr>
        <p:txBody>
          <a:bodyPr wrap="square">
            <a:spAutoFit/>
          </a:bodyPr>
          <a:lstStyle/>
          <a:p>
            <a:pPr algn="l"/>
            <a:r>
              <a:rPr lang="hr-HR" dirty="0" smtClean="0">
                <a:solidFill>
                  <a:srgbClr val="660033"/>
                </a:solidFill>
              </a:rPr>
              <a:t>SEEFORT, 2017. </a:t>
            </a:r>
            <a:endParaRPr lang="hr-HR" dirty="0">
              <a:solidFill>
                <a:srgbClr val="660033"/>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436" y="5416670"/>
            <a:ext cx="2575342" cy="139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193" y="5013179"/>
            <a:ext cx="1906532" cy="195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93" y="5372313"/>
            <a:ext cx="1408307" cy="148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63888" y="1844824"/>
            <a:ext cx="184731" cy="369332"/>
          </a:xfrm>
          <a:prstGeom prst="rect">
            <a:avLst/>
          </a:prstGeom>
          <a:noFill/>
        </p:spPr>
        <p:txBody>
          <a:bodyPr wrap="none" rtlCol="0">
            <a:spAutoFit/>
          </a:bodyPr>
          <a:lstStyle/>
          <a:p>
            <a:endParaRPr lang="hr-HR" dirty="0"/>
          </a:p>
        </p:txBody>
      </p:sp>
      <p:sp>
        <p:nvSpPr>
          <p:cNvPr id="6" name="TextBox 5"/>
          <p:cNvSpPr txBox="1"/>
          <p:nvPr/>
        </p:nvSpPr>
        <p:spPr>
          <a:xfrm>
            <a:off x="35496" y="1182946"/>
            <a:ext cx="9108504" cy="1384995"/>
          </a:xfrm>
          <a:prstGeom prst="rect">
            <a:avLst/>
          </a:prstGeom>
          <a:noFill/>
        </p:spPr>
        <p:txBody>
          <a:bodyPr wrap="square" rtlCol="0">
            <a:spAutoFit/>
          </a:bodyPr>
          <a:lstStyle/>
          <a:p>
            <a:pPr algn="ctr"/>
            <a:r>
              <a:rPr lang="en-US" sz="2800" b="1" dirty="0">
                <a:solidFill>
                  <a:srgbClr val="990000"/>
                </a:solidFill>
              </a:rPr>
              <a:t>Osteochondritis </a:t>
            </a:r>
            <a:r>
              <a:rPr lang="en-US" sz="2800" b="1" dirty="0" err="1">
                <a:solidFill>
                  <a:srgbClr val="990000"/>
                </a:solidFill>
              </a:rPr>
              <a:t>dissecans</a:t>
            </a:r>
            <a:r>
              <a:rPr lang="en-US" sz="2800" b="1" dirty="0">
                <a:solidFill>
                  <a:srgbClr val="990000"/>
                </a:solidFill>
              </a:rPr>
              <a:t> of the knee in an individual from </a:t>
            </a:r>
            <a:endParaRPr lang="hr-HR" sz="2800" b="1" dirty="0" smtClean="0">
              <a:solidFill>
                <a:srgbClr val="990000"/>
              </a:solidFill>
            </a:endParaRPr>
          </a:p>
          <a:p>
            <a:pPr algn="ctr"/>
            <a:r>
              <a:rPr lang="en-US" sz="2800" b="1" dirty="0" smtClean="0">
                <a:solidFill>
                  <a:srgbClr val="990000"/>
                </a:solidFill>
              </a:rPr>
              <a:t>ninth </a:t>
            </a:r>
            <a:r>
              <a:rPr lang="en-US" sz="2800" b="1" dirty="0">
                <a:solidFill>
                  <a:srgbClr val="990000"/>
                </a:solidFill>
              </a:rPr>
              <a:t>century Croatia – Morphological and Radiological analysis</a:t>
            </a:r>
            <a:endParaRPr lang="hr-HR" sz="2800" b="1" dirty="0">
              <a:solidFill>
                <a:srgbClr val="99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7778" y="5562087"/>
            <a:ext cx="257968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8560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068960"/>
            <a:ext cx="8640960" cy="2585323"/>
          </a:xfrm>
          <a:prstGeom prst="rect">
            <a:avLst/>
          </a:prstGeom>
        </p:spPr>
        <p:txBody>
          <a:bodyPr wrap="square">
            <a:spAutoFit/>
          </a:bodyPr>
          <a:lstStyle/>
          <a:p>
            <a:r>
              <a:rPr lang="en-US" sz="2400" b="1" dirty="0" smtClean="0">
                <a:latin typeface="Arial Black" panose="020B0A04020102020204" pitchFamily="34" charset="0"/>
              </a:rPr>
              <a:t>Introduction</a:t>
            </a:r>
            <a:endParaRPr lang="hr-HR" sz="2400" b="1" dirty="0" smtClean="0">
              <a:latin typeface="Arial Black" panose="020B0A04020102020204" pitchFamily="34" charset="0"/>
            </a:endParaRPr>
          </a:p>
          <a:p>
            <a:endParaRPr lang="hr-HR" sz="2400" b="1" dirty="0">
              <a:latin typeface="Arial Black" panose="020B0A04020102020204" pitchFamily="34" charset="0"/>
            </a:endParaRPr>
          </a:p>
          <a:p>
            <a:endParaRPr lang="hr-HR" sz="2400" b="1" dirty="0" smtClean="0">
              <a:latin typeface="Arial Black" panose="020B0A04020102020204" pitchFamily="34" charset="0"/>
            </a:endParaRPr>
          </a:p>
          <a:p>
            <a:r>
              <a:rPr lang="en-US" dirty="0">
                <a:latin typeface="Arial" panose="020B0604020202020204" pitchFamily="34" charset="0"/>
                <a:cs typeface="Arial" panose="020B0604020202020204" pitchFamily="34" charset="0"/>
              </a:rPr>
              <a:t>We present and describe an example of osteochondritis </a:t>
            </a:r>
            <a:r>
              <a:rPr lang="en-US" dirty="0" err="1">
                <a:latin typeface="Arial" panose="020B0604020202020204" pitchFamily="34" charset="0"/>
                <a:cs typeface="Arial" panose="020B0604020202020204" pitchFamily="34" charset="0"/>
              </a:rPr>
              <a:t>dissecans</a:t>
            </a:r>
            <a:r>
              <a:rPr lang="en-US" dirty="0">
                <a:latin typeface="Arial" panose="020B0604020202020204" pitchFamily="34" charset="0"/>
                <a:cs typeface="Arial" panose="020B0604020202020204" pitchFamily="34" charset="0"/>
              </a:rPr>
              <a:t> identified in the Osteological Collection of the Croatian Academy of Sciences and Arts. The case of osteochondritis </a:t>
            </a:r>
            <a:r>
              <a:rPr lang="en-US" dirty="0" err="1">
                <a:latin typeface="Arial" panose="020B0604020202020204" pitchFamily="34" charset="0"/>
                <a:cs typeface="Arial" panose="020B0604020202020204" pitchFamily="34" charset="0"/>
              </a:rPr>
              <a:t>dissecans</a:t>
            </a:r>
            <a:r>
              <a:rPr lang="en-US" dirty="0">
                <a:latin typeface="Arial" panose="020B0604020202020204" pitchFamily="34" charset="0"/>
                <a:cs typeface="Arial" panose="020B0604020202020204" pitchFamily="34" charset="0"/>
              </a:rPr>
              <a:t> described in this report was recovered from a cemetery in the Dalmatian hinterland, north-east of Split. </a:t>
            </a:r>
            <a:r>
              <a:rPr lang="en-US" dirty="0" smtClean="0">
                <a:latin typeface="Arial" panose="020B0604020202020204" pitchFamily="34" charset="0"/>
                <a:cs typeface="Arial" panose="020B0604020202020204" pitchFamily="34" charset="0"/>
              </a:rPr>
              <a:t>Osteochondritis </a:t>
            </a:r>
            <a:r>
              <a:rPr lang="en-US" dirty="0" err="1">
                <a:latin typeface="Arial" panose="020B0604020202020204" pitchFamily="34" charset="0"/>
                <a:cs typeface="Arial" panose="020B0604020202020204" pitchFamily="34" charset="0"/>
              </a:rPr>
              <a:t>dissecans</a:t>
            </a:r>
            <a:r>
              <a:rPr lang="en-US" dirty="0">
                <a:latin typeface="Arial" panose="020B0604020202020204" pitchFamily="34" charset="0"/>
                <a:cs typeface="Arial" panose="020B0604020202020204" pitchFamily="34" charset="0"/>
              </a:rPr>
              <a:t> was noted in the distal femur of a </a:t>
            </a:r>
            <a:r>
              <a:rPr lang="en-US" dirty="0" err="1">
                <a:latin typeface="Arial" panose="020B0604020202020204" pitchFamily="34" charset="0"/>
                <a:cs typeface="Arial" panose="020B0604020202020204" pitchFamily="34" charset="0"/>
              </a:rPr>
              <a:t>subadult</a:t>
            </a:r>
            <a:r>
              <a:rPr lang="en-US" dirty="0">
                <a:latin typeface="Arial" panose="020B0604020202020204" pitchFamily="34" charset="0"/>
                <a:cs typeface="Arial" panose="020B0604020202020204" pitchFamily="34" charset="0"/>
              </a:rPr>
              <a:t> individual. </a:t>
            </a:r>
            <a:endParaRPr lang="hr-HR" dirty="0" smtClean="0">
              <a:latin typeface="Arial" panose="020B0604020202020204" pitchFamily="34" charset="0"/>
              <a:cs typeface="Arial" panose="020B0604020202020204" pitchFamily="34" charset="0"/>
            </a:endParaRPr>
          </a:p>
        </p:txBody>
      </p:sp>
      <p:sp>
        <p:nvSpPr>
          <p:cNvPr id="2" name="Rectangle 1"/>
          <p:cNvSpPr/>
          <p:nvPr/>
        </p:nvSpPr>
        <p:spPr>
          <a:xfrm>
            <a:off x="611560" y="476672"/>
            <a:ext cx="8208912" cy="1015663"/>
          </a:xfrm>
          <a:prstGeom prst="rect">
            <a:avLst/>
          </a:prstGeom>
        </p:spPr>
        <p:txBody>
          <a:bodyPr wrap="square">
            <a:spAutoFit/>
          </a:bodyPr>
          <a:lstStyle/>
          <a:p>
            <a:r>
              <a:rPr lang="en-US" sz="2000" dirty="0">
                <a:solidFill>
                  <a:srgbClr val="800000"/>
                </a:solidFill>
              </a:rPr>
              <a:t>‘‘Although osteochondritis </a:t>
            </a:r>
            <a:r>
              <a:rPr lang="en-US" sz="2000" dirty="0" err="1">
                <a:solidFill>
                  <a:srgbClr val="800000"/>
                </a:solidFill>
              </a:rPr>
              <a:t>dissecans</a:t>
            </a:r>
            <a:r>
              <a:rPr lang="en-US" sz="2000" dirty="0">
                <a:solidFill>
                  <a:srgbClr val="800000"/>
                </a:solidFill>
              </a:rPr>
              <a:t> of the knee has been known for a long time, we still do not fully understand why it develops.’’</a:t>
            </a:r>
          </a:p>
          <a:p>
            <a:r>
              <a:rPr lang="en-US" sz="2000" dirty="0">
                <a:solidFill>
                  <a:srgbClr val="800000"/>
                </a:solidFill>
              </a:rPr>
              <a:t>                                                                                                  </a:t>
            </a:r>
            <a:r>
              <a:rPr lang="en-US" sz="2000" dirty="0" err="1">
                <a:solidFill>
                  <a:srgbClr val="800000"/>
                </a:solidFill>
              </a:rPr>
              <a:t>Ejnar</a:t>
            </a:r>
            <a:r>
              <a:rPr lang="en-US" sz="2000" dirty="0">
                <a:solidFill>
                  <a:srgbClr val="800000"/>
                </a:solidFill>
              </a:rPr>
              <a:t> </a:t>
            </a:r>
            <a:r>
              <a:rPr lang="en-US" sz="2000" dirty="0" smtClean="0">
                <a:solidFill>
                  <a:srgbClr val="800000"/>
                </a:solidFill>
              </a:rPr>
              <a:t>Eriksson</a:t>
            </a:r>
            <a:endParaRPr lang="en-US" sz="2000" dirty="0">
              <a:solidFill>
                <a:srgbClr val="800000"/>
              </a:solidFill>
            </a:endParaRPr>
          </a:p>
        </p:txBody>
      </p:sp>
    </p:spTree>
    <p:extLst>
      <p:ext uri="{BB962C8B-B14F-4D97-AF65-F5344CB8AC3E}">
        <p14:creationId xmlns:p14="http://schemas.microsoft.com/office/powerpoint/2010/main" val="3845267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2258567" cy="461665"/>
          </a:xfrm>
          <a:prstGeom prst="rect">
            <a:avLst/>
          </a:prstGeom>
        </p:spPr>
        <p:txBody>
          <a:bodyPr wrap="none">
            <a:spAutoFit/>
          </a:bodyPr>
          <a:lstStyle/>
          <a:p>
            <a:r>
              <a:rPr lang="en-US" sz="2400" dirty="0">
                <a:latin typeface="Arial Black" panose="020B0A04020102020204" pitchFamily="34" charset="0"/>
              </a:rPr>
              <a:t>Case Report</a:t>
            </a:r>
            <a:endParaRPr lang="hr-HR" sz="2400" dirty="0">
              <a:latin typeface="Arial Black" panose="020B0A04020102020204" pitchFamily="34" charset="0"/>
            </a:endParaRPr>
          </a:p>
        </p:txBody>
      </p:sp>
      <p:sp>
        <p:nvSpPr>
          <p:cNvPr id="3" name="TextBox 2"/>
          <p:cNvSpPr txBox="1"/>
          <p:nvPr/>
        </p:nvSpPr>
        <p:spPr>
          <a:xfrm>
            <a:off x="107504" y="650305"/>
            <a:ext cx="8856984" cy="1938992"/>
          </a:xfrm>
          <a:prstGeom prst="rect">
            <a:avLst/>
          </a:prstGeom>
          <a:noFill/>
        </p:spPr>
        <p:txBody>
          <a:bodyPr wrap="square" rtlCol="0">
            <a:spAutoFit/>
          </a:bodyPr>
          <a:lstStyle/>
          <a:p>
            <a:pPr algn="just"/>
            <a:r>
              <a:rPr lang="en-US" sz="2000" dirty="0"/>
              <a:t>The individual exhibiting osteochondritis </a:t>
            </a:r>
            <a:r>
              <a:rPr lang="en-US" sz="2000" dirty="0" err="1"/>
              <a:t>dissecans</a:t>
            </a:r>
            <a:r>
              <a:rPr lang="en-US" sz="2000" dirty="0"/>
              <a:t> was recovered from grave number 16 that belongs to the younger phase of the cemetery which lasted during the second half of the 9th century A.D</a:t>
            </a:r>
            <a:r>
              <a:rPr lang="en-US" sz="2000" dirty="0" smtClean="0"/>
              <a:t>.</a:t>
            </a:r>
            <a:r>
              <a:rPr lang="hr-HR" sz="2000" dirty="0" smtClean="0"/>
              <a:t> </a:t>
            </a:r>
            <a:r>
              <a:rPr lang="en-US" sz="2000" dirty="0" smtClean="0"/>
              <a:t>Osteochondritis </a:t>
            </a:r>
            <a:r>
              <a:rPr lang="en-US" sz="2000" dirty="0" err="1"/>
              <a:t>dissecans</a:t>
            </a:r>
            <a:r>
              <a:rPr lang="en-US" sz="2000" dirty="0"/>
              <a:t> was noted in the </a:t>
            </a:r>
            <a:r>
              <a:rPr lang="en-US" sz="2000" dirty="0" err="1" smtClean="0"/>
              <a:t>subadult</a:t>
            </a:r>
            <a:r>
              <a:rPr lang="hr-HR" sz="2000" dirty="0" smtClean="0"/>
              <a:t> </a:t>
            </a:r>
            <a:r>
              <a:rPr lang="en-US" sz="2000" dirty="0" smtClean="0"/>
              <a:t>individual</a:t>
            </a:r>
            <a:r>
              <a:rPr lang="en-US" sz="2000" dirty="0"/>
              <a:t>. Preservation of the osseous </a:t>
            </a:r>
            <a:r>
              <a:rPr lang="en-US" sz="2000" dirty="0" smtClean="0"/>
              <a:t>material</a:t>
            </a:r>
            <a:r>
              <a:rPr lang="hr-HR" sz="2000" dirty="0" smtClean="0"/>
              <a:t> </a:t>
            </a:r>
            <a:r>
              <a:rPr lang="en-US" sz="2000" dirty="0" smtClean="0"/>
              <a:t>was </a:t>
            </a:r>
            <a:r>
              <a:rPr lang="en-US" sz="2000" dirty="0"/>
              <a:t>generally good. </a:t>
            </a:r>
            <a:r>
              <a:rPr lang="en-US" sz="2000" dirty="0" smtClean="0"/>
              <a:t>The </a:t>
            </a:r>
            <a:r>
              <a:rPr lang="en-US" sz="2000" dirty="0"/>
              <a:t>bones are of a </a:t>
            </a:r>
            <a:r>
              <a:rPr lang="en-US" sz="2000" dirty="0" smtClean="0"/>
              <a:t>homogeneous</a:t>
            </a:r>
            <a:r>
              <a:rPr lang="hr-HR" sz="2000" dirty="0" smtClean="0"/>
              <a:t> </a:t>
            </a:r>
            <a:r>
              <a:rPr lang="en-US" sz="2000" dirty="0" smtClean="0"/>
              <a:t>light </a:t>
            </a:r>
            <a:r>
              <a:rPr lang="en-US" sz="2000" dirty="0"/>
              <a:t>brown-yellow color, and are reasonably well preserved.</a:t>
            </a:r>
            <a:endParaRPr lang="hr-HR"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780928"/>
            <a:ext cx="4320480" cy="355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481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908720"/>
            <a:ext cx="7884367" cy="5016758"/>
          </a:xfrm>
          <a:prstGeom prst="rect">
            <a:avLst/>
          </a:prstGeom>
          <a:noFill/>
        </p:spPr>
        <p:txBody>
          <a:bodyPr wrap="square" rtlCol="0">
            <a:spAutoFit/>
          </a:bodyPr>
          <a:lstStyle/>
          <a:p>
            <a:pPr algn="just"/>
            <a:r>
              <a:rPr lang="en-US" sz="2000" dirty="0"/>
              <a:t>The pathological changes consistent with osteochondritis </a:t>
            </a:r>
            <a:r>
              <a:rPr lang="en-US" sz="2000" dirty="0" err="1"/>
              <a:t>dissecans</a:t>
            </a:r>
            <a:r>
              <a:rPr lang="en-US" sz="2000" dirty="0"/>
              <a:t> are present on both medial femoral condyles. The lesion on the right femoral condyle is an oval crater-like defect with well defined margins and a porous floor of rough trabecular bone. The lesion on the left femoral condyle is basically, with two small provisions, identical to the one on the right side. The first is that it is slightly smaller, while the second is that unlike its antimere, it has a well preserved bone fragment that perfectly fits into the </a:t>
            </a:r>
            <a:r>
              <a:rPr lang="en-US" sz="2000" dirty="0" err="1"/>
              <a:t>ostechondritic</a:t>
            </a:r>
            <a:r>
              <a:rPr lang="en-US" sz="2000" dirty="0"/>
              <a:t> pit. A radiographic analysis of the femoral condyles supports a diagnosis of osteochondritis </a:t>
            </a:r>
            <a:r>
              <a:rPr lang="en-US" sz="2000" dirty="0" err="1"/>
              <a:t>dissecans</a:t>
            </a:r>
            <a:r>
              <a:rPr lang="en-US" sz="2000" dirty="0"/>
              <a:t> and shows a well-demarcated radiolucent defect in the articular surfaces of both joints surrounded by a thin sclerotic repair zone. According to classification systems this degree of change corresponds to stage 3 or grade 3 osteochondritis </a:t>
            </a:r>
            <a:r>
              <a:rPr lang="en-US" sz="2000" dirty="0" err="1"/>
              <a:t>dissecans</a:t>
            </a:r>
            <a:r>
              <a:rPr lang="en-US" sz="2000" dirty="0"/>
              <a:t> – a detached but non-displaced fragment. As is evident from this example it is clear that during the last 1100 years there have been no significant morphological or radiological changes in the characteristics of osteochondritis </a:t>
            </a:r>
            <a:r>
              <a:rPr lang="en-US" sz="2000" dirty="0" err="1"/>
              <a:t>dissecans</a:t>
            </a:r>
            <a:r>
              <a:rPr lang="en-US" sz="20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53082"/>
            <a:ext cx="2420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822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739" y="5805264"/>
            <a:ext cx="8422733" cy="707886"/>
          </a:xfrm>
          <a:prstGeom prst="rect">
            <a:avLst/>
          </a:prstGeom>
          <a:noFill/>
        </p:spPr>
        <p:txBody>
          <a:bodyPr wrap="square" rtlCol="0">
            <a:spAutoFit/>
          </a:bodyPr>
          <a:lstStyle/>
          <a:p>
            <a:r>
              <a:rPr lang="hr-HR" sz="2000" b="1" dirty="0" smtClean="0">
                <a:latin typeface="Arial Narrow" panose="020B0606020202030204" pitchFamily="34" charset="0"/>
              </a:rPr>
              <a:t>Figure 1. </a:t>
            </a:r>
            <a:r>
              <a:rPr lang="en-US" sz="2000" b="1" dirty="0" smtClean="0">
                <a:latin typeface="Arial Narrow" panose="020B0606020202030204" pitchFamily="34" charset="0"/>
              </a:rPr>
              <a:t>The </a:t>
            </a:r>
            <a:r>
              <a:rPr lang="en-US" sz="2000" b="1" dirty="0">
                <a:latin typeface="Arial Narrow" panose="020B0606020202030204" pitchFamily="34" charset="0"/>
              </a:rPr>
              <a:t>lesions characteristic of osteochondritis </a:t>
            </a:r>
            <a:r>
              <a:rPr lang="en-US" sz="2000" b="1" dirty="0" err="1" smtClean="0">
                <a:latin typeface="Arial Narrow" panose="020B0606020202030204" pitchFamily="34" charset="0"/>
              </a:rPr>
              <a:t>dissecans</a:t>
            </a:r>
            <a:r>
              <a:rPr lang="hr-HR" sz="2000" b="1" dirty="0" smtClean="0">
                <a:latin typeface="Arial Narrow" panose="020B0606020202030204" pitchFamily="34" charset="0"/>
              </a:rPr>
              <a:t> </a:t>
            </a:r>
            <a:r>
              <a:rPr lang="en-US" sz="2000" b="1" dirty="0" smtClean="0">
                <a:latin typeface="Arial Narrow" panose="020B0606020202030204" pitchFamily="34" charset="0"/>
              </a:rPr>
              <a:t>are </a:t>
            </a:r>
            <a:r>
              <a:rPr lang="en-US" sz="2000" b="1" dirty="0">
                <a:latin typeface="Arial Narrow" panose="020B0606020202030204" pitchFamily="34" charset="0"/>
              </a:rPr>
              <a:t>present on the medial femoral condyles of both knees.</a:t>
            </a:r>
          </a:p>
        </p:txBody>
      </p:sp>
      <p:sp>
        <p:nvSpPr>
          <p:cNvPr id="7" name="Rectangle 6"/>
          <p:cNvSpPr/>
          <p:nvPr/>
        </p:nvSpPr>
        <p:spPr>
          <a:xfrm>
            <a:off x="397739" y="260648"/>
            <a:ext cx="6192688" cy="523220"/>
          </a:xfrm>
          <a:prstGeom prst="rect">
            <a:avLst/>
          </a:prstGeom>
        </p:spPr>
        <p:txBody>
          <a:bodyPr wrap="square">
            <a:spAutoFit/>
          </a:bodyPr>
          <a:lstStyle/>
          <a:p>
            <a:r>
              <a:rPr lang="en-US" sz="2800" dirty="0" smtClean="0">
                <a:latin typeface="Arial Black" panose="020B0A04020102020204" pitchFamily="34" charset="0"/>
              </a:rPr>
              <a:t>Results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279" y="1124744"/>
            <a:ext cx="5339651" cy="437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772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001543"/>
            <a:ext cx="8856984" cy="707886"/>
          </a:xfrm>
          <a:prstGeom prst="rect">
            <a:avLst/>
          </a:prstGeom>
          <a:noFill/>
        </p:spPr>
        <p:txBody>
          <a:bodyPr wrap="square" rtlCol="0">
            <a:spAutoFit/>
          </a:bodyPr>
          <a:lstStyle/>
          <a:p>
            <a:pPr algn="just"/>
            <a:r>
              <a:rPr lang="hr-HR" sz="2000" b="1" dirty="0" smtClean="0">
                <a:latin typeface="Arial Narrow" panose="020B0606020202030204" pitchFamily="34" charset="0"/>
              </a:rPr>
              <a:t>Figure 2</a:t>
            </a:r>
            <a:r>
              <a:rPr lang="hr-HR" sz="2000" b="1" dirty="0" smtClean="0">
                <a:latin typeface="Arial Narrow" panose="020B0606020202030204" pitchFamily="34" charset="0"/>
              </a:rPr>
              <a:t>. </a:t>
            </a:r>
            <a:r>
              <a:rPr lang="en-US" sz="2000" b="1" dirty="0" smtClean="0">
                <a:latin typeface="Arial Narrow" panose="020B0606020202030204" pitchFamily="34" charset="0"/>
              </a:rPr>
              <a:t>The </a:t>
            </a:r>
            <a:r>
              <a:rPr lang="en-US" sz="2000" b="1" dirty="0">
                <a:latin typeface="Arial Narrow" panose="020B0606020202030204" pitchFamily="34" charset="0"/>
              </a:rPr>
              <a:t>lesion on the left femoral medial condyle has </a:t>
            </a:r>
            <a:r>
              <a:rPr lang="en-US" sz="2000" b="1" dirty="0" smtClean="0">
                <a:latin typeface="Arial Narrow" panose="020B0606020202030204" pitchFamily="34" charset="0"/>
              </a:rPr>
              <a:t>a</a:t>
            </a:r>
            <a:r>
              <a:rPr lang="hr-HR" sz="2000" b="1" dirty="0" smtClean="0">
                <a:latin typeface="Arial Narrow" panose="020B0606020202030204" pitchFamily="34" charset="0"/>
              </a:rPr>
              <a:t> </a:t>
            </a:r>
            <a:r>
              <a:rPr lang="en-US" sz="2000" b="1" dirty="0" smtClean="0">
                <a:latin typeface="Arial Narrow" panose="020B0606020202030204" pitchFamily="34" charset="0"/>
              </a:rPr>
              <a:t>well-preserved </a:t>
            </a:r>
            <a:r>
              <a:rPr lang="en-US" sz="2000" b="1" dirty="0">
                <a:latin typeface="Arial Narrow" panose="020B0606020202030204" pitchFamily="34" charset="0"/>
              </a:rPr>
              <a:t>bone fragment that </a:t>
            </a:r>
            <a:r>
              <a:rPr lang="en-US" sz="2000" b="1" dirty="0" smtClean="0">
                <a:latin typeface="Arial Narrow" panose="020B0606020202030204" pitchFamily="34" charset="0"/>
              </a:rPr>
              <a:t>fits </a:t>
            </a:r>
            <a:r>
              <a:rPr lang="en-US" sz="2000" b="1" dirty="0">
                <a:latin typeface="Arial Narrow" panose="020B0606020202030204" pitchFamily="34" charset="0"/>
              </a:rPr>
              <a:t>perfectly into </a:t>
            </a:r>
            <a:r>
              <a:rPr lang="en-US" sz="2000" b="1" dirty="0" smtClean="0">
                <a:latin typeface="Arial Narrow" panose="020B0606020202030204" pitchFamily="34" charset="0"/>
              </a:rPr>
              <a:t>the</a:t>
            </a:r>
            <a:r>
              <a:rPr lang="hr-HR" sz="2000" b="1" dirty="0" smtClean="0">
                <a:latin typeface="Arial Narrow" panose="020B0606020202030204" pitchFamily="34" charset="0"/>
              </a:rPr>
              <a:t> </a:t>
            </a:r>
            <a:r>
              <a:rPr lang="en-US" sz="2000" b="1" dirty="0" err="1" smtClean="0">
                <a:latin typeface="Arial Narrow" panose="020B0606020202030204" pitchFamily="34" charset="0"/>
              </a:rPr>
              <a:t>osteochondritic</a:t>
            </a:r>
            <a:r>
              <a:rPr lang="en-US" sz="2000" b="1" dirty="0" smtClean="0">
                <a:latin typeface="Arial Narrow" panose="020B0606020202030204" pitchFamily="34" charset="0"/>
              </a:rPr>
              <a:t> </a:t>
            </a:r>
            <a:r>
              <a:rPr lang="en-US" sz="2000" b="1" dirty="0">
                <a:latin typeface="Arial Narrow" panose="020B0606020202030204" pitchFamily="34" charset="0"/>
              </a:rPr>
              <a:t>pit.</a:t>
            </a:r>
          </a:p>
        </p:txBody>
      </p:sp>
      <p:sp>
        <p:nvSpPr>
          <p:cNvPr id="6" name="Rectangle 5"/>
          <p:cNvSpPr/>
          <p:nvPr/>
        </p:nvSpPr>
        <p:spPr>
          <a:xfrm>
            <a:off x="255143" y="260648"/>
            <a:ext cx="1440138" cy="461665"/>
          </a:xfrm>
          <a:prstGeom prst="rect">
            <a:avLst/>
          </a:prstGeom>
        </p:spPr>
        <p:txBody>
          <a:bodyPr wrap="none">
            <a:spAutoFit/>
          </a:bodyPr>
          <a:lstStyle/>
          <a:p>
            <a:r>
              <a:rPr lang="en-US" sz="2400" dirty="0" smtClean="0">
                <a:latin typeface="Arial Black" panose="020B0A04020102020204" pitchFamily="34" charset="0"/>
              </a:rPr>
              <a:t>Results</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04664"/>
            <a:ext cx="3702348" cy="54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83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738" y="5301207"/>
            <a:ext cx="8603800" cy="1015663"/>
          </a:xfrm>
          <a:prstGeom prst="rect">
            <a:avLst/>
          </a:prstGeom>
          <a:noFill/>
        </p:spPr>
        <p:txBody>
          <a:bodyPr wrap="square" rtlCol="0">
            <a:spAutoFit/>
          </a:bodyPr>
          <a:lstStyle/>
          <a:p>
            <a:pPr algn="just"/>
            <a:r>
              <a:rPr lang="hr-HR" sz="2000" b="1" dirty="0" smtClean="0">
                <a:latin typeface="Arial Narrow" panose="020B0606020202030204" pitchFamily="34" charset="0"/>
              </a:rPr>
              <a:t>Figure 3</a:t>
            </a:r>
            <a:r>
              <a:rPr lang="hr-HR" sz="2000" b="1" dirty="0" smtClean="0">
                <a:latin typeface="Arial Narrow" panose="020B0606020202030204" pitchFamily="34" charset="0"/>
              </a:rPr>
              <a:t>. </a:t>
            </a:r>
            <a:r>
              <a:rPr lang="en-US" sz="2000" b="1" dirty="0" smtClean="0">
                <a:latin typeface="Arial Narrow" panose="020B0606020202030204" pitchFamily="34" charset="0"/>
              </a:rPr>
              <a:t>The </a:t>
            </a:r>
            <a:r>
              <a:rPr lang="en-US" sz="2000" b="1" dirty="0">
                <a:latin typeface="Arial Narrow" panose="020B0606020202030204" pitchFamily="34" charset="0"/>
              </a:rPr>
              <a:t>radiological appearance of the lesions </a:t>
            </a:r>
            <a:r>
              <a:rPr lang="en-US" sz="2000" b="1" dirty="0" smtClean="0">
                <a:latin typeface="Arial Narrow" panose="020B0606020202030204" pitchFamily="34" charset="0"/>
              </a:rPr>
              <a:t>made</a:t>
            </a:r>
            <a:r>
              <a:rPr lang="hr-HR" sz="2000" b="1" dirty="0" smtClean="0">
                <a:latin typeface="Arial Narrow" panose="020B0606020202030204" pitchFamily="34" charset="0"/>
              </a:rPr>
              <a:t> </a:t>
            </a:r>
            <a:r>
              <a:rPr lang="en-US" sz="2000" b="1" dirty="0" smtClean="0">
                <a:latin typeface="Arial Narrow" panose="020B0606020202030204" pitchFamily="34" charset="0"/>
              </a:rPr>
              <a:t>with </a:t>
            </a:r>
            <a:r>
              <a:rPr lang="en-US" sz="2000" b="1" dirty="0">
                <a:latin typeface="Arial Narrow" panose="020B0606020202030204" pitchFamily="34" charset="0"/>
              </a:rPr>
              <a:t>computed tomography in horizontal direction </a:t>
            </a:r>
            <a:r>
              <a:rPr lang="en-US" sz="2000" b="1" dirty="0" smtClean="0">
                <a:latin typeface="Arial Narrow" panose="020B0606020202030204" pitchFamily="34" charset="0"/>
              </a:rPr>
              <a:t>on</a:t>
            </a:r>
            <a:r>
              <a:rPr lang="hr-HR" sz="2000" b="1" dirty="0" smtClean="0">
                <a:latin typeface="Arial Narrow" panose="020B0606020202030204" pitchFamily="34" charset="0"/>
              </a:rPr>
              <a:t> </a:t>
            </a:r>
            <a:r>
              <a:rPr lang="en-US" sz="2000" b="1" dirty="0" smtClean="0">
                <a:latin typeface="Arial Narrow" panose="020B0606020202030204" pitchFamily="34" charset="0"/>
              </a:rPr>
              <a:t>both </a:t>
            </a:r>
            <a:r>
              <a:rPr lang="en-US" sz="2000" b="1" dirty="0">
                <a:latin typeface="Arial Narrow" panose="020B0606020202030204" pitchFamily="34" charset="0"/>
              </a:rPr>
              <a:t>medial femoral condyles is typical for </a:t>
            </a:r>
            <a:r>
              <a:rPr lang="en-US" sz="2000" b="1" dirty="0" smtClean="0">
                <a:latin typeface="Arial Narrow" panose="020B0606020202030204" pitchFamily="34" charset="0"/>
              </a:rPr>
              <a:t>osteochondritis</a:t>
            </a:r>
            <a:r>
              <a:rPr lang="hr-HR" sz="2000" b="1" dirty="0" smtClean="0">
                <a:latin typeface="Arial Narrow" panose="020B0606020202030204" pitchFamily="34" charset="0"/>
              </a:rPr>
              <a:t> </a:t>
            </a:r>
            <a:r>
              <a:rPr lang="en-US" sz="2000" b="1" dirty="0" err="1" smtClean="0">
                <a:latin typeface="Arial Narrow" panose="020B0606020202030204" pitchFamily="34" charset="0"/>
              </a:rPr>
              <a:t>dissecans</a:t>
            </a:r>
            <a:r>
              <a:rPr lang="en-US" sz="2000" b="1" dirty="0">
                <a:latin typeface="Arial Narrow" panose="020B0606020202030204" pitchFamily="34" charset="0"/>
              </a:rPr>
              <a:t>. </a:t>
            </a:r>
            <a:r>
              <a:rPr lang="en-US" sz="2000" b="1" dirty="0" smtClean="0">
                <a:latin typeface="Arial Narrow" panose="020B0606020202030204" pitchFamily="34" charset="0"/>
              </a:rPr>
              <a:t>The </a:t>
            </a:r>
            <a:r>
              <a:rPr lang="en-US" sz="2000" b="1" dirty="0">
                <a:latin typeface="Arial Narrow" panose="020B0606020202030204" pitchFamily="34" charset="0"/>
              </a:rPr>
              <a:t>osteochondral lesions are marked </a:t>
            </a:r>
            <a:r>
              <a:rPr lang="en-US" sz="2000" b="1" dirty="0" smtClean="0">
                <a:latin typeface="Arial Narrow" panose="020B0606020202030204" pitchFamily="34" charset="0"/>
              </a:rPr>
              <a:t>with</a:t>
            </a:r>
            <a:r>
              <a:rPr lang="hr-HR" sz="2000" b="1" dirty="0" smtClean="0">
                <a:latin typeface="Arial Narrow" panose="020B0606020202030204" pitchFamily="34" charset="0"/>
              </a:rPr>
              <a:t> </a:t>
            </a:r>
            <a:r>
              <a:rPr lang="en-US" sz="2000" b="1" dirty="0" smtClean="0">
                <a:latin typeface="Arial Narrow" panose="020B0606020202030204" pitchFamily="34" charset="0"/>
              </a:rPr>
              <a:t>arrows</a:t>
            </a:r>
            <a:r>
              <a:rPr lang="en-US" sz="2000" b="1" dirty="0">
                <a:latin typeface="Arial Narrow" panose="020B0606020202030204" pitchFamily="34" charset="0"/>
              </a:rPr>
              <a:t>.</a:t>
            </a:r>
          </a:p>
        </p:txBody>
      </p:sp>
      <p:sp>
        <p:nvSpPr>
          <p:cNvPr id="6" name="Rectangle 5"/>
          <p:cNvSpPr/>
          <p:nvPr/>
        </p:nvSpPr>
        <p:spPr>
          <a:xfrm>
            <a:off x="255143" y="260648"/>
            <a:ext cx="1440138" cy="461665"/>
          </a:xfrm>
          <a:prstGeom prst="rect">
            <a:avLst/>
          </a:prstGeom>
        </p:spPr>
        <p:txBody>
          <a:bodyPr wrap="none">
            <a:spAutoFit/>
          </a:bodyPr>
          <a:lstStyle/>
          <a:p>
            <a:r>
              <a:rPr lang="en-US" sz="2400" dirty="0" smtClean="0">
                <a:latin typeface="Arial Black" panose="020B0A04020102020204" pitchFamily="34" charset="0"/>
              </a:rPr>
              <a:t>Results</a:t>
            </a:r>
            <a:endParaRPr lang="en-US"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12" y="1556791"/>
            <a:ext cx="8273652" cy="285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718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767" y="4797152"/>
            <a:ext cx="8280920" cy="1015663"/>
          </a:xfrm>
          <a:prstGeom prst="rect">
            <a:avLst/>
          </a:prstGeom>
          <a:noFill/>
        </p:spPr>
        <p:txBody>
          <a:bodyPr wrap="square" rtlCol="0">
            <a:spAutoFit/>
          </a:bodyPr>
          <a:lstStyle/>
          <a:p>
            <a:pPr algn="just"/>
            <a:r>
              <a:rPr lang="hr-HR" sz="2000" b="1" dirty="0" smtClean="0">
                <a:latin typeface="Arial Narrow" panose="020B0606020202030204" pitchFamily="34" charset="0"/>
              </a:rPr>
              <a:t>Figure 4. </a:t>
            </a:r>
            <a:r>
              <a:rPr lang="en-US" sz="2000" b="1" dirty="0" smtClean="0">
                <a:latin typeface="Arial Narrow" panose="020B0606020202030204" pitchFamily="34" charset="0"/>
              </a:rPr>
              <a:t>Radiological </a:t>
            </a:r>
            <a:r>
              <a:rPr lang="en-US" sz="2000" b="1" dirty="0">
                <a:latin typeface="Arial Narrow" panose="020B0606020202030204" pitchFamily="34" charset="0"/>
              </a:rPr>
              <a:t>presentations made with </a:t>
            </a:r>
            <a:r>
              <a:rPr lang="en-US" sz="2000" b="1" dirty="0" smtClean="0">
                <a:latin typeface="Arial Narrow" panose="020B0606020202030204" pitchFamily="34" charset="0"/>
              </a:rPr>
              <a:t>computed</a:t>
            </a:r>
            <a:r>
              <a:rPr lang="hr-HR" sz="2000" b="1" dirty="0" smtClean="0">
                <a:latin typeface="Arial Narrow" panose="020B0606020202030204" pitchFamily="34" charset="0"/>
              </a:rPr>
              <a:t> </a:t>
            </a:r>
            <a:r>
              <a:rPr lang="en-US" sz="2000" b="1" dirty="0" smtClean="0">
                <a:latin typeface="Arial Narrow" panose="020B0606020202030204" pitchFamily="34" charset="0"/>
              </a:rPr>
              <a:t>tomography </a:t>
            </a:r>
            <a:r>
              <a:rPr lang="en-US" sz="2000" b="1" dirty="0">
                <a:latin typeface="Arial Narrow" panose="020B0606020202030204" pitchFamily="34" charset="0"/>
              </a:rPr>
              <a:t>in sagittal direction of the medial </a:t>
            </a:r>
            <a:r>
              <a:rPr lang="en-US" sz="2000" b="1" dirty="0" smtClean="0">
                <a:latin typeface="Arial Narrow" panose="020B0606020202030204" pitchFamily="34" charset="0"/>
              </a:rPr>
              <a:t>femoral</a:t>
            </a:r>
            <a:r>
              <a:rPr lang="hr-HR" sz="2000" b="1" dirty="0" smtClean="0">
                <a:latin typeface="Arial Narrow" panose="020B0606020202030204" pitchFamily="34" charset="0"/>
              </a:rPr>
              <a:t> </a:t>
            </a:r>
            <a:r>
              <a:rPr lang="en-US" sz="2000" b="1" dirty="0" smtClean="0">
                <a:latin typeface="Arial Narrow" panose="020B0606020202030204" pitchFamily="34" charset="0"/>
              </a:rPr>
              <a:t>condyles </a:t>
            </a:r>
            <a:r>
              <a:rPr lang="en-US" sz="2000" b="1" dirty="0">
                <a:latin typeface="Arial Narrow" panose="020B0606020202030204" pitchFamily="34" charset="0"/>
              </a:rPr>
              <a:t>of both knees. </a:t>
            </a:r>
            <a:r>
              <a:rPr lang="en-US" sz="2000" b="1" dirty="0" smtClean="0">
                <a:latin typeface="Arial Narrow" panose="020B0606020202030204" pitchFamily="34" charset="0"/>
              </a:rPr>
              <a:t>The </a:t>
            </a:r>
            <a:r>
              <a:rPr lang="en-US" sz="2000" b="1" dirty="0">
                <a:latin typeface="Arial Narrow" panose="020B0606020202030204" pitchFamily="34" charset="0"/>
              </a:rPr>
              <a:t>osteochondral lesions </a:t>
            </a:r>
            <a:r>
              <a:rPr lang="en-US" sz="2000" b="1" dirty="0" smtClean="0">
                <a:latin typeface="Arial Narrow" panose="020B0606020202030204" pitchFamily="34" charset="0"/>
              </a:rPr>
              <a:t>are</a:t>
            </a:r>
            <a:r>
              <a:rPr lang="hr-HR" sz="2000" b="1" dirty="0" smtClean="0">
                <a:latin typeface="Arial Narrow" panose="020B0606020202030204" pitchFamily="34" charset="0"/>
              </a:rPr>
              <a:t> </a:t>
            </a:r>
            <a:r>
              <a:rPr lang="en-US" sz="2000" b="1" dirty="0" smtClean="0">
                <a:latin typeface="Arial Narrow" panose="020B0606020202030204" pitchFamily="34" charset="0"/>
              </a:rPr>
              <a:t>marked </a:t>
            </a:r>
            <a:r>
              <a:rPr lang="en-US" sz="2000" b="1" dirty="0">
                <a:latin typeface="Arial Narrow" panose="020B0606020202030204" pitchFamily="34" charset="0"/>
              </a:rPr>
              <a:t>with arrows.</a:t>
            </a:r>
            <a:endParaRPr lang="en-US" sz="2000" dirty="0">
              <a:latin typeface="Arial Narrow" panose="020B0606020202030204" pitchFamily="34" charset="0"/>
            </a:endParaRPr>
          </a:p>
        </p:txBody>
      </p:sp>
      <p:sp>
        <p:nvSpPr>
          <p:cNvPr id="7" name="Rectangle 6"/>
          <p:cNvSpPr/>
          <p:nvPr/>
        </p:nvSpPr>
        <p:spPr>
          <a:xfrm>
            <a:off x="255143" y="260648"/>
            <a:ext cx="1440138" cy="461665"/>
          </a:xfrm>
          <a:prstGeom prst="rect">
            <a:avLst/>
          </a:prstGeom>
        </p:spPr>
        <p:txBody>
          <a:bodyPr wrap="none">
            <a:spAutoFit/>
          </a:bodyPr>
          <a:lstStyle/>
          <a:p>
            <a:r>
              <a:rPr lang="en-US" sz="2400" dirty="0" smtClean="0">
                <a:latin typeface="Arial Black" panose="020B0A04020102020204" pitchFamily="34" charset="0"/>
              </a:rPr>
              <a:t>Results</a:t>
            </a:r>
            <a:endParaRPr lang="en-US"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882" y="1198569"/>
            <a:ext cx="6850691" cy="334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688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2226956" cy="461665"/>
          </a:xfrm>
          <a:prstGeom prst="rect">
            <a:avLst/>
          </a:prstGeom>
        </p:spPr>
        <p:txBody>
          <a:bodyPr wrap="none">
            <a:spAutoFit/>
          </a:bodyPr>
          <a:lstStyle/>
          <a:p>
            <a:r>
              <a:rPr lang="hr-HR" sz="2400" dirty="0" err="1" smtClean="0">
                <a:latin typeface="Arial Black" panose="020B0A04020102020204" pitchFamily="34" charset="0"/>
              </a:rPr>
              <a:t>Conclusions</a:t>
            </a:r>
            <a:endParaRPr lang="en-US" sz="2400" dirty="0">
              <a:latin typeface="Arial Black" panose="020B0A04020102020204" pitchFamily="34" charset="0"/>
            </a:endParaRPr>
          </a:p>
        </p:txBody>
      </p:sp>
      <p:sp>
        <p:nvSpPr>
          <p:cNvPr id="9" name="Rectangle 8"/>
          <p:cNvSpPr/>
          <p:nvPr/>
        </p:nvSpPr>
        <p:spPr>
          <a:xfrm>
            <a:off x="205401" y="3239105"/>
            <a:ext cx="8690900" cy="3293209"/>
          </a:xfrm>
          <a:prstGeom prst="rect">
            <a:avLst/>
          </a:prstGeom>
        </p:spPr>
        <p:txBody>
          <a:bodyPr wrap="square">
            <a:spAutoFit/>
          </a:bodyPr>
          <a:lstStyle/>
          <a:p>
            <a:pPr marL="342900" indent="-342900">
              <a:buFontTx/>
              <a:buAutoNum type="arabicPeriod"/>
            </a:pPr>
            <a:r>
              <a:rPr lang="hr-HR" sz="1600" dirty="0">
                <a:latin typeface="Arial Narrow" panose="020B0606020202030204" pitchFamily="34" charset="0"/>
              </a:rPr>
              <a:t>ERIKSSON E. </a:t>
            </a:r>
            <a:r>
              <a:rPr lang="hr-HR" sz="1600" dirty="0" err="1">
                <a:latin typeface="Arial Narrow" panose="020B0606020202030204" pitchFamily="34" charset="0"/>
              </a:rPr>
              <a:t>Long</a:t>
            </a:r>
            <a:r>
              <a:rPr lang="hr-HR" sz="1600" dirty="0">
                <a:latin typeface="Arial Narrow" panose="020B0606020202030204" pitchFamily="34" charset="0"/>
              </a:rPr>
              <a:t> </a:t>
            </a:r>
            <a:r>
              <a:rPr lang="hr-HR" sz="1600" dirty="0" err="1">
                <a:latin typeface="Arial Narrow" panose="020B0606020202030204" pitchFamily="34" charset="0"/>
              </a:rPr>
              <a:t>term</a:t>
            </a:r>
            <a:r>
              <a:rPr lang="hr-HR" sz="1600" dirty="0">
                <a:latin typeface="Arial Narrow" panose="020B0606020202030204" pitchFamily="34" charset="0"/>
              </a:rPr>
              <a:t> </a:t>
            </a:r>
            <a:r>
              <a:rPr lang="hr-HR" sz="1600" dirty="0" err="1">
                <a:latin typeface="Arial Narrow" panose="020B0606020202030204" pitchFamily="34" charset="0"/>
              </a:rPr>
              <a:t>prognosis</a:t>
            </a:r>
            <a:r>
              <a:rPr lang="hr-HR" sz="1600" dirty="0">
                <a:latin typeface="Arial Narrow" panose="020B0606020202030204" pitchFamily="34" charset="0"/>
              </a:rPr>
              <a:t> of </a:t>
            </a:r>
            <a:r>
              <a:rPr lang="hr-HR" sz="1600" dirty="0" err="1">
                <a:latin typeface="Arial Narrow" panose="020B0606020202030204" pitchFamily="34" charset="0"/>
              </a:rPr>
              <a:t>osteochondritis</a:t>
            </a:r>
            <a:r>
              <a:rPr lang="hr-HR" sz="1600" dirty="0">
                <a:latin typeface="Arial Narrow" panose="020B0606020202030204" pitchFamily="34" charset="0"/>
              </a:rPr>
              <a:t> </a:t>
            </a:r>
            <a:r>
              <a:rPr lang="hr-HR" sz="1600" dirty="0" err="1" smtClean="0">
                <a:latin typeface="Arial Narrow" panose="020B0606020202030204" pitchFamily="34" charset="0"/>
              </a:rPr>
              <a:t>dissecans</a:t>
            </a:r>
            <a:r>
              <a:rPr lang="hr-HR" sz="1600" dirty="0" smtClean="0">
                <a:latin typeface="Arial Narrow" panose="020B0606020202030204" pitchFamily="34" charset="0"/>
              </a:rPr>
              <a:t> </a:t>
            </a:r>
            <a:r>
              <a:rPr lang="hr-HR" sz="1600" dirty="0" err="1" smtClean="0">
                <a:latin typeface="Arial Narrow" panose="020B0606020202030204" pitchFamily="34" charset="0"/>
              </a:rPr>
              <a:t>of</a:t>
            </a:r>
            <a:r>
              <a:rPr lang="hr-HR" sz="1600" dirty="0" smtClean="0">
                <a:latin typeface="Arial Narrow" panose="020B0606020202030204" pitchFamily="34" charset="0"/>
              </a:rPr>
              <a:t> </a:t>
            </a:r>
            <a:r>
              <a:rPr lang="hr-HR" sz="1600" dirty="0">
                <a:latin typeface="Arial Narrow" panose="020B0606020202030204" pitchFamily="34" charset="0"/>
              </a:rPr>
              <a:t>the </a:t>
            </a:r>
            <a:r>
              <a:rPr lang="hr-HR" sz="1600" dirty="0" err="1">
                <a:latin typeface="Arial Narrow" panose="020B0606020202030204" pitchFamily="34" charset="0"/>
              </a:rPr>
              <a:t>knee</a:t>
            </a:r>
            <a:r>
              <a:rPr lang="hr-HR" sz="1600" dirty="0">
                <a:latin typeface="Arial Narrow" panose="020B0606020202030204" pitchFamily="34" charset="0"/>
              </a:rPr>
              <a:t>. </a:t>
            </a:r>
            <a:r>
              <a:rPr lang="hr-HR" sz="1600" dirty="0" err="1">
                <a:latin typeface="Arial Narrow" panose="020B0606020202030204" pitchFamily="34" charset="0"/>
              </a:rPr>
              <a:t>Knee</a:t>
            </a:r>
            <a:r>
              <a:rPr lang="hr-HR" sz="1600" dirty="0">
                <a:latin typeface="Arial Narrow" panose="020B0606020202030204" pitchFamily="34" charset="0"/>
              </a:rPr>
              <a:t> </a:t>
            </a:r>
            <a:r>
              <a:rPr lang="hr-HR" sz="1600" dirty="0" err="1">
                <a:latin typeface="Arial Narrow" panose="020B0606020202030204" pitchFamily="34" charset="0"/>
              </a:rPr>
              <a:t>Surg</a:t>
            </a:r>
            <a:r>
              <a:rPr lang="hr-HR" sz="1600" dirty="0">
                <a:latin typeface="Arial Narrow" panose="020B0606020202030204" pitchFamily="34" charset="0"/>
              </a:rPr>
              <a:t> </a:t>
            </a:r>
            <a:r>
              <a:rPr lang="hr-HR" sz="1600" dirty="0" err="1">
                <a:latin typeface="Arial Narrow" panose="020B0606020202030204" pitchFamily="34" charset="0"/>
              </a:rPr>
              <a:t>Sports</a:t>
            </a:r>
            <a:r>
              <a:rPr lang="hr-HR" sz="1600" dirty="0">
                <a:latin typeface="Arial Narrow" panose="020B0606020202030204" pitchFamily="34" charset="0"/>
              </a:rPr>
              <a:t> </a:t>
            </a:r>
            <a:r>
              <a:rPr lang="hr-HR" sz="1600" dirty="0" err="1">
                <a:latin typeface="Arial Narrow" panose="020B0606020202030204" pitchFamily="34" charset="0"/>
              </a:rPr>
              <a:t>Traumatol</a:t>
            </a:r>
            <a:r>
              <a:rPr lang="hr-HR" sz="1600" dirty="0">
                <a:latin typeface="Arial Narrow" panose="020B0606020202030204" pitchFamily="34" charset="0"/>
              </a:rPr>
              <a:t> </a:t>
            </a:r>
            <a:r>
              <a:rPr lang="hr-HR" sz="1600" dirty="0" err="1" smtClean="0">
                <a:latin typeface="Arial Narrow" panose="020B0606020202030204" pitchFamily="34" charset="0"/>
              </a:rPr>
              <a:t>Arthrosc</a:t>
            </a:r>
            <a:r>
              <a:rPr lang="hr-HR" sz="1600" dirty="0" smtClean="0">
                <a:latin typeface="Arial Narrow" panose="020B0606020202030204" pitchFamily="34" charset="0"/>
              </a:rPr>
              <a:t> 2008;16:435</a:t>
            </a:r>
            <a:r>
              <a:rPr lang="hr-HR" sz="1600" dirty="0">
                <a:latin typeface="Arial Narrow" panose="020B0606020202030204" pitchFamily="34" charset="0"/>
              </a:rPr>
              <a:t>.</a:t>
            </a:r>
          </a:p>
          <a:p>
            <a:pPr marL="342900" indent="-342900">
              <a:buFontTx/>
              <a:buAutoNum type="arabicPeriod"/>
            </a:pPr>
            <a:r>
              <a:rPr lang="hr-HR" sz="1600" dirty="0" smtClean="0">
                <a:latin typeface="Arial Narrow" panose="020B0606020202030204" pitchFamily="34" charset="0"/>
              </a:rPr>
              <a:t>PAGET </a:t>
            </a:r>
            <a:r>
              <a:rPr lang="hr-HR" sz="1600" dirty="0">
                <a:latin typeface="Arial Narrow" panose="020B0606020202030204" pitchFamily="34" charset="0"/>
              </a:rPr>
              <a:t>J. Of the production of some of the </a:t>
            </a:r>
            <a:r>
              <a:rPr lang="hr-HR" sz="1600" dirty="0" err="1">
                <a:latin typeface="Arial Narrow" panose="020B0606020202030204" pitchFamily="34" charset="0"/>
              </a:rPr>
              <a:t>loose</a:t>
            </a:r>
            <a:r>
              <a:rPr lang="hr-HR" sz="1600" dirty="0">
                <a:latin typeface="Arial Narrow" panose="020B0606020202030204" pitchFamily="34" charset="0"/>
              </a:rPr>
              <a:t> </a:t>
            </a:r>
            <a:r>
              <a:rPr lang="hr-HR" sz="1600" dirty="0" err="1">
                <a:latin typeface="Arial Narrow" panose="020B0606020202030204" pitchFamily="34" charset="0"/>
              </a:rPr>
              <a:t>bodies</a:t>
            </a:r>
            <a:r>
              <a:rPr lang="hr-HR" sz="1600" dirty="0">
                <a:latin typeface="Arial Narrow" panose="020B0606020202030204" pitchFamily="34" charset="0"/>
              </a:rPr>
              <a:t> </a:t>
            </a:r>
            <a:r>
              <a:rPr lang="hr-HR" sz="1600" dirty="0" smtClean="0">
                <a:latin typeface="Arial Narrow" panose="020B0606020202030204" pitchFamily="34" charset="0"/>
              </a:rPr>
              <a:t>in </a:t>
            </a:r>
            <a:r>
              <a:rPr lang="hr-HR" sz="1600" dirty="0" err="1" smtClean="0">
                <a:latin typeface="Arial Narrow" panose="020B0606020202030204" pitchFamily="34" charset="0"/>
              </a:rPr>
              <a:t>joints</a:t>
            </a:r>
            <a:r>
              <a:rPr lang="hr-HR" sz="1600" dirty="0">
                <a:latin typeface="Arial Narrow" panose="020B0606020202030204" pitchFamily="34" charset="0"/>
              </a:rPr>
              <a:t>. St. </a:t>
            </a:r>
            <a:r>
              <a:rPr lang="hr-HR" sz="1600" dirty="0" err="1">
                <a:latin typeface="Arial Narrow" panose="020B0606020202030204" pitchFamily="34" charset="0"/>
              </a:rPr>
              <a:t>Bartholomew</a:t>
            </a:r>
            <a:r>
              <a:rPr lang="hr-HR" sz="1600" dirty="0">
                <a:latin typeface="Arial Narrow" panose="020B0606020202030204" pitchFamily="34" charset="0"/>
              </a:rPr>
              <a:t>’s </a:t>
            </a:r>
            <a:r>
              <a:rPr lang="hr-HR" sz="1600" dirty="0" err="1">
                <a:latin typeface="Arial Narrow" panose="020B0606020202030204" pitchFamily="34" charset="0"/>
              </a:rPr>
              <a:t>Hospital</a:t>
            </a:r>
            <a:r>
              <a:rPr lang="hr-HR" sz="1600" dirty="0">
                <a:latin typeface="Arial Narrow" panose="020B0606020202030204" pitchFamily="34" charset="0"/>
              </a:rPr>
              <a:t> Reports 1870;6:1-4.</a:t>
            </a:r>
          </a:p>
          <a:p>
            <a:pPr marL="342900" indent="-342900">
              <a:buFontTx/>
              <a:buAutoNum type="arabicPeriod"/>
            </a:pPr>
            <a:r>
              <a:rPr lang="hr-HR" sz="1600" dirty="0" smtClean="0">
                <a:latin typeface="Arial Narrow" panose="020B0606020202030204" pitchFamily="34" charset="0"/>
              </a:rPr>
              <a:t>KÖNIG </a:t>
            </a:r>
            <a:r>
              <a:rPr lang="hr-HR" sz="1600" dirty="0">
                <a:latin typeface="Arial Narrow" panose="020B0606020202030204" pitchFamily="34" charset="0"/>
              </a:rPr>
              <a:t>?. </a:t>
            </a:r>
            <a:r>
              <a:rPr lang="hr-HR" sz="1600" dirty="0" err="1">
                <a:latin typeface="Arial Narrow" panose="020B0606020202030204" pitchFamily="34" charset="0"/>
              </a:rPr>
              <a:t>Über</a:t>
            </a:r>
            <a:r>
              <a:rPr lang="hr-HR" sz="1600" dirty="0">
                <a:latin typeface="Arial Narrow" panose="020B0606020202030204" pitchFamily="34" charset="0"/>
              </a:rPr>
              <a:t> </a:t>
            </a:r>
            <a:r>
              <a:rPr lang="hr-HR" sz="1600" dirty="0" err="1">
                <a:latin typeface="Arial Narrow" panose="020B0606020202030204" pitchFamily="34" charset="0"/>
              </a:rPr>
              <a:t>freie</a:t>
            </a:r>
            <a:r>
              <a:rPr lang="hr-HR" sz="1600" dirty="0">
                <a:latin typeface="Arial Narrow" panose="020B0606020202030204" pitchFamily="34" charset="0"/>
              </a:rPr>
              <a:t> </a:t>
            </a:r>
            <a:r>
              <a:rPr lang="hr-HR" sz="1600" dirty="0" err="1">
                <a:latin typeface="Arial Narrow" panose="020B0606020202030204" pitchFamily="34" charset="0"/>
              </a:rPr>
              <a:t>Körper</a:t>
            </a:r>
            <a:r>
              <a:rPr lang="hr-HR" sz="1600" dirty="0">
                <a:latin typeface="Arial Narrow" panose="020B0606020202030204" pitchFamily="34" charset="0"/>
              </a:rPr>
              <a:t> in </a:t>
            </a:r>
            <a:r>
              <a:rPr lang="hr-HR" sz="1600" dirty="0" err="1">
                <a:latin typeface="Arial Narrow" panose="020B0606020202030204" pitchFamily="34" charset="0"/>
              </a:rPr>
              <a:t>den</a:t>
            </a:r>
            <a:r>
              <a:rPr lang="hr-HR" sz="1600" dirty="0">
                <a:latin typeface="Arial Narrow" panose="020B0606020202030204" pitchFamily="34" charset="0"/>
              </a:rPr>
              <a:t> </a:t>
            </a:r>
            <a:r>
              <a:rPr lang="hr-HR" sz="1600" dirty="0" err="1">
                <a:latin typeface="Arial Narrow" panose="020B0606020202030204" pitchFamily="34" charset="0"/>
              </a:rPr>
              <a:t>Gelenken</a:t>
            </a:r>
            <a:r>
              <a:rPr lang="hr-HR" sz="1600" dirty="0">
                <a:latin typeface="Arial Narrow" panose="020B0606020202030204" pitchFamily="34" charset="0"/>
              </a:rPr>
              <a:t>. </a:t>
            </a:r>
            <a:r>
              <a:rPr lang="hr-HR" sz="1600" dirty="0" err="1">
                <a:latin typeface="Arial Narrow" panose="020B0606020202030204" pitchFamily="34" charset="0"/>
              </a:rPr>
              <a:t>Dtsch</a:t>
            </a:r>
            <a:r>
              <a:rPr lang="hr-HR" sz="1600" dirty="0">
                <a:latin typeface="Arial Narrow" panose="020B0606020202030204" pitchFamily="34" charset="0"/>
              </a:rPr>
              <a:t> Z </a:t>
            </a:r>
            <a:r>
              <a:rPr lang="hr-HR" sz="1600" dirty="0" err="1" smtClean="0">
                <a:latin typeface="Arial Narrow" panose="020B0606020202030204" pitchFamily="34" charset="0"/>
              </a:rPr>
              <a:t>Chir</a:t>
            </a:r>
            <a:r>
              <a:rPr lang="hr-HR" sz="1600" dirty="0" smtClean="0">
                <a:latin typeface="Arial Narrow" panose="020B0606020202030204" pitchFamily="34" charset="0"/>
              </a:rPr>
              <a:t> 1888;27:90-109.</a:t>
            </a:r>
          </a:p>
          <a:p>
            <a:pPr marL="342900" indent="-342900">
              <a:buFontTx/>
              <a:buAutoNum type="arabicPeriod"/>
            </a:pPr>
            <a:r>
              <a:rPr lang="hr-HR" sz="1600" dirty="0">
                <a:latin typeface="Arial Narrow" panose="020B0606020202030204" pitchFamily="34" charset="0"/>
              </a:rPr>
              <a:t>ORTNER DJ. </a:t>
            </a:r>
            <a:r>
              <a:rPr lang="hr-HR" sz="1600" dirty="0" err="1">
                <a:latin typeface="Arial Narrow" panose="020B0606020202030204" pitchFamily="34" charset="0"/>
              </a:rPr>
              <a:t>Identifi</a:t>
            </a:r>
            <a:r>
              <a:rPr lang="hr-HR" sz="1600" dirty="0">
                <a:latin typeface="Arial Narrow" panose="020B0606020202030204" pitchFamily="34" charset="0"/>
              </a:rPr>
              <a:t> </a:t>
            </a:r>
            <a:r>
              <a:rPr lang="hr-HR" sz="1600" dirty="0" err="1">
                <a:latin typeface="Arial Narrow" panose="020B0606020202030204" pitchFamily="34" charset="0"/>
              </a:rPr>
              <a:t>cation</a:t>
            </a:r>
            <a:r>
              <a:rPr lang="hr-HR" sz="1600" dirty="0">
                <a:latin typeface="Arial Narrow" panose="020B0606020202030204" pitchFamily="34" charset="0"/>
              </a:rPr>
              <a:t> of </a:t>
            </a:r>
            <a:r>
              <a:rPr lang="hr-HR" sz="1600" dirty="0" err="1">
                <a:latin typeface="Arial Narrow" panose="020B0606020202030204" pitchFamily="34" charset="0"/>
              </a:rPr>
              <a:t>pathological</a:t>
            </a:r>
            <a:r>
              <a:rPr lang="hr-HR" sz="1600" dirty="0">
                <a:latin typeface="Arial Narrow" panose="020B0606020202030204" pitchFamily="34" charset="0"/>
              </a:rPr>
              <a:t> </a:t>
            </a:r>
            <a:r>
              <a:rPr lang="hr-HR" sz="1600" dirty="0" err="1">
                <a:latin typeface="Arial Narrow" panose="020B0606020202030204" pitchFamily="34" charset="0"/>
              </a:rPr>
              <a:t>conditions</a:t>
            </a:r>
            <a:r>
              <a:rPr lang="hr-HR" sz="1600" dirty="0">
                <a:latin typeface="Arial Narrow" panose="020B0606020202030204" pitchFamily="34" charset="0"/>
              </a:rPr>
              <a:t> </a:t>
            </a:r>
            <a:r>
              <a:rPr lang="hr-HR" sz="1600" dirty="0" smtClean="0">
                <a:latin typeface="Arial Narrow" panose="020B0606020202030204" pitchFamily="34" charset="0"/>
              </a:rPr>
              <a:t>in human </a:t>
            </a:r>
            <a:r>
              <a:rPr lang="hr-HR" sz="1600" dirty="0" err="1">
                <a:latin typeface="Arial Narrow" panose="020B0606020202030204" pitchFamily="34" charset="0"/>
              </a:rPr>
              <a:t>skeletal</a:t>
            </a:r>
            <a:r>
              <a:rPr lang="hr-HR" sz="1600" dirty="0">
                <a:latin typeface="Arial Narrow" panose="020B0606020202030204" pitchFamily="34" charset="0"/>
              </a:rPr>
              <a:t> </a:t>
            </a:r>
            <a:r>
              <a:rPr lang="hr-HR" sz="1600" dirty="0" err="1">
                <a:latin typeface="Arial Narrow" panose="020B0606020202030204" pitchFamily="34" charset="0"/>
              </a:rPr>
              <a:t>remains</a:t>
            </a:r>
            <a:r>
              <a:rPr lang="hr-HR" sz="1600" dirty="0">
                <a:latin typeface="Arial Narrow" panose="020B0606020202030204" pitchFamily="34" charset="0"/>
              </a:rPr>
              <a:t>. New York: </a:t>
            </a:r>
            <a:r>
              <a:rPr lang="hr-HR" sz="1600" dirty="0" err="1">
                <a:latin typeface="Arial Narrow" panose="020B0606020202030204" pitchFamily="34" charset="0"/>
              </a:rPr>
              <a:t>Academic</a:t>
            </a:r>
            <a:r>
              <a:rPr lang="hr-HR" sz="1600" dirty="0">
                <a:latin typeface="Arial Narrow" panose="020B0606020202030204" pitchFamily="34" charset="0"/>
              </a:rPr>
              <a:t> </a:t>
            </a:r>
            <a:r>
              <a:rPr lang="hr-HR" sz="1600" dirty="0" err="1">
                <a:latin typeface="Arial Narrow" panose="020B0606020202030204" pitchFamily="34" charset="0"/>
              </a:rPr>
              <a:t>Press</a:t>
            </a:r>
            <a:r>
              <a:rPr lang="hr-HR" sz="1600" dirty="0">
                <a:latin typeface="Arial Narrow" panose="020B0606020202030204" pitchFamily="34" charset="0"/>
              </a:rPr>
              <a:t>, </a:t>
            </a:r>
            <a:r>
              <a:rPr lang="hr-HR" sz="1600" dirty="0" smtClean="0">
                <a:latin typeface="Arial Narrow" panose="020B0606020202030204" pitchFamily="34" charset="0"/>
              </a:rPr>
              <a:t>2003.</a:t>
            </a:r>
          </a:p>
          <a:p>
            <a:pPr marL="342900" indent="-342900">
              <a:buFontTx/>
              <a:buAutoNum type="arabicPeriod"/>
            </a:pPr>
            <a:r>
              <a:rPr lang="hr-HR" sz="1600" dirty="0" smtClean="0">
                <a:latin typeface="Arial Narrow" panose="020B0606020202030204" pitchFamily="34" charset="0"/>
              </a:rPr>
              <a:t>PEĆINA </a:t>
            </a:r>
            <a:r>
              <a:rPr lang="hr-HR" sz="1600" dirty="0">
                <a:latin typeface="Arial Narrow" panose="020B0606020202030204" pitchFamily="34" charset="0"/>
              </a:rPr>
              <a:t>M, HAŠPL M. Koljeno i potkoljenica. In: </a:t>
            </a:r>
            <a:r>
              <a:rPr lang="hr-HR" sz="1600" dirty="0" smtClean="0">
                <a:latin typeface="Arial Narrow" panose="020B0606020202030204" pitchFamily="34" charset="0"/>
              </a:rPr>
              <a:t>Pećina M</a:t>
            </a:r>
            <a:r>
              <a:rPr lang="hr-HR" sz="1600" dirty="0">
                <a:latin typeface="Arial Narrow" panose="020B0606020202030204" pitchFamily="34" charset="0"/>
              </a:rPr>
              <a:t>, et al., </a:t>
            </a:r>
            <a:r>
              <a:rPr lang="hr-HR" sz="1600" dirty="0" err="1">
                <a:latin typeface="Arial Narrow" panose="020B0606020202030204" pitchFamily="34" charset="0"/>
              </a:rPr>
              <a:t>editors</a:t>
            </a:r>
            <a:r>
              <a:rPr lang="hr-HR" sz="1600" dirty="0">
                <a:latin typeface="Arial Narrow" panose="020B0606020202030204" pitchFamily="34" charset="0"/>
              </a:rPr>
              <a:t>. Ortopedija, 3rd </a:t>
            </a:r>
            <a:r>
              <a:rPr lang="hr-HR" sz="1600" dirty="0" err="1">
                <a:latin typeface="Arial Narrow" panose="020B0606020202030204" pitchFamily="34" charset="0"/>
              </a:rPr>
              <a:t>ed</a:t>
            </a:r>
            <a:r>
              <a:rPr lang="hr-HR" sz="1600" dirty="0">
                <a:latin typeface="Arial Narrow" panose="020B0606020202030204" pitchFamily="34" charset="0"/>
              </a:rPr>
              <a:t>. Zagreb: Naklada </a:t>
            </a:r>
            <a:r>
              <a:rPr lang="hr-HR" sz="1600" dirty="0" smtClean="0">
                <a:latin typeface="Arial Narrow" panose="020B0606020202030204" pitchFamily="34" charset="0"/>
              </a:rPr>
              <a:t>Ljevak, 2004.</a:t>
            </a:r>
          </a:p>
          <a:p>
            <a:pPr marL="342900" indent="-342900">
              <a:buFontTx/>
              <a:buAutoNum type="arabicPeriod"/>
            </a:pPr>
            <a:r>
              <a:rPr lang="hr-HR" sz="1600" dirty="0">
                <a:latin typeface="Arial Narrow" panose="020B0606020202030204" pitchFamily="34" charset="0"/>
              </a:rPr>
              <a:t>ŠLAUS M. </a:t>
            </a:r>
            <a:r>
              <a:rPr lang="hr-HR" sz="1600" dirty="0" err="1">
                <a:latin typeface="Arial Narrow" panose="020B0606020202030204" pitchFamily="34" charset="0"/>
              </a:rPr>
              <a:t>Bioarheologija</a:t>
            </a:r>
            <a:r>
              <a:rPr lang="hr-HR" sz="1600" dirty="0">
                <a:latin typeface="Arial Narrow" panose="020B0606020202030204" pitchFamily="34" charset="0"/>
              </a:rPr>
              <a:t>. Demografi ja, zdravlje, traume i </a:t>
            </a:r>
            <a:r>
              <a:rPr lang="hr-HR" sz="1600" dirty="0" smtClean="0">
                <a:latin typeface="Arial Narrow" panose="020B0606020202030204" pitchFamily="34" charset="0"/>
              </a:rPr>
              <a:t>prehrana starohrvatskih </a:t>
            </a:r>
            <a:r>
              <a:rPr lang="hr-HR" sz="1600" dirty="0">
                <a:latin typeface="Arial Narrow" panose="020B0606020202030204" pitchFamily="34" charset="0"/>
              </a:rPr>
              <a:t>populacija. Zagreb: Školska knjiga, 2006.</a:t>
            </a:r>
          </a:p>
          <a:p>
            <a:pPr marL="342900" indent="-342900">
              <a:buFontTx/>
              <a:buAutoNum type="arabicPeriod"/>
            </a:pPr>
            <a:r>
              <a:rPr lang="hr-HR" sz="1600" dirty="0" smtClean="0">
                <a:latin typeface="Arial Narrow" panose="020B0606020202030204" pitchFamily="34" charset="0"/>
              </a:rPr>
              <a:t>ŠLAUS </a:t>
            </a:r>
            <a:r>
              <a:rPr lang="hr-HR" sz="1600" dirty="0">
                <a:latin typeface="Arial Narrow" panose="020B0606020202030204" pitchFamily="34" charset="0"/>
              </a:rPr>
              <a:t>M. </a:t>
            </a:r>
            <a:r>
              <a:rPr lang="hr-HR" sz="1600" dirty="0" err="1">
                <a:latin typeface="Arial Narrow" panose="020B0606020202030204" pitchFamily="34" charset="0"/>
              </a:rPr>
              <a:t>Osteological</a:t>
            </a:r>
            <a:r>
              <a:rPr lang="hr-HR" sz="1600" dirty="0">
                <a:latin typeface="Arial Narrow" panose="020B0606020202030204" pitchFamily="34" charset="0"/>
              </a:rPr>
              <a:t> and dental </a:t>
            </a:r>
            <a:r>
              <a:rPr lang="hr-HR" sz="1600" dirty="0" err="1">
                <a:latin typeface="Arial Narrow" panose="020B0606020202030204" pitchFamily="34" charset="0"/>
              </a:rPr>
              <a:t>markers</a:t>
            </a:r>
            <a:r>
              <a:rPr lang="hr-HR" sz="1600" dirty="0">
                <a:latin typeface="Arial Narrow" panose="020B0606020202030204" pitchFamily="34" charset="0"/>
              </a:rPr>
              <a:t> of </a:t>
            </a:r>
            <a:r>
              <a:rPr lang="hr-HR" sz="1600" dirty="0" err="1">
                <a:latin typeface="Arial Narrow" panose="020B0606020202030204" pitchFamily="34" charset="0"/>
              </a:rPr>
              <a:t>health</a:t>
            </a:r>
            <a:r>
              <a:rPr lang="hr-HR" sz="1600" dirty="0">
                <a:latin typeface="Arial Narrow" panose="020B0606020202030204" pitchFamily="34" charset="0"/>
              </a:rPr>
              <a:t> in </a:t>
            </a:r>
            <a:r>
              <a:rPr lang="hr-HR" sz="1600" dirty="0" smtClean="0">
                <a:latin typeface="Arial Narrow" panose="020B0606020202030204" pitchFamily="34" charset="0"/>
              </a:rPr>
              <a:t>the </a:t>
            </a:r>
            <a:r>
              <a:rPr lang="hr-HR" sz="1600" dirty="0" err="1" smtClean="0">
                <a:latin typeface="Arial Narrow" panose="020B0606020202030204" pitchFamily="34" charset="0"/>
              </a:rPr>
              <a:t>transition</a:t>
            </a:r>
            <a:r>
              <a:rPr lang="hr-HR" sz="1600" dirty="0" smtClean="0">
                <a:latin typeface="Arial Narrow" panose="020B0606020202030204" pitchFamily="34" charset="0"/>
              </a:rPr>
              <a:t> </a:t>
            </a:r>
            <a:r>
              <a:rPr lang="hr-HR" sz="1600" dirty="0" err="1">
                <a:latin typeface="Arial Narrow" panose="020B0606020202030204" pitchFamily="34" charset="0"/>
              </a:rPr>
              <a:t>from</a:t>
            </a:r>
            <a:r>
              <a:rPr lang="hr-HR" sz="1600" dirty="0">
                <a:latin typeface="Arial Narrow" panose="020B0606020202030204" pitchFamily="34" charset="0"/>
              </a:rPr>
              <a:t> the Late </a:t>
            </a:r>
            <a:r>
              <a:rPr lang="hr-HR" sz="1600" dirty="0" err="1">
                <a:latin typeface="Arial Narrow" panose="020B0606020202030204" pitchFamily="34" charset="0"/>
              </a:rPr>
              <a:t>Antique</a:t>
            </a:r>
            <a:r>
              <a:rPr lang="hr-HR" sz="1600" dirty="0">
                <a:latin typeface="Arial Narrow" panose="020B0606020202030204" pitchFamily="34" charset="0"/>
              </a:rPr>
              <a:t> to the </a:t>
            </a:r>
            <a:r>
              <a:rPr lang="hr-HR" sz="1600" dirty="0" err="1">
                <a:latin typeface="Arial Narrow" panose="020B0606020202030204" pitchFamily="34" charset="0"/>
              </a:rPr>
              <a:t>Early</a:t>
            </a:r>
            <a:r>
              <a:rPr lang="hr-HR" sz="1600" dirty="0">
                <a:latin typeface="Arial Narrow" panose="020B0606020202030204" pitchFamily="34" charset="0"/>
              </a:rPr>
              <a:t> </a:t>
            </a:r>
            <a:r>
              <a:rPr lang="hr-HR" sz="1600" dirty="0" err="1">
                <a:latin typeface="Arial Narrow" panose="020B0606020202030204" pitchFamily="34" charset="0"/>
              </a:rPr>
              <a:t>Medieval</a:t>
            </a:r>
            <a:r>
              <a:rPr lang="hr-HR" sz="1600" dirty="0">
                <a:latin typeface="Arial Narrow" panose="020B0606020202030204" pitchFamily="34" charset="0"/>
              </a:rPr>
              <a:t> </a:t>
            </a:r>
            <a:r>
              <a:rPr lang="hr-HR" sz="1600" dirty="0" smtClean="0">
                <a:latin typeface="Arial Narrow" panose="020B0606020202030204" pitchFamily="34" charset="0"/>
              </a:rPr>
              <a:t>period in </a:t>
            </a:r>
            <a:r>
              <a:rPr lang="hr-HR" sz="1600" dirty="0">
                <a:latin typeface="Arial Narrow" panose="020B0606020202030204" pitchFamily="34" charset="0"/>
              </a:rPr>
              <a:t>Croatia. Am J </a:t>
            </a:r>
            <a:r>
              <a:rPr lang="hr-HR" sz="1600" dirty="0" err="1">
                <a:latin typeface="Arial Narrow" panose="020B0606020202030204" pitchFamily="34" charset="0"/>
              </a:rPr>
              <a:t>Phys</a:t>
            </a:r>
            <a:r>
              <a:rPr lang="hr-HR" sz="1600" dirty="0">
                <a:latin typeface="Arial Narrow" panose="020B0606020202030204" pitchFamily="34" charset="0"/>
              </a:rPr>
              <a:t> </a:t>
            </a:r>
            <a:r>
              <a:rPr lang="hr-HR" sz="1600" dirty="0" err="1">
                <a:latin typeface="Arial Narrow" panose="020B0606020202030204" pitchFamily="34" charset="0"/>
              </a:rPr>
              <a:t>Anthropol</a:t>
            </a:r>
            <a:r>
              <a:rPr lang="hr-HR" sz="1600" dirty="0">
                <a:latin typeface="Arial Narrow" panose="020B0606020202030204" pitchFamily="34" charset="0"/>
              </a:rPr>
              <a:t> 2008;136:455-69.</a:t>
            </a:r>
          </a:p>
        </p:txBody>
      </p:sp>
      <p:sp>
        <p:nvSpPr>
          <p:cNvPr id="10" name="TextBox 9"/>
          <p:cNvSpPr txBox="1"/>
          <p:nvPr/>
        </p:nvSpPr>
        <p:spPr>
          <a:xfrm>
            <a:off x="364783" y="2915652"/>
            <a:ext cx="1614929" cy="369332"/>
          </a:xfrm>
          <a:prstGeom prst="rect">
            <a:avLst/>
          </a:prstGeom>
          <a:noFill/>
        </p:spPr>
        <p:txBody>
          <a:bodyPr wrap="none" rtlCol="0">
            <a:spAutoFit/>
          </a:bodyPr>
          <a:lstStyle/>
          <a:p>
            <a:r>
              <a:rPr lang="hr-HR" dirty="0" smtClean="0">
                <a:latin typeface="Arial Black" panose="020B0A04020102020204" pitchFamily="34" charset="0"/>
              </a:rPr>
              <a:t>References</a:t>
            </a:r>
          </a:p>
        </p:txBody>
      </p:sp>
      <p:sp>
        <p:nvSpPr>
          <p:cNvPr id="5" name="TextBox 4"/>
          <p:cNvSpPr txBox="1"/>
          <p:nvPr/>
        </p:nvSpPr>
        <p:spPr>
          <a:xfrm>
            <a:off x="205401" y="980728"/>
            <a:ext cx="8615071" cy="1631216"/>
          </a:xfrm>
          <a:prstGeom prst="rect">
            <a:avLst/>
          </a:prstGeom>
          <a:noFill/>
        </p:spPr>
        <p:txBody>
          <a:bodyPr wrap="square" rtlCol="0">
            <a:spAutoFit/>
          </a:bodyPr>
          <a:lstStyle/>
          <a:p>
            <a:pPr algn="just"/>
            <a:r>
              <a:rPr lang="hr-HR" sz="2000" dirty="0" smtClean="0"/>
              <a:t>On the </a:t>
            </a:r>
            <a:r>
              <a:rPr lang="hr-HR" sz="2000" dirty="0" err="1" smtClean="0"/>
              <a:t>basis</a:t>
            </a:r>
            <a:r>
              <a:rPr lang="hr-HR" sz="2000" dirty="0" smtClean="0"/>
              <a:t> of the </a:t>
            </a:r>
            <a:r>
              <a:rPr lang="hr-HR" sz="2000" dirty="0" err="1" smtClean="0"/>
              <a:t>presented</a:t>
            </a:r>
            <a:r>
              <a:rPr lang="hr-HR" sz="2000" dirty="0" smtClean="0"/>
              <a:t> </a:t>
            </a:r>
            <a:r>
              <a:rPr lang="hr-HR" sz="2000" dirty="0" err="1" smtClean="0"/>
              <a:t>case</a:t>
            </a:r>
            <a:r>
              <a:rPr lang="hr-HR" sz="2000" dirty="0" smtClean="0"/>
              <a:t> </a:t>
            </a:r>
            <a:r>
              <a:rPr lang="hr-HR" sz="2000" dirty="0" err="1" smtClean="0"/>
              <a:t>we</a:t>
            </a:r>
            <a:r>
              <a:rPr lang="hr-HR" sz="2000" dirty="0" smtClean="0"/>
              <a:t> </a:t>
            </a:r>
            <a:r>
              <a:rPr lang="hr-HR" sz="2000" dirty="0" err="1" smtClean="0"/>
              <a:t>can</a:t>
            </a:r>
            <a:r>
              <a:rPr lang="hr-HR" sz="2000" dirty="0" smtClean="0"/>
              <a:t> </a:t>
            </a:r>
            <a:r>
              <a:rPr lang="hr-HR" sz="2000" dirty="0" err="1" smtClean="0"/>
              <a:t>conclude</a:t>
            </a:r>
            <a:r>
              <a:rPr lang="hr-HR" sz="2000" dirty="0" smtClean="0"/>
              <a:t> </a:t>
            </a:r>
            <a:r>
              <a:rPr lang="hr-HR" sz="2000" dirty="0" err="1" smtClean="0"/>
              <a:t>that</a:t>
            </a:r>
            <a:r>
              <a:rPr lang="hr-HR" sz="2000" dirty="0" smtClean="0"/>
              <a:t> </a:t>
            </a:r>
            <a:r>
              <a:rPr lang="en-US" sz="2000" dirty="0" smtClean="0"/>
              <a:t>during </a:t>
            </a:r>
            <a:r>
              <a:rPr lang="en-US" sz="2000" dirty="0"/>
              <a:t>the last 1100 years there have been no </a:t>
            </a:r>
            <a:r>
              <a:rPr lang="en-US" sz="2000" dirty="0" smtClean="0"/>
              <a:t>significant </a:t>
            </a:r>
            <a:r>
              <a:rPr lang="en-US" sz="2000" dirty="0"/>
              <a:t>morphological or radiological changes in </a:t>
            </a:r>
            <a:r>
              <a:rPr lang="en-US" sz="2000" dirty="0" smtClean="0"/>
              <a:t>the</a:t>
            </a:r>
            <a:r>
              <a:rPr lang="hr-HR" sz="2000" dirty="0" smtClean="0"/>
              <a:t> </a:t>
            </a:r>
            <a:r>
              <a:rPr lang="en-US" sz="2000" dirty="0" smtClean="0"/>
              <a:t>characteristics </a:t>
            </a:r>
            <a:r>
              <a:rPr lang="en-US" sz="2000" dirty="0"/>
              <a:t>of osteochondritis </a:t>
            </a:r>
            <a:r>
              <a:rPr lang="en-US" sz="2000" dirty="0" err="1"/>
              <a:t>dissecans</a:t>
            </a:r>
            <a:r>
              <a:rPr lang="en-US" sz="2000" dirty="0"/>
              <a:t>. A </a:t>
            </a:r>
            <a:r>
              <a:rPr lang="en-US" sz="2000" dirty="0" smtClean="0"/>
              <a:t>future</a:t>
            </a:r>
            <a:r>
              <a:rPr lang="hr-HR" sz="2000" dirty="0" smtClean="0"/>
              <a:t> </a:t>
            </a:r>
            <a:r>
              <a:rPr lang="en-US" sz="2000" dirty="0" smtClean="0"/>
              <a:t>goal </a:t>
            </a:r>
            <a:r>
              <a:rPr lang="en-US" sz="2000" dirty="0"/>
              <a:t>is to </a:t>
            </a:r>
            <a:r>
              <a:rPr lang="en-US" sz="2000" dirty="0" smtClean="0"/>
              <a:t>analyze</a:t>
            </a:r>
            <a:r>
              <a:rPr lang="hr-HR" sz="2000" dirty="0" smtClean="0"/>
              <a:t> </a:t>
            </a:r>
            <a:r>
              <a:rPr lang="en-US" sz="2000" dirty="0" smtClean="0"/>
              <a:t>the </a:t>
            </a:r>
            <a:r>
              <a:rPr lang="en-US" sz="2000" dirty="0"/>
              <a:t>frequency and distribution </a:t>
            </a:r>
            <a:r>
              <a:rPr lang="en-US" sz="2000" dirty="0" smtClean="0"/>
              <a:t>of</a:t>
            </a:r>
            <a:r>
              <a:rPr lang="hr-HR" sz="2000" dirty="0" smtClean="0"/>
              <a:t> </a:t>
            </a:r>
            <a:r>
              <a:rPr lang="en-US" sz="2000" dirty="0" smtClean="0"/>
              <a:t>this </a:t>
            </a:r>
            <a:r>
              <a:rPr lang="en-US" sz="2000" dirty="0"/>
              <a:t>disease in Croatian archeological </a:t>
            </a:r>
            <a:r>
              <a:rPr lang="en-US" sz="2000" dirty="0" smtClean="0"/>
              <a:t>populations</a:t>
            </a:r>
            <a:r>
              <a:rPr lang="hr-HR" sz="2000" dirty="0" smtClean="0"/>
              <a:t> </a:t>
            </a:r>
            <a:r>
              <a:rPr lang="en-US" sz="2000" dirty="0" smtClean="0"/>
              <a:t>from </a:t>
            </a:r>
            <a:r>
              <a:rPr lang="en-US" sz="2000" dirty="0"/>
              <a:t>an epidemiological point of view.</a:t>
            </a:r>
            <a:endParaRPr lang="hr-HR" sz="2000" dirty="0"/>
          </a:p>
        </p:txBody>
      </p:sp>
    </p:spTree>
    <p:extLst>
      <p:ext uri="{BB962C8B-B14F-4D97-AF65-F5344CB8AC3E}">
        <p14:creationId xmlns:p14="http://schemas.microsoft.com/office/powerpoint/2010/main" val="404968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749</Words>
  <Application>Microsoft Office PowerPoint</Application>
  <PresentationFormat>On-screen Show (4:3)</PresentationFormat>
  <Paragraphs>40</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Bioreactor-engineered cartilage graft for osteochondral knee lesion – study in sheep</dc:title>
  <dc:creator>Andreja</dc:creator>
  <cp:lastModifiedBy>Nives Pećina-Šlaus</cp:lastModifiedBy>
  <cp:revision>52</cp:revision>
  <dcterms:created xsi:type="dcterms:W3CDTF">2015-04-14T12:50:28Z</dcterms:created>
  <dcterms:modified xsi:type="dcterms:W3CDTF">2017-04-24T09:39:44Z</dcterms:modified>
</cp:coreProperties>
</file>