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58" r:id="rId5"/>
    <p:sldId id="265" r:id="rId6"/>
    <p:sldId id="266" r:id="rId7"/>
    <p:sldId id="267" r:id="rId8"/>
    <p:sldId id="268" r:id="rId9"/>
    <p:sldId id="259" r:id="rId10"/>
    <p:sldId id="263" r:id="rId11"/>
    <p:sldId id="261" r:id="rId12"/>
    <p:sldId id="262" r:id="rId13"/>
    <p:sldId id="264" r:id="rId1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92B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15E2E-6327-43AD-8745-CF8161847D0F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46DF9-DC23-417B-ADEE-93EEC5E5D09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46DF9-DC23-417B-ADEE-93EEC5E5D092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46DF9-DC23-417B-ADEE-93EEC5E5D092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46DF9-DC23-417B-ADEE-93EEC5E5D092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D9F2-ADCB-4E17-9E13-F11C237AE49D}" type="datetimeFigureOut">
              <a:rPr lang="hr-HR" smtClean="0"/>
              <a:pPr/>
              <a:t>19.4.2016.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2AF41-9336-4560-B070-2577A1DF816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332656"/>
            <a:ext cx="748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chemeClr val="tx2">
                    <a:lumMod val="50000"/>
                  </a:schemeClr>
                </a:solidFill>
              </a:rPr>
              <a:t>        HRVATSKA  ZAKLADA  ZA  ZNANOST   I   HRVATSKA  AKADEMIJA  ZNANOSTI  I  UMJETNOSTI</a:t>
            </a:r>
            <a:endParaRPr lang="hr-HR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 descr="hrzz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64096" cy="327064"/>
          </a:xfrm>
          <a:prstGeom prst="rect">
            <a:avLst/>
          </a:prstGeom>
        </p:spPr>
      </p:pic>
      <p:pic>
        <p:nvPicPr>
          <p:cNvPr id="7" name="Picture 6" descr="scan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0432" y="260648"/>
            <a:ext cx="500218" cy="504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24744"/>
            <a:ext cx="91182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         RIMSKI GROBNI SPOMENICI JUGOZAPADNE PANONIJE</a:t>
            </a:r>
          </a:p>
          <a:p>
            <a:pPr algn="ctr"/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 U SVOME MATERIJALNOM, </a:t>
            </a:r>
          </a:p>
          <a:p>
            <a:pPr algn="ctr"/>
            <a:r>
              <a:rPr lang="hr-HR" sz="2400" dirty="0" smtClean="0">
                <a:solidFill>
                  <a:schemeClr val="tx2">
                    <a:lumMod val="50000"/>
                  </a:schemeClr>
                </a:solidFill>
              </a:rPr>
              <a:t>DRUŠTVENOM I RELIGIJSKOM KONTEKSTU</a:t>
            </a:r>
          </a:p>
          <a:p>
            <a:pPr algn="ctr"/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IP-2014-09-4632</a:t>
            </a:r>
          </a:p>
          <a:p>
            <a:pPr algn="ctr"/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4.05. 2015. – 3. 05. 2018.</a:t>
            </a:r>
          </a:p>
          <a:p>
            <a:pPr algn="ctr"/>
            <a:endParaRPr lang="hr-HR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hr-HR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564904"/>
            <a:ext cx="80648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  <a:p>
            <a:endParaRPr lang="hr-HR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  <a:p>
            <a:endParaRPr lang="hr-HR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hr-HR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400" dirty="0" smtClean="0">
                <a:solidFill>
                  <a:schemeClr val="tx2">
                    <a:lumMod val="50000"/>
                  </a:schemeClr>
                </a:solidFill>
              </a:rPr>
              <a:t>      Suradničke ustanove:  ARHEOLOŠKI MUZEJ U ZAGREBU</a:t>
            </a:r>
          </a:p>
          <a:p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4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HRVATSKI GEOLOŠKI INSTITUT, ZAGREB</a:t>
            </a:r>
          </a:p>
          <a:p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4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SLOVENSKA AKADEMIJA ZNANOSTI I UMJETNOSTI, LJUBLJANA</a:t>
            </a:r>
          </a:p>
          <a:p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4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FILOZOFSKI FAKULTET  SVEUČILIŠTA U LJUBLJANI</a:t>
            </a:r>
          </a:p>
          <a:p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400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</a:t>
            </a:r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3140968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tx2">
                    <a:lumMod val="50000"/>
                  </a:schemeClr>
                </a:solidFill>
              </a:rPr>
              <a:t>Voditeljica: dr. sc. Branka Migotti, HRVATSKA AKADEMIJA ZNANOSTI I UMJETNOSTI</a:t>
            </a:r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795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0066"/>
                </a:solidFill>
              </a:rPr>
              <a:t>                    </a:t>
            </a:r>
            <a:r>
              <a:rPr lang="hr-HR" i="1" dirty="0" smtClean="0">
                <a:solidFill>
                  <a:srgbClr val="000066"/>
                </a:solidFill>
              </a:rPr>
              <a:t>SINTEZA I INTERPRETACIJA (</a:t>
            </a:r>
            <a:r>
              <a:rPr lang="hr-HR" dirty="0" smtClean="0">
                <a:solidFill>
                  <a:srgbClr val="000066"/>
                </a:solidFill>
              </a:rPr>
              <a:t>150-160 spomenika)</a:t>
            </a:r>
            <a:endParaRPr lang="hr-HR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8892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r-HR" sz="1400" dirty="0" smtClean="0">
                <a:solidFill>
                  <a:srgbClr val="000066"/>
                </a:solidFill>
              </a:rPr>
              <a:t> OBJEDINJAVANJE RAZLIČITIH ELEMENATA  ANALIZE SPOMENIKA</a:t>
            </a:r>
          </a:p>
          <a:p>
            <a:pPr>
              <a:buFontTx/>
              <a:buChar char="-"/>
            </a:pPr>
            <a:endParaRPr lang="hr-HR" sz="1400" dirty="0" smtClean="0">
              <a:solidFill>
                <a:srgbClr val="000066"/>
              </a:solidFill>
            </a:endParaRPr>
          </a:p>
          <a:p>
            <a:pPr>
              <a:buFontTx/>
              <a:buChar char="-"/>
            </a:pPr>
            <a:r>
              <a:rPr lang="hr-HR" sz="1400" dirty="0" smtClean="0">
                <a:solidFill>
                  <a:srgbClr val="000066"/>
                </a:solidFill>
              </a:rPr>
              <a:t> GOSPODARSKA, SOCIOKULTURNA, UMJETNIČKA I RELIGIJSKA INTERPRETACIJA</a:t>
            </a:r>
          </a:p>
          <a:p>
            <a:pPr>
              <a:buFontTx/>
              <a:buChar char="-"/>
            </a:pPr>
            <a:endParaRPr lang="hr-HR" sz="1400" dirty="0" smtClean="0">
              <a:solidFill>
                <a:srgbClr val="000066"/>
              </a:solidFill>
            </a:endParaRPr>
          </a:p>
          <a:p>
            <a:pPr>
              <a:buFontTx/>
              <a:buChar char="-"/>
            </a:pPr>
            <a:r>
              <a:rPr lang="hr-HR" sz="1400" dirty="0" smtClean="0">
                <a:solidFill>
                  <a:srgbClr val="000066"/>
                </a:solidFill>
              </a:rPr>
              <a:t>DIJAKRONIJSKI RAZVOJ I MEĐUSOBNI ODNOSI</a:t>
            </a:r>
          </a:p>
          <a:p>
            <a:pPr>
              <a:buFontTx/>
              <a:buChar char="-"/>
            </a:pPr>
            <a:endParaRPr lang="hr-HR" sz="1400" dirty="0" smtClean="0">
              <a:solidFill>
                <a:srgbClr val="000066"/>
              </a:solidFill>
            </a:endParaRPr>
          </a:p>
          <a:p>
            <a:pPr>
              <a:buFontTx/>
              <a:buChar char="-"/>
            </a:pPr>
            <a:r>
              <a:rPr lang="hr-HR" sz="1400" dirty="0" smtClean="0">
                <a:solidFill>
                  <a:srgbClr val="000066"/>
                </a:solidFill>
              </a:rPr>
              <a:t>KONTEKST FUNKCIONIRANJA RIMSKO-PROVINCIJALNOG DRUŠTVA  JZ PANONIJE 1.-5. ST.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212976"/>
            <a:ext cx="85689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0066"/>
                </a:solidFill>
              </a:rPr>
              <a:t>                  </a:t>
            </a:r>
            <a:r>
              <a:rPr lang="hr-HR" i="1" dirty="0" smtClean="0">
                <a:solidFill>
                  <a:srgbClr val="000066"/>
                </a:solidFill>
              </a:rPr>
              <a:t>OČEKIVANI REZULTAT</a:t>
            </a:r>
          </a:p>
          <a:p>
            <a:endParaRPr lang="hr-HR" dirty="0" smtClean="0">
              <a:solidFill>
                <a:srgbClr val="000066"/>
              </a:solidFill>
            </a:endParaRPr>
          </a:p>
          <a:p>
            <a:pPr>
              <a:buFontTx/>
              <a:buChar char="-"/>
            </a:pPr>
            <a:r>
              <a:rPr lang="hr-HR" sz="1400" dirty="0" smtClean="0">
                <a:solidFill>
                  <a:srgbClr val="000066"/>
                </a:solidFill>
              </a:rPr>
              <a:t>PRODUBLJENO  POZNAVANJE I  RIMSKO-PROVINCIJALNOG DRUŠTVA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hr-HR" sz="1400" dirty="0" smtClean="0">
                <a:solidFill>
                  <a:srgbClr val="000066"/>
                </a:solidFill>
              </a:rPr>
              <a:t>NA PODLOZI INTEGRACIJE  AUTOHTONIH I RIMSKIH ELEMENATA </a:t>
            </a:r>
          </a:p>
          <a:p>
            <a:pPr>
              <a:buFontTx/>
              <a:buChar char="-"/>
            </a:pPr>
            <a:endParaRPr lang="hr-HR" sz="1400" dirty="0" smtClean="0">
              <a:solidFill>
                <a:srgbClr val="000066"/>
              </a:solidFill>
            </a:endParaRPr>
          </a:p>
          <a:p>
            <a:pPr>
              <a:buFontTx/>
              <a:buChar char="-"/>
            </a:pPr>
            <a:r>
              <a:rPr lang="hr-HR" sz="1400" dirty="0" smtClean="0">
                <a:solidFill>
                  <a:srgbClr val="000066"/>
                </a:solidFill>
              </a:rPr>
              <a:t>I RAZUMIJEVANJE NJEGOVE PREOBRAZBE U RASPONU OD RANE DO KASNE ANTIKE</a:t>
            </a:r>
            <a:endParaRPr lang="hr-HR" sz="1400" dirty="0">
              <a:solidFill>
                <a:srgbClr val="000066"/>
              </a:solidFill>
            </a:endParaRPr>
          </a:p>
        </p:txBody>
      </p:sp>
      <p:pic>
        <p:nvPicPr>
          <p:cNvPr id="5" name="Picture 4" descr="Fig.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013176"/>
            <a:ext cx="740908" cy="1584176"/>
          </a:xfrm>
          <a:prstGeom prst="rect">
            <a:avLst/>
          </a:prstGeom>
        </p:spPr>
      </p:pic>
      <p:pic>
        <p:nvPicPr>
          <p:cNvPr id="7" name="Picture 6" descr="Fig. 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085184"/>
            <a:ext cx="768816" cy="1556792"/>
          </a:xfrm>
          <a:prstGeom prst="rect">
            <a:avLst/>
          </a:prstGeom>
        </p:spPr>
      </p:pic>
      <p:pic>
        <p:nvPicPr>
          <p:cNvPr id="8" name="Picture 7" descr="Fig. 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5085184"/>
            <a:ext cx="660258" cy="1589508"/>
          </a:xfrm>
          <a:prstGeom prst="rect">
            <a:avLst/>
          </a:prstGeom>
        </p:spPr>
      </p:pic>
      <p:pic>
        <p:nvPicPr>
          <p:cNvPr id="9" name="Picture 8" descr="Fig. 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5157192"/>
            <a:ext cx="757746" cy="1440160"/>
          </a:xfrm>
          <a:prstGeom prst="rect">
            <a:avLst/>
          </a:prstGeom>
        </p:spPr>
      </p:pic>
      <p:pic>
        <p:nvPicPr>
          <p:cNvPr id="11" name="Picture 10" descr="Fig. 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2360" y="4653136"/>
            <a:ext cx="930565" cy="2016225"/>
          </a:xfrm>
          <a:prstGeom prst="rect">
            <a:avLst/>
          </a:prstGeom>
        </p:spPr>
      </p:pic>
      <p:pic>
        <p:nvPicPr>
          <p:cNvPr id="12" name="Picture 11" descr="fig. 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39952" y="4973518"/>
            <a:ext cx="1080120" cy="1695842"/>
          </a:xfrm>
          <a:prstGeom prst="rect">
            <a:avLst/>
          </a:prstGeom>
        </p:spPr>
      </p:pic>
      <p:pic>
        <p:nvPicPr>
          <p:cNvPr id="13" name="Picture 12" descr="Fig. 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4" y="5157192"/>
            <a:ext cx="968083" cy="1453243"/>
          </a:xfrm>
          <a:prstGeom prst="rect">
            <a:avLst/>
          </a:prstGeom>
        </p:spPr>
      </p:pic>
      <p:pic>
        <p:nvPicPr>
          <p:cNvPr id="14" name="Picture 13" descr="Fig. 1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64088" y="5589240"/>
            <a:ext cx="1031768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P 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556792"/>
            <a:ext cx="5661098" cy="4752528"/>
          </a:xfrm>
          <a:prstGeom prst="rect">
            <a:avLst/>
          </a:prstGeom>
          <a:noFill/>
        </p:spPr>
      </p:pic>
      <p:pic>
        <p:nvPicPr>
          <p:cNvPr id="4" name="Picture 5" descr="PP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772619" cy="1628609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6588224" y="2708920"/>
            <a:ext cx="144016" cy="18002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148064" y="4509120"/>
            <a:ext cx="136815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732240" y="2708920"/>
            <a:ext cx="72008" cy="1800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04248" y="4509120"/>
            <a:ext cx="936104" cy="57606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76056" y="4509120"/>
            <a:ext cx="2592288" cy="57606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91880" y="764704"/>
            <a:ext cx="449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>
                    <a:lumMod val="50000"/>
                  </a:schemeClr>
                </a:solidFill>
              </a:rPr>
              <a:t>vapnenac – travertin – Aquincum - Mursa</a:t>
            </a:r>
            <a:endParaRPr lang="hr-H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683568" y="20608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Sisak, 3. st.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PP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0350"/>
            <a:ext cx="3741738" cy="6265863"/>
          </a:xfrm>
          <a:prstGeom prst="rect">
            <a:avLst/>
          </a:prstGeom>
          <a:noFill/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635375" y="5805488"/>
            <a:ext cx="4681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2000" dirty="0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40968" name="Picture 8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628775"/>
            <a:ext cx="4921250" cy="2882900"/>
          </a:xfrm>
          <a:prstGeom prst="rect">
            <a:avLst/>
          </a:prstGeom>
          <a:noFill/>
        </p:spPr>
      </p:pic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4140200" y="3644900"/>
            <a:ext cx="647700" cy="4318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588125" y="2133600"/>
            <a:ext cx="647700" cy="358775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sr-Latn-C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7235825" y="1844675"/>
            <a:ext cx="73025" cy="71438"/>
          </a:xfrm>
          <a:prstGeom prst="ellipse">
            <a:avLst/>
          </a:prstGeom>
          <a:solidFill>
            <a:srgbClr val="800000"/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4067944" y="476672"/>
            <a:ext cx="164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B192B"/>
                </a:solidFill>
              </a:rPr>
              <a:t>Sisak, 1. st. </a:t>
            </a:r>
            <a:endParaRPr lang="hr-HR" dirty="0">
              <a:solidFill>
                <a:srgbClr val="0B19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9" grpId="0" animBg="1"/>
      <p:bldP spid="40970" grpId="0" animBg="1"/>
      <p:bldP spid="409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564904"/>
            <a:ext cx="6173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 smtClean="0">
                <a:solidFill>
                  <a:srgbClr val="0B192B"/>
                </a:solidFill>
              </a:rPr>
              <a:t>  HVALA NA PAŽNJI!</a:t>
            </a:r>
            <a:endParaRPr lang="hr-HR" sz="4800" dirty="0">
              <a:solidFill>
                <a:srgbClr val="0B19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man-empire-ma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88640"/>
            <a:ext cx="3408040" cy="25560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migotti fig. 1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47021"/>
            <a:ext cx="2664296" cy="2523425"/>
          </a:xfrm>
          <a:prstGeom prst="rect">
            <a:avLst/>
          </a:prstGeom>
        </p:spPr>
      </p:pic>
      <p:pic>
        <p:nvPicPr>
          <p:cNvPr id="7" name="Picture 6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2996952"/>
            <a:ext cx="4104456" cy="357457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</p:pic>
      <p:sp>
        <p:nvSpPr>
          <p:cNvPr id="8" name="Oval 7"/>
          <p:cNvSpPr/>
          <p:nvPr/>
        </p:nvSpPr>
        <p:spPr>
          <a:xfrm>
            <a:off x="1835696" y="5013176"/>
            <a:ext cx="1440160" cy="936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940152" y="2780928"/>
            <a:ext cx="2372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Rimska provincija Panonija</a:t>
            </a:r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378904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PROSTOR ISTRAŽIVANJA</a:t>
            </a:r>
          </a:p>
          <a:p>
            <a:endParaRPr lang="hr-H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r-HR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ANDAUTONIA (Ščitarjevo)</a:t>
            </a:r>
          </a:p>
          <a:p>
            <a:endParaRPr lang="hr-HR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SISCIA (Sisak)</a:t>
            </a:r>
          </a:p>
          <a:p>
            <a:endParaRPr lang="hr-H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AQUAE BALISSAE (Daruvar)</a:t>
            </a:r>
          </a:p>
          <a:p>
            <a:endParaRPr lang="hr-H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36096" y="4293096"/>
            <a:ext cx="3240360" cy="1728192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2555776" y="908720"/>
            <a:ext cx="144016" cy="144016"/>
          </a:xfrm>
          <a:prstGeom prst="ellips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Strelica ulijevo 13"/>
          <p:cNvSpPr/>
          <p:nvPr/>
        </p:nvSpPr>
        <p:spPr>
          <a:xfrm rot="3120000">
            <a:off x="1767246" y="4112365"/>
            <a:ext cx="545230" cy="205185"/>
          </a:xfrm>
          <a:prstGeom prst="leftArrow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age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124744"/>
            <a:ext cx="4104457" cy="4531712"/>
          </a:xfrm>
          <a:prstGeom prst="rect">
            <a:avLst/>
          </a:prstGeom>
        </p:spPr>
      </p:pic>
      <p:pic>
        <p:nvPicPr>
          <p:cNvPr id="4" name="Slika 3" descr="Ragolic-Meje-AV_65_2014_Page_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5"/>
            <a:ext cx="4139952" cy="4498389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11560" y="47667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</a:t>
            </a:r>
            <a:r>
              <a:rPr lang="hr-HR" dirty="0" smtClean="0">
                <a:solidFill>
                  <a:srgbClr val="0B192B"/>
                </a:solidFill>
              </a:rPr>
              <a:t>PROBLEM ODREĐIVANJA TERITORIJA (AGERA) RIMSKIH  GRADOVA</a:t>
            </a:r>
            <a:endParaRPr lang="hr-HR" dirty="0">
              <a:solidFill>
                <a:srgbClr val="0B192B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1259632" y="59492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B192B"/>
                </a:solidFill>
              </a:rPr>
              <a:t> </a:t>
            </a:r>
            <a:r>
              <a:rPr lang="hr-HR" dirty="0" err="1" smtClean="0">
                <a:solidFill>
                  <a:srgbClr val="0B192B"/>
                </a:solidFill>
              </a:rPr>
              <a:t>Thiessenovi</a:t>
            </a:r>
            <a:r>
              <a:rPr lang="hr-HR" dirty="0" smtClean="0">
                <a:solidFill>
                  <a:srgbClr val="0B192B"/>
                </a:solidFill>
              </a:rPr>
              <a:t> poligoni (Alfred </a:t>
            </a:r>
            <a:r>
              <a:rPr lang="hr-HR" dirty="0" err="1" smtClean="0">
                <a:solidFill>
                  <a:srgbClr val="0B192B"/>
                </a:solidFill>
              </a:rPr>
              <a:t>Thiessen</a:t>
            </a:r>
            <a:r>
              <a:rPr lang="hr-HR" dirty="0" smtClean="0">
                <a:solidFill>
                  <a:srgbClr val="0B192B"/>
                </a:solidFill>
              </a:rPr>
              <a:t>, meteorolog, 1872. – </a:t>
            </a:r>
            <a:r>
              <a:rPr lang="hr-HR" dirty="0" smtClean="0">
                <a:solidFill>
                  <a:srgbClr val="0B192B"/>
                </a:solidFill>
              </a:rPr>
              <a:t>1956.)</a:t>
            </a:r>
            <a:endParaRPr lang="hr-HR" dirty="0">
              <a:solidFill>
                <a:srgbClr val="0B19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88204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GROBNA KULTURA: </a:t>
            </a:r>
            <a:r>
              <a:rPr lang="hr-HR" sz="1400" b="1" dirty="0" smtClean="0">
                <a:solidFill>
                  <a:schemeClr val="tx2">
                    <a:lumMod val="50000"/>
                  </a:schemeClr>
                </a:solidFill>
              </a:rPr>
              <a:t>GROBOVI, GROBLJA, FIZIČKA ANTROPOLOGIJA, RITUALI, </a:t>
            </a:r>
          </a:p>
          <a:p>
            <a:r>
              <a:rPr lang="hr-HR" sz="1400" b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KAMENI  SPOMENICI</a:t>
            </a:r>
          </a:p>
          <a:p>
            <a:endParaRPr lang="hr-HR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           - RAZINE: </a:t>
            </a:r>
            <a:r>
              <a:rPr lang="hr-HR" sz="1400" b="1" dirty="0" smtClean="0">
                <a:solidFill>
                  <a:schemeClr val="tx2">
                    <a:lumMod val="50000"/>
                  </a:schemeClr>
                </a:solidFill>
              </a:rPr>
              <a:t>MATERIJALNA I DUHOVNA </a:t>
            </a:r>
          </a:p>
          <a:p>
            <a:pPr>
              <a:buFontTx/>
              <a:buChar char="-"/>
            </a:pPr>
            <a:endParaRPr lang="hr-HR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           - SASTAVNICE: </a:t>
            </a:r>
            <a:r>
              <a:rPr lang="hr-HR" sz="1400" b="1" dirty="0" smtClean="0">
                <a:solidFill>
                  <a:schemeClr val="tx2">
                    <a:lumMod val="50000"/>
                  </a:schemeClr>
                </a:solidFill>
              </a:rPr>
              <a:t>KULTURNA, ETNIČKA, SOCIJALNA , GOSPODARSKA, UMJETNIČKA, </a:t>
            </a:r>
          </a:p>
          <a:p>
            <a:r>
              <a:rPr lang="hr-HR" sz="1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sz="1400" b="1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RITUALNO-RELIGIJSKA</a:t>
            </a:r>
          </a:p>
          <a:p>
            <a:pPr>
              <a:buFontTx/>
              <a:buChar char="-"/>
            </a:pPr>
            <a:endParaRPr lang="hr-H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 descr="Fig.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08920"/>
            <a:ext cx="711217" cy="144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2780928"/>
            <a:ext cx="60486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MATERIJAL, IZRADA, PRIZOR, EPITAF</a:t>
            </a:r>
          </a:p>
          <a:p>
            <a:endParaRPr lang="hr-HR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- društveni status i položaj (spol i rod, obitelj, vojnici – civili,   </a:t>
            </a:r>
          </a:p>
          <a:p>
            <a:r>
              <a:rPr lang="hr-HR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 građani, slobodnjaci, robovi)</a:t>
            </a:r>
          </a:p>
          <a:p>
            <a:endParaRPr lang="hr-HR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kulturno-etnička pripadnost (Rimljani, plemenska pripadnost –  </a:t>
            </a:r>
          </a:p>
          <a:p>
            <a:r>
              <a:rPr lang="hr-HR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Panonci, Kelti, ostali; stupanj romanizacije)</a:t>
            </a:r>
          </a:p>
          <a:p>
            <a:endParaRPr lang="hr-HR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religijsko opredjeljenje</a:t>
            </a:r>
          </a:p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- materijalne mogućnosti</a:t>
            </a:r>
            <a:endParaRPr lang="hr-H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10" descr="Fig. 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2852936"/>
            <a:ext cx="731158" cy="1584176"/>
          </a:xfrm>
          <a:prstGeom prst="rect">
            <a:avLst/>
          </a:prstGeom>
        </p:spPr>
      </p:pic>
      <p:pic>
        <p:nvPicPr>
          <p:cNvPr id="7" name="Picture 11" descr="fig. 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293096"/>
            <a:ext cx="733816" cy="1152128"/>
          </a:xfrm>
          <a:prstGeom prst="rect">
            <a:avLst/>
          </a:prstGeom>
        </p:spPr>
      </p:pic>
      <p:pic>
        <p:nvPicPr>
          <p:cNvPr id="8" name="Picture 12" descr="Fig. 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5589240"/>
            <a:ext cx="719526" cy="1080120"/>
          </a:xfrm>
          <a:prstGeom prst="rect">
            <a:avLst/>
          </a:prstGeom>
        </p:spPr>
      </p:pic>
      <p:pic>
        <p:nvPicPr>
          <p:cNvPr id="9" name="Slika 8" descr="3809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5805264"/>
            <a:ext cx="1547664" cy="964194"/>
          </a:xfrm>
          <a:prstGeom prst="rect">
            <a:avLst/>
          </a:prstGeom>
        </p:spPr>
      </p:pic>
      <p:pic>
        <p:nvPicPr>
          <p:cNvPr id="10" name="Slika 9" descr="38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4653136"/>
            <a:ext cx="904101" cy="813690"/>
          </a:xfrm>
          <a:prstGeom prst="rect">
            <a:avLst/>
          </a:prstGeom>
        </p:spPr>
      </p:pic>
      <p:sp>
        <p:nvSpPr>
          <p:cNvPr id="13" name="TekstniOkvir 12"/>
          <p:cNvSpPr txBox="1"/>
          <p:nvPr/>
        </p:nvSpPr>
        <p:spPr>
          <a:xfrm>
            <a:off x="0" y="2276872"/>
            <a:ext cx="246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 GROBNI SPOMENICI</a:t>
            </a:r>
            <a:endParaRPr lang="hr-H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2843808" y="6021288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002060"/>
                </a:solidFill>
              </a:rPr>
              <a:t>  </a:t>
            </a:r>
            <a:r>
              <a:rPr lang="hr-HR" sz="1600" dirty="0" smtClean="0">
                <a:solidFill>
                  <a:srgbClr val="0B192B"/>
                </a:solidFill>
              </a:rPr>
              <a:t>DOPRINOS</a:t>
            </a:r>
            <a:endParaRPr lang="hr-HR" sz="1600" dirty="0">
              <a:solidFill>
                <a:srgbClr val="0B192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 descr="Constantine_arch_troo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188640"/>
            <a:ext cx="879161" cy="1328274"/>
          </a:xfrm>
          <a:prstGeom prst="rect">
            <a:avLst/>
          </a:prstGeom>
        </p:spPr>
      </p:pic>
      <p:pic>
        <p:nvPicPr>
          <p:cNvPr id="2" name="Picture 2" descr="Fig.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620688"/>
            <a:ext cx="1872208" cy="3791074"/>
          </a:xfrm>
          <a:prstGeom prst="rect">
            <a:avLst/>
          </a:prstGeom>
        </p:spPr>
      </p:pic>
      <p:pic>
        <p:nvPicPr>
          <p:cNvPr id="4" name="Picture 11" descr="fig. 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980728"/>
            <a:ext cx="1853972" cy="2808312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0" y="3573016"/>
            <a:ext cx="2195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rgbClr val="000066"/>
                </a:solidFill>
              </a:rPr>
              <a:t>      </a:t>
            </a:r>
          </a:p>
          <a:p>
            <a:endParaRPr lang="hr-HR" sz="1200" dirty="0" smtClean="0">
              <a:solidFill>
                <a:srgbClr val="000066"/>
              </a:solidFill>
            </a:endParaRPr>
          </a:p>
          <a:p>
            <a:endParaRPr lang="hr-HR" sz="1200" dirty="0" smtClean="0">
              <a:solidFill>
                <a:srgbClr val="000066"/>
              </a:solidFill>
            </a:endParaRPr>
          </a:p>
          <a:p>
            <a:r>
              <a:rPr lang="hr-HR" sz="1400" dirty="0" smtClean="0">
                <a:solidFill>
                  <a:srgbClr val="000066"/>
                </a:solidFill>
              </a:rPr>
              <a:t>                       2. st.</a:t>
            </a:r>
          </a:p>
          <a:p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1403648" y="4149080"/>
            <a:ext cx="25202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1200" dirty="0" smtClean="0">
              <a:solidFill>
                <a:srgbClr val="000066"/>
              </a:solidFill>
            </a:endParaRPr>
          </a:p>
          <a:p>
            <a:endParaRPr lang="hr-HR" sz="1200" dirty="0" smtClean="0">
              <a:solidFill>
                <a:srgbClr val="000066"/>
              </a:solidFill>
            </a:endParaRPr>
          </a:p>
          <a:p>
            <a:endParaRPr lang="hr-HR" sz="1200" dirty="0" smtClean="0">
              <a:solidFill>
                <a:srgbClr val="000066"/>
              </a:solidFill>
            </a:endParaRPr>
          </a:p>
          <a:p>
            <a:r>
              <a:rPr lang="hr-HR" sz="1400" dirty="0" err="1" smtClean="0">
                <a:solidFill>
                  <a:srgbClr val="000066"/>
                </a:solidFill>
              </a:rPr>
              <a:t>Titus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Flavius</a:t>
            </a:r>
            <a:r>
              <a:rPr lang="hr-HR" sz="1400" dirty="0" smtClean="0">
                <a:solidFill>
                  <a:srgbClr val="000066"/>
                </a:solidFill>
              </a:rPr>
              <a:t>  </a:t>
            </a:r>
          </a:p>
          <a:p>
            <a:r>
              <a:rPr lang="hr-HR" sz="1400" dirty="0" err="1" smtClean="0">
                <a:solidFill>
                  <a:srgbClr val="000066"/>
                </a:solidFill>
              </a:rPr>
              <a:t>Aterigis</a:t>
            </a:r>
            <a:r>
              <a:rPr lang="hr-HR" sz="1400" dirty="0" smtClean="0">
                <a:solidFill>
                  <a:srgbClr val="000066"/>
                </a:solidFill>
              </a:rPr>
              <a:t>  </a:t>
            </a:r>
            <a:r>
              <a:rPr lang="hr-HR" sz="1400" dirty="0" err="1" smtClean="0">
                <a:solidFill>
                  <a:srgbClr val="000066"/>
                </a:solidFill>
              </a:rPr>
              <a:t>filius</a:t>
            </a:r>
            <a:r>
              <a:rPr lang="hr-HR" sz="1400" dirty="0" smtClean="0">
                <a:solidFill>
                  <a:srgbClr val="000066"/>
                </a:solidFill>
              </a:rPr>
              <a:t>  </a:t>
            </a:r>
            <a:r>
              <a:rPr lang="hr-HR" sz="1400" dirty="0" err="1" smtClean="0">
                <a:solidFill>
                  <a:srgbClr val="000066"/>
                </a:solidFill>
              </a:rPr>
              <a:t>Ateboduus</a:t>
            </a:r>
            <a:r>
              <a:rPr lang="hr-HR" sz="1400" dirty="0" smtClean="0">
                <a:solidFill>
                  <a:srgbClr val="000066"/>
                </a:solidFill>
              </a:rPr>
              <a:t>, 75 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veteranus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emeritus</a:t>
            </a:r>
            <a:r>
              <a:rPr lang="hr-HR" sz="1400" dirty="0" smtClean="0">
                <a:solidFill>
                  <a:srgbClr val="000066"/>
                </a:solidFill>
              </a:rPr>
              <a:t>   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Cohortis</a:t>
            </a:r>
            <a:r>
              <a:rPr lang="hr-HR" sz="1400" dirty="0" smtClean="0">
                <a:solidFill>
                  <a:srgbClr val="000066"/>
                </a:solidFill>
              </a:rPr>
              <a:t> II </a:t>
            </a:r>
            <a:r>
              <a:rPr lang="hr-HR" sz="1400" dirty="0" err="1" smtClean="0">
                <a:solidFill>
                  <a:srgbClr val="000066"/>
                </a:solidFill>
              </a:rPr>
              <a:t>Varcianorum</a:t>
            </a:r>
            <a:r>
              <a:rPr lang="hr-HR" sz="1400" dirty="0" smtClean="0">
                <a:solidFill>
                  <a:srgbClr val="000066"/>
                </a:solidFill>
              </a:rPr>
              <a:t>  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equitatae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cornicularius</a:t>
            </a:r>
            <a:r>
              <a:rPr lang="hr-HR" sz="1400" dirty="0" smtClean="0">
                <a:solidFill>
                  <a:srgbClr val="000066"/>
                </a:solidFill>
              </a:rPr>
              <a:t>   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praefecti</a:t>
            </a:r>
            <a:endParaRPr lang="hr-HR" sz="1400" dirty="0" smtClean="0">
              <a:solidFill>
                <a:srgbClr val="000066"/>
              </a:solidFill>
            </a:endParaRP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Crispina</a:t>
            </a:r>
            <a:r>
              <a:rPr lang="hr-HR" sz="1400" dirty="0" smtClean="0">
                <a:solidFill>
                  <a:srgbClr val="000066"/>
                </a:solidFill>
              </a:rPr>
              <a:t>  </a:t>
            </a:r>
            <a:r>
              <a:rPr lang="hr-HR" sz="1400" dirty="0" err="1" smtClean="0">
                <a:solidFill>
                  <a:srgbClr val="000066"/>
                </a:solidFill>
              </a:rPr>
              <a:t>coniux</a:t>
            </a:r>
            <a:r>
              <a:rPr lang="hr-HR" sz="1400" dirty="0" smtClean="0">
                <a:solidFill>
                  <a:srgbClr val="000066"/>
                </a:solidFill>
              </a:rPr>
              <a:t>, 55 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Flavius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Augurinus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nepos</a:t>
            </a:r>
            <a:r>
              <a:rPr lang="hr-HR" sz="1400" dirty="0" smtClean="0">
                <a:solidFill>
                  <a:srgbClr val="000066"/>
                </a:solidFill>
              </a:rPr>
              <a:t>, 5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-------</a:t>
            </a:r>
          </a:p>
          <a:p>
            <a:r>
              <a:rPr lang="hr-HR" sz="1400" dirty="0" err="1" smtClean="0">
                <a:solidFill>
                  <a:srgbClr val="000066"/>
                </a:solidFill>
              </a:rPr>
              <a:t>heres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1331640" y="11663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rgbClr val="000066"/>
                </a:solidFill>
              </a:rPr>
              <a:t>      </a:t>
            </a:r>
            <a:r>
              <a:rPr lang="hr-HR" sz="1400" dirty="0" smtClean="0">
                <a:solidFill>
                  <a:srgbClr val="000066"/>
                </a:solidFill>
              </a:rPr>
              <a:t>ODRA KOD ZAGREBA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5364088" y="4005064"/>
            <a:ext cx="32403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1200" dirty="0" smtClean="0">
              <a:solidFill>
                <a:srgbClr val="000066"/>
              </a:solidFill>
            </a:endParaRPr>
          </a:p>
          <a:p>
            <a:endParaRPr lang="hr-HR" sz="1200" dirty="0" smtClean="0">
              <a:solidFill>
                <a:srgbClr val="000066"/>
              </a:solidFill>
            </a:endParaRPr>
          </a:p>
          <a:p>
            <a:endParaRPr lang="hr-HR" sz="1200" dirty="0" smtClean="0">
              <a:solidFill>
                <a:srgbClr val="000066"/>
              </a:solidFill>
            </a:endParaRPr>
          </a:p>
          <a:p>
            <a:r>
              <a:rPr lang="hr-HR" sz="1400" dirty="0" smtClean="0">
                <a:solidFill>
                  <a:srgbClr val="000066"/>
                </a:solidFill>
              </a:rPr>
              <a:t>M. </a:t>
            </a:r>
            <a:r>
              <a:rPr lang="hr-HR" sz="1400" dirty="0" err="1" smtClean="0">
                <a:solidFill>
                  <a:srgbClr val="000066"/>
                </a:solidFill>
              </a:rPr>
              <a:t>Cocceius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Superianus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centurio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Legionis</a:t>
            </a:r>
            <a:r>
              <a:rPr lang="hr-HR" sz="1400" dirty="0" smtClean="0">
                <a:solidFill>
                  <a:srgbClr val="000066"/>
                </a:solidFill>
              </a:rPr>
              <a:t> X </a:t>
            </a:r>
            <a:r>
              <a:rPr lang="hr-HR" sz="1400" dirty="0" err="1" smtClean="0">
                <a:solidFill>
                  <a:srgbClr val="000066"/>
                </a:solidFill>
              </a:rPr>
              <a:t>Geminae</a:t>
            </a:r>
            <a:endParaRPr lang="hr-HR" sz="1400" dirty="0" smtClean="0">
              <a:solidFill>
                <a:srgbClr val="000066"/>
              </a:solidFill>
            </a:endParaRPr>
          </a:p>
          <a:p>
            <a:r>
              <a:rPr lang="hr-HR" sz="1400" dirty="0" smtClean="0">
                <a:solidFill>
                  <a:srgbClr val="000066"/>
                </a:solidFill>
              </a:rPr>
              <a:t>(30 g. i 9 </a:t>
            </a:r>
            <a:r>
              <a:rPr lang="hr-HR" sz="1400" dirty="0" err="1" smtClean="0">
                <a:solidFill>
                  <a:srgbClr val="000066"/>
                </a:solidFill>
              </a:rPr>
              <a:t>mj</a:t>
            </a:r>
            <a:r>
              <a:rPr lang="hr-HR" sz="1400" dirty="0" smtClean="0">
                <a:solidFill>
                  <a:srgbClr val="000066"/>
                </a:solidFill>
              </a:rPr>
              <a:t>.)</a:t>
            </a:r>
          </a:p>
          <a:p>
            <a:r>
              <a:rPr lang="hr-HR" sz="1400" dirty="0" err="1" smtClean="0">
                <a:solidFill>
                  <a:srgbClr val="000066"/>
                </a:solidFill>
              </a:rPr>
              <a:t>Valerius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Lucilianus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miles</a:t>
            </a:r>
            <a:endParaRPr lang="hr-HR" sz="1400" dirty="0" smtClean="0">
              <a:solidFill>
                <a:srgbClr val="000066"/>
              </a:solidFill>
            </a:endParaRPr>
          </a:p>
          <a:p>
            <a:r>
              <a:rPr lang="hr-HR" sz="1400" dirty="0" err="1" smtClean="0">
                <a:solidFill>
                  <a:srgbClr val="000066"/>
                </a:solidFill>
              </a:rPr>
              <a:t>Cohortium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Praetorianarum</a:t>
            </a:r>
            <a:endParaRPr lang="hr-HR" sz="1400" dirty="0" smtClean="0">
              <a:solidFill>
                <a:srgbClr val="000066"/>
              </a:solidFill>
            </a:endParaRPr>
          </a:p>
          <a:p>
            <a:r>
              <a:rPr lang="hr-HR" sz="1400" dirty="0" smtClean="0">
                <a:solidFill>
                  <a:srgbClr val="000066"/>
                </a:solidFill>
              </a:rPr>
              <a:t>40 g. i 3 </a:t>
            </a:r>
            <a:r>
              <a:rPr lang="hr-HR" sz="1400" dirty="0" err="1" smtClean="0">
                <a:solidFill>
                  <a:srgbClr val="000066"/>
                </a:solidFill>
              </a:rPr>
              <a:t>mj</a:t>
            </a:r>
            <a:r>
              <a:rPr lang="hr-HR" sz="1400" dirty="0" smtClean="0">
                <a:solidFill>
                  <a:srgbClr val="000066"/>
                </a:solidFill>
              </a:rPr>
              <a:t>.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 -----------------------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Septimia</a:t>
            </a:r>
            <a:r>
              <a:rPr lang="hr-HR" sz="1400" dirty="0" smtClean="0">
                <a:solidFill>
                  <a:srgbClr val="000066"/>
                </a:solidFill>
              </a:rPr>
              <a:t>  </a:t>
            </a:r>
            <a:r>
              <a:rPr lang="hr-HR" sz="1400" dirty="0" err="1" smtClean="0">
                <a:solidFill>
                  <a:srgbClr val="000066"/>
                </a:solidFill>
              </a:rPr>
              <a:t>Lucilla</a:t>
            </a:r>
            <a:r>
              <a:rPr lang="hr-HR" sz="1400" dirty="0" smtClean="0">
                <a:solidFill>
                  <a:srgbClr val="000066"/>
                </a:solidFill>
              </a:rPr>
              <a:t>  mater</a:t>
            </a:r>
          </a:p>
          <a:p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Cocceius</a:t>
            </a:r>
            <a:r>
              <a:rPr lang="hr-HR" sz="1400" dirty="0" smtClean="0">
                <a:solidFill>
                  <a:srgbClr val="000066"/>
                </a:solidFill>
              </a:rPr>
              <a:t> ? </a:t>
            </a:r>
            <a:r>
              <a:rPr lang="hr-HR" sz="1400" dirty="0" err="1" smtClean="0">
                <a:solidFill>
                  <a:srgbClr val="000066"/>
                </a:solidFill>
              </a:rPr>
              <a:t>signifer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Legionis</a:t>
            </a:r>
            <a:r>
              <a:rPr lang="hr-HR" sz="1400" dirty="0" smtClean="0">
                <a:solidFill>
                  <a:srgbClr val="000066"/>
                </a:solidFill>
              </a:rPr>
              <a:t> X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17" name="TekstniOkvir 16"/>
          <p:cNvSpPr txBox="1"/>
          <p:nvPr/>
        </p:nvSpPr>
        <p:spPr>
          <a:xfrm>
            <a:off x="7020272" y="26064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rgbClr val="000066"/>
                </a:solidFill>
              </a:rPr>
              <a:t>         </a:t>
            </a:r>
            <a:endParaRPr lang="hr-HR" sz="1200" dirty="0">
              <a:solidFill>
                <a:srgbClr val="000066"/>
              </a:solidFill>
            </a:endParaRPr>
          </a:p>
        </p:txBody>
      </p:sp>
      <p:sp>
        <p:nvSpPr>
          <p:cNvPr id="19" name="Pravokutnik 18"/>
          <p:cNvSpPr/>
          <p:nvPr/>
        </p:nvSpPr>
        <p:spPr>
          <a:xfrm>
            <a:off x="4860032" y="1916832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>
                <a:solidFill>
                  <a:srgbClr val="000066"/>
                </a:solidFill>
              </a:rPr>
              <a:t>     </a:t>
            </a:r>
            <a:endParaRPr lang="hr-HR" sz="1200" dirty="0">
              <a:solidFill>
                <a:srgbClr val="000066"/>
              </a:solidFill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2483768" y="116632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rgbClr val="000066"/>
                </a:solidFill>
              </a:rPr>
              <a:t>                                                                                             </a:t>
            </a:r>
            <a:r>
              <a:rPr lang="hr-HR" sz="1400" dirty="0" smtClean="0">
                <a:solidFill>
                  <a:srgbClr val="000066"/>
                </a:solidFill>
              </a:rPr>
              <a:t>LOBOR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21" name="Pravokutnik 20"/>
          <p:cNvSpPr/>
          <p:nvPr/>
        </p:nvSpPr>
        <p:spPr>
          <a:xfrm>
            <a:off x="5436097" y="2564904"/>
            <a:ext cx="1224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 smtClean="0">
                <a:solidFill>
                  <a:srgbClr val="000066"/>
                </a:solidFill>
              </a:rPr>
              <a:t> </a:t>
            </a:r>
            <a:endParaRPr lang="hr-HR" dirty="0"/>
          </a:p>
        </p:txBody>
      </p:sp>
      <p:sp>
        <p:nvSpPr>
          <p:cNvPr id="23" name="Pravokutnik 22"/>
          <p:cNvSpPr/>
          <p:nvPr/>
        </p:nvSpPr>
        <p:spPr>
          <a:xfrm>
            <a:off x="2843808" y="4071551"/>
            <a:ext cx="5256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200" dirty="0" smtClean="0">
                <a:solidFill>
                  <a:srgbClr val="000066"/>
                </a:solidFill>
              </a:rPr>
              <a:t>                                                                                              </a:t>
            </a:r>
          </a:p>
        </p:txBody>
      </p:sp>
      <p:sp>
        <p:nvSpPr>
          <p:cNvPr id="25" name="Pravokutnik 24"/>
          <p:cNvSpPr/>
          <p:nvPr/>
        </p:nvSpPr>
        <p:spPr>
          <a:xfrm flipH="1">
            <a:off x="7812360" y="3244334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3. st. 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8816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1942001" cy="4138689"/>
          </a:xfrm>
          <a:prstGeom prst="rect">
            <a:avLst/>
          </a:prstGeom>
        </p:spPr>
      </p:pic>
      <p:pic>
        <p:nvPicPr>
          <p:cNvPr id="3" name="Slika 2" descr="3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2088" y="1340768"/>
            <a:ext cx="2640293" cy="2376264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5868144" y="62068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0066"/>
                </a:solidFill>
              </a:rPr>
              <a:t>            SISAK</a:t>
            </a:r>
            <a:endParaRPr lang="hr-HR" dirty="0">
              <a:solidFill>
                <a:srgbClr val="000066"/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2832581" y="4302388"/>
            <a:ext cx="5699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0066"/>
                </a:solidFill>
              </a:rPr>
              <a:t>                                       </a:t>
            </a:r>
            <a:r>
              <a:rPr lang="hr-HR" dirty="0" err="1" smtClean="0">
                <a:solidFill>
                  <a:srgbClr val="000066"/>
                </a:solidFill>
              </a:rPr>
              <a:t>Leburna</a:t>
            </a:r>
            <a:r>
              <a:rPr lang="hr-HR" dirty="0" smtClean="0">
                <a:solidFill>
                  <a:srgbClr val="000066"/>
                </a:solidFill>
              </a:rPr>
              <a:t>, </a:t>
            </a:r>
            <a:r>
              <a:rPr lang="hr-HR" dirty="0" err="1" smtClean="0">
                <a:solidFill>
                  <a:srgbClr val="000066"/>
                </a:solidFill>
              </a:rPr>
              <a:t>magister</a:t>
            </a:r>
            <a:r>
              <a:rPr lang="hr-HR" dirty="0" smtClean="0">
                <a:solidFill>
                  <a:srgbClr val="000066"/>
                </a:solidFill>
              </a:rPr>
              <a:t>  </a:t>
            </a:r>
            <a:r>
              <a:rPr lang="hr-HR" dirty="0" err="1" smtClean="0">
                <a:solidFill>
                  <a:srgbClr val="000066"/>
                </a:solidFill>
              </a:rPr>
              <a:t>mimariorum</a:t>
            </a:r>
            <a:endParaRPr lang="hr-HR" dirty="0" smtClean="0">
              <a:solidFill>
                <a:srgbClr val="000066"/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4234407" y="3861048"/>
            <a:ext cx="4370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smtClean="0">
                <a:solidFill>
                  <a:srgbClr val="000066"/>
                </a:solidFill>
              </a:rPr>
              <a:t>                                     4. st.</a:t>
            </a:r>
            <a:endParaRPr lang="hr-HR" dirty="0">
              <a:solidFill>
                <a:srgbClr val="000066"/>
              </a:solidFill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395536" y="188640"/>
            <a:ext cx="4950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0066"/>
                </a:solidFill>
              </a:rPr>
              <a:t>          DONJI ČEHI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899592" y="515719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 smtClean="0">
                <a:solidFill>
                  <a:srgbClr val="000066"/>
                </a:solidFill>
              </a:rPr>
              <a:t>Valens</a:t>
            </a:r>
            <a:r>
              <a:rPr lang="hr-HR" dirty="0" smtClean="0">
                <a:solidFill>
                  <a:srgbClr val="000066"/>
                </a:solidFill>
              </a:rPr>
              <a:t> et </a:t>
            </a:r>
            <a:r>
              <a:rPr lang="hr-HR" dirty="0" err="1" smtClean="0">
                <a:solidFill>
                  <a:srgbClr val="000066"/>
                </a:solidFill>
              </a:rPr>
              <a:t>Melania</a:t>
            </a:r>
            <a:r>
              <a:rPr lang="hr-HR" dirty="0" smtClean="0">
                <a:solidFill>
                  <a:srgbClr val="000066"/>
                </a:solidFill>
              </a:rPr>
              <a:t>, </a:t>
            </a:r>
          </a:p>
          <a:p>
            <a:r>
              <a:rPr lang="hr-HR" dirty="0" err="1" smtClean="0">
                <a:solidFill>
                  <a:srgbClr val="000066"/>
                </a:solidFill>
              </a:rPr>
              <a:t>Caeserni</a:t>
            </a:r>
            <a:r>
              <a:rPr lang="hr-HR" dirty="0" smtClean="0">
                <a:solidFill>
                  <a:srgbClr val="000066"/>
                </a:solidFill>
              </a:rPr>
              <a:t> </a:t>
            </a:r>
            <a:r>
              <a:rPr lang="hr-HR" dirty="0" err="1" smtClean="0">
                <a:solidFill>
                  <a:srgbClr val="000066"/>
                </a:solidFill>
              </a:rPr>
              <a:t>Aviti</a:t>
            </a:r>
            <a:r>
              <a:rPr lang="hr-HR" dirty="0" smtClean="0">
                <a:solidFill>
                  <a:srgbClr val="000066"/>
                </a:solidFill>
              </a:rPr>
              <a:t> </a:t>
            </a:r>
            <a:r>
              <a:rPr lang="hr-HR" dirty="0" err="1" smtClean="0">
                <a:solidFill>
                  <a:srgbClr val="000066"/>
                </a:solidFill>
              </a:rPr>
              <a:t>servi</a:t>
            </a:r>
            <a:endParaRPr lang="hr-HR" dirty="0" smtClean="0">
              <a:solidFill>
                <a:srgbClr val="000066"/>
              </a:solidFill>
            </a:endParaRPr>
          </a:p>
          <a:p>
            <a:r>
              <a:rPr lang="hr-HR" dirty="0" smtClean="0">
                <a:solidFill>
                  <a:srgbClr val="000066"/>
                </a:solidFill>
              </a:rPr>
              <a:t>Valentina 20</a:t>
            </a:r>
          </a:p>
          <a:p>
            <a:r>
              <a:rPr lang="hr-HR" dirty="0" err="1" smtClean="0">
                <a:solidFill>
                  <a:srgbClr val="000066"/>
                </a:solidFill>
              </a:rPr>
              <a:t>Donicus</a:t>
            </a:r>
            <a:r>
              <a:rPr lang="hr-HR" dirty="0" smtClean="0">
                <a:solidFill>
                  <a:srgbClr val="000066"/>
                </a:solidFill>
              </a:rPr>
              <a:t> 2</a:t>
            </a:r>
            <a:endParaRPr lang="hr-HR" dirty="0">
              <a:solidFill>
                <a:srgbClr val="000066"/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755576" y="4721662"/>
            <a:ext cx="4181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0066"/>
                </a:solidFill>
              </a:rPr>
              <a:t>             2. st. </a:t>
            </a:r>
            <a:endParaRPr lang="hr-HR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fortuna salonit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4293096"/>
            <a:ext cx="2742056" cy="1587012"/>
          </a:xfrm>
          <a:prstGeom prst="rect">
            <a:avLst/>
          </a:prstGeom>
        </p:spPr>
      </p:pic>
      <p:pic>
        <p:nvPicPr>
          <p:cNvPr id="4" name="Slika 3" descr="hadrijan i Fortu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293096"/>
            <a:ext cx="1692496" cy="1584176"/>
          </a:xfrm>
          <a:prstGeom prst="rect">
            <a:avLst/>
          </a:prstGeom>
        </p:spPr>
      </p:pic>
      <p:pic>
        <p:nvPicPr>
          <p:cNvPr id="6" name="Slika 5" descr="MAUER AN DER UR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077072"/>
            <a:ext cx="2520717" cy="1874088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79512" y="18864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000066"/>
                </a:solidFill>
              </a:rPr>
              <a:t>        SISAK, 2. st. </a:t>
            </a:r>
            <a:endParaRPr lang="hr-HR" sz="1600" dirty="0">
              <a:solidFill>
                <a:srgbClr val="000066"/>
              </a:solidFill>
            </a:endParaRPr>
          </a:p>
        </p:txBody>
      </p:sp>
      <p:pic>
        <p:nvPicPr>
          <p:cNvPr id="9" name="Slika 8" descr="ponti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4340" y="908720"/>
            <a:ext cx="8796150" cy="2160240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179512" y="350100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000066"/>
                </a:solidFill>
              </a:rPr>
              <a:t>      </a:t>
            </a:r>
            <a:r>
              <a:rPr lang="hr-HR" i="1" dirty="0" smtClean="0">
                <a:solidFill>
                  <a:srgbClr val="000066"/>
                </a:solidFill>
              </a:rPr>
              <a:t>DM, </a:t>
            </a:r>
            <a:r>
              <a:rPr lang="hr-HR" i="1" dirty="0" err="1" smtClean="0">
                <a:solidFill>
                  <a:srgbClr val="000066"/>
                </a:solidFill>
              </a:rPr>
              <a:t>Pontio</a:t>
            </a:r>
            <a:r>
              <a:rPr lang="hr-HR" i="1" dirty="0" smtClean="0">
                <a:solidFill>
                  <a:srgbClr val="000066"/>
                </a:solidFill>
              </a:rPr>
              <a:t> Lupo, </a:t>
            </a:r>
            <a:r>
              <a:rPr lang="hr-HR" i="1" dirty="0" err="1" smtClean="0">
                <a:solidFill>
                  <a:srgbClr val="000066"/>
                </a:solidFill>
              </a:rPr>
              <a:t>augustali</a:t>
            </a:r>
            <a:r>
              <a:rPr lang="hr-HR" i="1" dirty="0" smtClean="0">
                <a:solidFill>
                  <a:srgbClr val="000066"/>
                </a:solidFill>
              </a:rPr>
              <a:t> </a:t>
            </a:r>
            <a:r>
              <a:rPr lang="hr-HR" i="1" dirty="0" err="1" smtClean="0">
                <a:solidFill>
                  <a:srgbClr val="000066"/>
                </a:solidFill>
              </a:rPr>
              <a:t>coloniae</a:t>
            </a:r>
            <a:r>
              <a:rPr lang="hr-HR" i="1" dirty="0" smtClean="0">
                <a:solidFill>
                  <a:srgbClr val="000066"/>
                </a:solidFill>
              </a:rPr>
              <a:t> </a:t>
            </a:r>
            <a:r>
              <a:rPr lang="hr-HR" i="1" dirty="0" err="1" smtClean="0">
                <a:solidFill>
                  <a:srgbClr val="000066"/>
                </a:solidFill>
              </a:rPr>
              <a:t>Sisciae</a:t>
            </a:r>
            <a:r>
              <a:rPr lang="hr-HR" i="1" dirty="0" smtClean="0">
                <a:solidFill>
                  <a:srgbClr val="000066"/>
                </a:solidFill>
              </a:rPr>
              <a:t>, </a:t>
            </a:r>
            <a:r>
              <a:rPr lang="hr-HR" i="1" dirty="0" err="1" smtClean="0">
                <a:solidFill>
                  <a:srgbClr val="000066"/>
                </a:solidFill>
              </a:rPr>
              <a:t>scribae</a:t>
            </a:r>
            <a:r>
              <a:rPr lang="hr-HR" i="1" dirty="0" smtClean="0">
                <a:solidFill>
                  <a:srgbClr val="000066"/>
                </a:solidFill>
              </a:rPr>
              <a:t> </a:t>
            </a:r>
            <a:r>
              <a:rPr lang="hr-HR" i="1" dirty="0" err="1" smtClean="0">
                <a:solidFill>
                  <a:srgbClr val="000066"/>
                </a:solidFill>
              </a:rPr>
              <a:t>municipii</a:t>
            </a:r>
            <a:r>
              <a:rPr lang="hr-HR" i="1" dirty="0" smtClean="0">
                <a:solidFill>
                  <a:srgbClr val="000066"/>
                </a:solidFill>
              </a:rPr>
              <a:t> </a:t>
            </a:r>
            <a:r>
              <a:rPr lang="hr-HR" i="1" dirty="0" err="1" smtClean="0">
                <a:solidFill>
                  <a:srgbClr val="000066"/>
                </a:solidFill>
              </a:rPr>
              <a:t>Faustiniani</a:t>
            </a:r>
            <a:r>
              <a:rPr lang="hr-HR" i="1" dirty="0" smtClean="0">
                <a:solidFill>
                  <a:srgbClr val="000066"/>
                </a:solidFill>
              </a:rPr>
              <a:t> … </a:t>
            </a:r>
            <a:endParaRPr lang="hr-HR" i="1" dirty="0">
              <a:solidFill>
                <a:srgbClr val="000066"/>
              </a:solidFill>
            </a:endParaRPr>
          </a:p>
        </p:txBody>
      </p:sp>
      <p:pic>
        <p:nvPicPr>
          <p:cNvPr id="5" name="Slika 4" descr="pis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116632"/>
            <a:ext cx="2195736" cy="982138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179512" y="6021288"/>
            <a:ext cx="310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000066"/>
                </a:solidFill>
              </a:rPr>
              <a:t>     </a:t>
            </a:r>
            <a:r>
              <a:rPr lang="hr-HR" sz="1600" dirty="0" err="1" smtClean="0">
                <a:solidFill>
                  <a:srgbClr val="000066"/>
                </a:solidFill>
              </a:rPr>
              <a:t>Hadrijan</a:t>
            </a:r>
            <a:r>
              <a:rPr lang="hr-HR" sz="1600" dirty="0" smtClean="0">
                <a:solidFill>
                  <a:srgbClr val="000066"/>
                </a:solidFill>
              </a:rPr>
              <a:t> i </a:t>
            </a:r>
            <a:r>
              <a:rPr lang="hr-HR" sz="1600" dirty="0" err="1" smtClean="0">
                <a:solidFill>
                  <a:srgbClr val="000066"/>
                </a:solidFill>
              </a:rPr>
              <a:t>Fortunaa</a:t>
            </a:r>
            <a:r>
              <a:rPr lang="hr-HR" sz="1600" dirty="0" smtClean="0">
                <a:solidFill>
                  <a:srgbClr val="000066"/>
                </a:solidFill>
              </a:rPr>
              <a:t> </a:t>
            </a:r>
            <a:endParaRPr lang="hr-HR" sz="1600" dirty="0">
              <a:solidFill>
                <a:srgbClr val="000066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3203848" y="6021288"/>
            <a:ext cx="2588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rgbClr val="000066"/>
                </a:solidFill>
              </a:rPr>
              <a:t>Fortuna</a:t>
            </a:r>
            <a:r>
              <a:rPr lang="hr-HR" sz="1600" dirty="0" smtClean="0">
                <a:solidFill>
                  <a:srgbClr val="000066"/>
                </a:solidFill>
              </a:rPr>
              <a:t> </a:t>
            </a:r>
            <a:r>
              <a:rPr lang="hr-HR" sz="1600" dirty="0" err="1" smtClean="0">
                <a:solidFill>
                  <a:srgbClr val="000066"/>
                </a:solidFill>
              </a:rPr>
              <a:t>Salonitana</a:t>
            </a:r>
            <a:endParaRPr lang="hr-HR" sz="1600" dirty="0">
              <a:solidFill>
                <a:srgbClr val="000066"/>
              </a:solidFill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6444208" y="6093296"/>
            <a:ext cx="1915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000066"/>
                </a:solidFill>
              </a:rPr>
              <a:t>Jupiter </a:t>
            </a:r>
            <a:r>
              <a:rPr lang="hr-HR" sz="1600" dirty="0" err="1" smtClean="0">
                <a:solidFill>
                  <a:srgbClr val="000066"/>
                </a:solidFill>
              </a:rPr>
              <a:t>Dolichenus</a:t>
            </a:r>
            <a:endParaRPr lang="hr-HR" sz="16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avokutnik 25"/>
          <p:cNvSpPr/>
          <p:nvPr/>
        </p:nvSpPr>
        <p:spPr>
          <a:xfrm>
            <a:off x="107504" y="3212976"/>
            <a:ext cx="3168352" cy="2376264"/>
          </a:xfrm>
          <a:prstGeom prst="rect">
            <a:avLst/>
          </a:prstGeom>
          <a:solidFill>
            <a:schemeClr val="bg2"/>
          </a:solidFill>
          <a:ln w="19050">
            <a:solidFill>
              <a:srgbClr val="0B1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" name="Slika 1" descr="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940152" cy="2334480"/>
          </a:xfrm>
          <a:prstGeom prst="rect">
            <a:avLst/>
          </a:prstGeom>
        </p:spPr>
      </p:pic>
      <p:pic>
        <p:nvPicPr>
          <p:cNvPr id="3" name="Slika 2" descr="Brescia s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5085184"/>
            <a:ext cx="2593464" cy="1457992"/>
          </a:xfrm>
          <a:prstGeom prst="rect">
            <a:avLst/>
          </a:prstGeom>
        </p:spPr>
      </p:pic>
      <p:pic>
        <p:nvPicPr>
          <p:cNvPr id="4" name="Slika 3" descr="Celje 3118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348880"/>
            <a:ext cx="1427481" cy="1010992"/>
          </a:xfrm>
          <a:prstGeom prst="rect">
            <a:avLst/>
          </a:prstGeom>
        </p:spPr>
      </p:pic>
      <p:pic>
        <p:nvPicPr>
          <p:cNvPr id="5" name="Slika 4" descr="izida i izidina svećeni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2924944"/>
            <a:ext cx="2451528" cy="1800200"/>
          </a:xfrm>
          <a:prstGeom prst="rect">
            <a:avLst/>
          </a:prstGeom>
        </p:spPr>
      </p:pic>
      <p:pic>
        <p:nvPicPr>
          <p:cNvPr id="6" name="Slika 5" descr="neimenovan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429000"/>
            <a:ext cx="878947" cy="1944216"/>
          </a:xfrm>
          <a:prstGeom prst="rect">
            <a:avLst/>
          </a:prstGeom>
        </p:spPr>
      </p:pic>
      <p:pic>
        <p:nvPicPr>
          <p:cNvPr id="8" name="Slika 7" descr="šempet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2360" y="2204864"/>
            <a:ext cx="1124882" cy="1224136"/>
          </a:xfrm>
          <a:prstGeom prst="rect">
            <a:avLst/>
          </a:prstGeom>
        </p:spPr>
      </p:pic>
      <p:pic>
        <p:nvPicPr>
          <p:cNvPr id="10" name="Slika 9" descr="služavk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4680" y="4149081"/>
            <a:ext cx="1960991" cy="2304256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683568" y="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SISAK, 3. st. 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6300192" y="-243407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i="1" dirty="0" smtClean="0">
              <a:solidFill>
                <a:srgbClr val="000066"/>
              </a:solidFill>
            </a:endParaRPr>
          </a:p>
          <a:p>
            <a:endParaRPr lang="hr-HR" sz="1600" i="1" dirty="0" smtClean="0">
              <a:solidFill>
                <a:srgbClr val="000066"/>
              </a:solidFill>
            </a:endParaRPr>
          </a:p>
          <a:p>
            <a:r>
              <a:rPr lang="hr-HR" sz="1600" i="1" dirty="0" err="1" smtClean="0">
                <a:solidFill>
                  <a:srgbClr val="000066"/>
                </a:solidFill>
              </a:rPr>
              <a:t>Dis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  <a:r>
              <a:rPr lang="hr-HR" sz="1600" i="1" dirty="0" err="1" smtClean="0">
                <a:solidFill>
                  <a:srgbClr val="000066"/>
                </a:solidFill>
              </a:rPr>
              <a:t>Manibus</a:t>
            </a:r>
            <a:r>
              <a:rPr lang="hr-HR" sz="1600" i="1" dirty="0" smtClean="0">
                <a:solidFill>
                  <a:srgbClr val="000066"/>
                </a:solidFill>
              </a:rPr>
              <a:t> ?</a:t>
            </a:r>
          </a:p>
          <a:p>
            <a:r>
              <a:rPr lang="hr-HR" sz="1600" i="1" dirty="0" err="1" smtClean="0">
                <a:solidFill>
                  <a:srgbClr val="000066"/>
                </a:solidFill>
              </a:rPr>
              <a:t>Romania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  <a:r>
              <a:rPr lang="hr-HR" sz="1600" i="1" dirty="0" err="1" smtClean="0">
                <a:solidFill>
                  <a:srgbClr val="000066"/>
                </a:solidFill>
              </a:rPr>
              <a:t>Naevia</a:t>
            </a:r>
            <a:endParaRPr lang="hr-HR" sz="1600" i="1" dirty="0" smtClean="0">
              <a:solidFill>
                <a:srgbClr val="000066"/>
              </a:solidFill>
            </a:endParaRPr>
          </a:p>
          <a:p>
            <a:r>
              <a:rPr lang="hr-HR" sz="1600" i="1" dirty="0" err="1" smtClean="0">
                <a:solidFill>
                  <a:srgbClr val="000066"/>
                </a:solidFill>
              </a:rPr>
              <a:t>clarissima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  <a:r>
              <a:rPr lang="hr-HR" sz="1600" i="1" dirty="0" err="1" smtClean="0">
                <a:solidFill>
                  <a:srgbClr val="000066"/>
                </a:solidFill>
              </a:rPr>
              <a:t>femina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</a:p>
          <a:p>
            <a:r>
              <a:rPr lang="hr-HR" sz="1600" i="1" dirty="0" err="1" smtClean="0">
                <a:solidFill>
                  <a:srgbClr val="000066"/>
                </a:solidFill>
              </a:rPr>
              <a:t>viva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  <a:r>
              <a:rPr lang="hr-HR" sz="1600" i="1" dirty="0" err="1" smtClean="0">
                <a:solidFill>
                  <a:srgbClr val="000066"/>
                </a:solidFill>
              </a:rPr>
              <a:t>fecit</a:t>
            </a:r>
            <a:r>
              <a:rPr lang="hr-HR" sz="1600" i="1" dirty="0" smtClean="0">
                <a:solidFill>
                  <a:srgbClr val="000066"/>
                </a:solidFill>
              </a:rPr>
              <a:t> sibi  </a:t>
            </a:r>
            <a:r>
              <a:rPr lang="hr-HR" sz="1600" i="1" dirty="0" err="1" smtClean="0">
                <a:solidFill>
                  <a:srgbClr val="000066"/>
                </a:solidFill>
              </a:rPr>
              <a:t>memoriam</a:t>
            </a:r>
            <a:endParaRPr lang="hr-HR" sz="1600" i="1" dirty="0" smtClean="0">
              <a:solidFill>
                <a:srgbClr val="000066"/>
              </a:solidFill>
            </a:endParaRPr>
          </a:p>
          <a:p>
            <a:r>
              <a:rPr lang="hr-HR" sz="1600" i="1" dirty="0" err="1" smtClean="0">
                <a:solidFill>
                  <a:srgbClr val="000066"/>
                </a:solidFill>
              </a:rPr>
              <a:t>praecurrentibus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</a:p>
          <a:p>
            <a:r>
              <a:rPr lang="hr-HR" sz="1600" i="1" dirty="0" err="1" smtClean="0">
                <a:solidFill>
                  <a:srgbClr val="000066"/>
                </a:solidFill>
              </a:rPr>
              <a:t>Cletio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  <a:r>
              <a:rPr lang="hr-HR" sz="1600" i="1" dirty="0" err="1" smtClean="0">
                <a:solidFill>
                  <a:srgbClr val="000066"/>
                </a:solidFill>
              </a:rPr>
              <a:t>Romuliano</a:t>
            </a:r>
            <a:r>
              <a:rPr lang="hr-HR" sz="1600" i="1" dirty="0" smtClean="0">
                <a:solidFill>
                  <a:srgbClr val="000066"/>
                </a:solidFill>
              </a:rPr>
              <a:t> et</a:t>
            </a:r>
          </a:p>
          <a:p>
            <a:r>
              <a:rPr lang="hr-HR" sz="1600" i="1" dirty="0" err="1" smtClean="0">
                <a:solidFill>
                  <a:srgbClr val="000066"/>
                </a:solidFill>
              </a:rPr>
              <a:t>Aurelio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  <a:r>
              <a:rPr lang="hr-HR" sz="1600" i="1" dirty="0" err="1" smtClean="0">
                <a:solidFill>
                  <a:srgbClr val="000066"/>
                </a:solidFill>
              </a:rPr>
              <a:t>Calemero</a:t>
            </a:r>
            <a:r>
              <a:rPr lang="hr-HR" sz="1600" i="1" dirty="0" smtClean="0">
                <a:solidFill>
                  <a:srgbClr val="000066"/>
                </a:solidFill>
              </a:rPr>
              <a:t> </a:t>
            </a:r>
            <a:endParaRPr lang="hr-HR" sz="1600" i="1" dirty="0">
              <a:solidFill>
                <a:srgbClr val="000066"/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179512" y="2564904"/>
            <a:ext cx="597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CIL:</a:t>
            </a:r>
            <a:r>
              <a:rPr lang="hr-HR" sz="1400" i="1" dirty="0" smtClean="0">
                <a:solidFill>
                  <a:srgbClr val="000066"/>
                </a:solidFill>
              </a:rPr>
              <a:t> vir </a:t>
            </a:r>
            <a:r>
              <a:rPr lang="hr-HR" sz="1400" i="1" dirty="0" err="1" smtClean="0">
                <a:solidFill>
                  <a:srgbClr val="000066"/>
                </a:solidFill>
              </a:rPr>
              <a:t>togatus</a:t>
            </a:r>
            <a:r>
              <a:rPr lang="hr-HR" sz="1400" i="1" dirty="0" smtClean="0">
                <a:solidFill>
                  <a:srgbClr val="000066"/>
                </a:solidFill>
              </a:rPr>
              <a:t>                                                                          </a:t>
            </a:r>
            <a:r>
              <a:rPr lang="hr-HR" sz="1400" i="1" dirty="0" err="1" smtClean="0">
                <a:solidFill>
                  <a:srgbClr val="000066"/>
                </a:solidFill>
              </a:rPr>
              <a:t>puer</a:t>
            </a:r>
            <a:r>
              <a:rPr lang="hr-HR" sz="1400" i="1" dirty="0" smtClean="0">
                <a:solidFill>
                  <a:srgbClr val="000066"/>
                </a:solidFill>
              </a:rPr>
              <a:t> </a:t>
            </a:r>
            <a:r>
              <a:rPr lang="hr-HR" sz="1400" i="1" dirty="0" err="1" smtClean="0">
                <a:solidFill>
                  <a:srgbClr val="000066"/>
                </a:solidFill>
              </a:rPr>
              <a:t>tunicatus</a:t>
            </a:r>
            <a:endParaRPr lang="hr-HR" sz="1400" i="1" dirty="0">
              <a:solidFill>
                <a:srgbClr val="000066"/>
              </a:solidFill>
            </a:endParaRPr>
          </a:p>
        </p:txBody>
      </p:sp>
      <p:pic>
        <p:nvPicPr>
          <p:cNvPr id="16" name="Slika 15" descr="toga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95736" y="3429000"/>
            <a:ext cx="953218" cy="1944216"/>
          </a:xfrm>
          <a:prstGeom prst="rect">
            <a:avLst/>
          </a:prstGeom>
        </p:spPr>
      </p:pic>
      <p:sp>
        <p:nvSpPr>
          <p:cNvPr id="17" name="TekstniOkvir 16"/>
          <p:cNvSpPr txBox="1"/>
          <p:nvPr/>
        </p:nvSpPr>
        <p:spPr>
          <a:xfrm>
            <a:off x="467544" y="551723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   oblici kasnoantičke toge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18" name="TekstniOkvir 17"/>
          <p:cNvSpPr txBox="1"/>
          <p:nvPr/>
        </p:nvSpPr>
        <p:spPr>
          <a:xfrm>
            <a:off x="899592" y="5949280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                           sarkofag, </a:t>
            </a:r>
            <a:r>
              <a:rPr lang="hr-HR" sz="1400" dirty="0" err="1" smtClean="0">
                <a:solidFill>
                  <a:srgbClr val="000066"/>
                </a:solidFill>
              </a:rPr>
              <a:t>Brescia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6660232" y="6525344"/>
            <a:ext cx="24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  </a:t>
            </a:r>
            <a:r>
              <a:rPr lang="hr-HR" sz="1400" dirty="0" err="1" smtClean="0">
                <a:solidFill>
                  <a:srgbClr val="000066"/>
                </a:solidFill>
              </a:rPr>
              <a:t>noričko</a:t>
            </a:r>
            <a:r>
              <a:rPr lang="hr-HR" sz="1400" dirty="0" smtClean="0">
                <a:solidFill>
                  <a:srgbClr val="000066"/>
                </a:solidFill>
              </a:rPr>
              <a:t>-panonske služavke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2915816" y="4725144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         </a:t>
            </a:r>
            <a:r>
              <a:rPr lang="hr-HR" sz="1400" dirty="0" err="1" smtClean="0">
                <a:solidFill>
                  <a:srgbClr val="000066"/>
                </a:solidFill>
              </a:rPr>
              <a:t>kontabulirana</a:t>
            </a:r>
            <a:r>
              <a:rPr lang="hr-HR" sz="1400" dirty="0" smtClean="0">
                <a:solidFill>
                  <a:srgbClr val="000066"/>
                </a:solidFill>
              </a:rPr>
              <a:t> pala u kultu </a:t>
            </a:r>
            <a:r>
              <a:rPr lang="hr-HR" sz="1400" dirty="0" err="1" smtClean="0">
                <a:solidFill>
                  <a:srgbClr val="000066"/>
                </a:solidFill>
              </a:rPr>
              <a:t>Izide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5940152" y="342900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  Celje, </a:t>
            </a:r>
            <a:r>
              <a:rPr lang="hr-HR" sz="1400" dirty="0" err="1" smtClean="0">
                <a:solidFill>
                  <a:srgbClr val="000066"/>
                </a:solidFill>
              </a:rPr>
              <a:t>Šempeter</a:t>
            </a:r>
            <a:r>
              <a:rPr lang="hr-HR" sz="1400" dirty="0" smtClean="0">
                <a:solidFill>
                  <a:srgbClr val="000066"/>
                </a:solidFill>
              </a:rPr>
              <a:t> – </a:t>
            </a:r>
            <a:r>
              <a:rPr lang="hr-HR" sz="1400" dirty="0" err="1" smtClean="0">
                <a:solidFill>
                  <a:srgbClr val="000066"/>
                </a:solidFill>
              </a:rPr>
              <a:t>kontabulirana</a:t>
            </a:r>
            <a:r>
              <a:rPr lang="hr-HR" sz="1400" dirty="0" smtClean="0">
                <a:solidFill>
                  <a:srgbClr val="000066"/>
                </a:solidFill>
              </a:rPr>
              <a:t> pala?</a:t>
            </a:r>
            <a:endParaRPr lang="hr-HR" sz="1400" dirty="0">
              <a:solidFill>
                <a:srgbClr val="000066"/>
              </a:solidFill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323528" y="645333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rgbClr val="000066"/>
                </a:solidFill>
              </a:rPr>
              <a:t>                                         </a:t>
            </a:r>
            <a:r>
              <a:rPr lang="hr-HR" sz="1400" dirty="0" err="1" smtClean="0">
                <a:solidFill>
                  <a:srgbClr val="000066"/>
                </a:solidFill>
              </a:rPr>
              <a:t>togaänliches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Rangkostüm</a:t>
            </a:r>
            <a:r>
              <a:rPr lang="hr-HR" sz="1400" dirty="0" smtClean="0">
                <a:solidFill>
                  <a:srgbClr val="000066"/>
                </a:solidFill>
              </a:rPr>
              <a:t>, </a:t>
            </a:r>
            <a:r>
              <a:rPr lang="hr-HR" sz="1400" dirty="0" err="1" smtClean="0">
                <a:solidFill>
                  <a:srgbClr val="000066"/>
                </a:solidFill>
              </a:rPr>
              <a:t>eigentümliche</a:t>
            </a:r>
            <a:r>
              <a:rPr lang="hr-HR" sz="1400" dirty="0" smtClean="0">
                <a:solidFill>
                  <a:srgbClr val="000066"/>
                </a:solidFill>
              </a:rPr>
              <a:t> </a:t>
            </a:r>
            <a:r>
              <a:rPr lang="hr-HR" sz="1400" dirty="0" err="1" smtClean="0">
                <a:solidFill>
                  <a:srgbClr val="000066"/>
                </a:solidFill>
              </a:rPr>
              <a:t>Togatracht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25" name="Slika 24" descr="toga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87624" y="3356992"/>
            <a:ext cx="864096" cy="2045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ARHEOLOGIJA (EPIGRAFIJA I ONOMASTIKA) + GEOLOGIJA </a:t>
            </a:r>
            <a:endParaRPr lang="hr-H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836713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2">
                    <a:lumMod val="50000"/>
                  </a:schemeClr>
                </a:solidFill>
              </a:rPr>
              <a:t> Arheologija: dr. sc. B. Migotti i dr. sc. Ljubica Perinić, HAZU </a:t>
            </a:r>
            <a:endParaRPr lang="hr-H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 descr="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0800" y="883196"/>
            <a:ext cx="1621520" cy="2353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56792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    Onomastika: dr. sc. Ivan Radman-Livaja (AMZ)</a:t>
            </a:r>
            <a:endParaRPr lang="hr-H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 descr="12036730_10206773322145166_654645672911119638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8344" y="1484784"/>
            <a:ext cx="1146195" cy="1224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327569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                 Epigrafija: dr. sc. Marjeta Šašel Kos (SAZU)</a:t>
            </a:r>
            <a:endParaRPr lang="hr-H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10" descr="MSK-foto-2014-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1152128" cy="14298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95736" y="414908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          Geologija: dr. sc. Mirko Belak (HGI) </a:t>
            </a:r>
            <a:endParaRPr lang="hr-H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229200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r>
              <a:rPr lang="hr-HR" dirty="0" smtClean="0">
                <a:solidFill>
                  <a:schemeClr val="tx2">
                    <a:lumMod val="50000"/>
                  </a:schemeClr>
                </a:solidFill>
              </a:rPr>
              <a:t>                         Geoarheologija - savjetnik: prof. dr. sc. Bojan Djurić (FF Ljubljana)</a:t>
            </a:r>
            <a:endParaRPr lang="hr-H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 descr="http://psn.sdn.si/sn/img/s800x646/09/073/633726216298906324_bojan%20djuri%C4%87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085184"/>
            <a:ext cx="1456978" cy="12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lika 15" descr="IMG_07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3717032"/>
            <a:ext cx="2270924" cy="15121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611</Words>
  <Application>Microsoft Office PowerPoint</Application>
  <PresentationFormat>Prikaz na zaslonu (4:3)</PresentationFormat>
  <Paragraphs>151</Paragraphs>
  <Slides>13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4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Branka Migotti</dc:creator>
  <cp:lastModifiedBy>Branka Migotti</cp:lastModifiedBy>
  <cp:revision>143</cp:revision>
  <dcterms:created xsi:type="dcterms:W3CDTF">2015-12-09T06:36:49Z</dcterms:created>
  <dcterms:modified xsi:type="dcterms:W3CDTF">2016-04-19T14:33:08Z</dcterms:modified>
</cp:coreProperties>
</file>