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1" r:id="rId5"/>
    <p:sldId id="265" r:id="rId6"/>
    <p:sldId id="276" r:id="rId7"/>
    <p:sldId id="293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66" r:id="rId16"/>
    <p:sldId id="267" r:id="rId17"/>
    <p:sldId id="268" r:id="rId18"/>
    <p:sldId id="269" r:id="rId19"/>
    <p:sldId id="270" r:id="rId20"/>
    <p:sldId id="284" r:id="rId21"/>
    <p:sldId id="285" r:id="rId22"/>
    <p:sldId id="286" r:id="rId23"/>
    <p:sldId id="295" r:id="rId24"/>
    <p:sldId id="287" r:id="rId25"/>
    <p:sldId id="288" r:id="rId26"/>
    <p:sldId id="297" r:id="rId27"/>
    <p:sldId id="290" r:id="rId28"/>
    <p:sldId id="275" r:id="rId29"/>
    <p:sldId id="263" r:id="rId30"/>
    <p:sldId id="264" r:id="rId31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Uredite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0390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117294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4580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8123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255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6329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093250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392984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26680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9830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78953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06D9F-DF62-441B-BC80-2724EB38C6A0}" type="datetimeFigureOut">
              <a:rPr lang="hr-HR" smtClean="0"/>
              <a:pPr/>
              <a:t>13.4.2016.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0C110-FE10-48B6-BB4D-E3DC31746149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9710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Picture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5" y="260350"/>
            <a:ext cx="1090613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 descr="HRZZ logo 4 colo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60350"/>
            <a:ext cx="2566987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 3"/>
          <p:cNvSpPr/>
          <p:nvPr/>
        </p:nvSpPr>
        <p:spPr>
          <a:xfrm>
            <a:off x="1341438" y="2564904"/>
            <a:ext cx="68309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1</a:t>
            </a:r>
            <a:r>
              <a:rPr lang="en-US" sz="2400" b="1" baseline="30000" dirty="0" smtClean="0"/>
              <a:t>st</a:t>
            </a:r>
            <a:r>
              <a:rPr lang="en-US" sz="2400" b="1" dirty="0" smtClean="0"/>
              <a:t> century AD small finds from </a:t>
            </a:r>
            <a:r>
              <a:rPr lang="en-US" sz="2400" b="1" dirty="0" err="1" smtClean="0"/>
              <a:t>Burgenae</a:t>
            </a:r>
            <a:r>
              <a:rPr lang="en-US" sz="2400" b="1" dirty="0" smtClean="0"/>
              <a:t>: </a:t>
            </a:r>
            <a:endParaRPr lang="hr-HR" sz="2400" b="1" dirty="0" smtClean="0"/>
          </a:p>
          <a:p>
            <a:pPr algn="ctr"/>
            <a:endParaRPr lang="hr-HR" sz="2400" b="1" dirty="0"/>
          </a:p>
          <a:p>
            <a:pPr algn="ctr"/>
            <a:r>
              <a:rPr lang="hr-HR" sz="2400" b="1" dirty="0" smtClean="0"/>
              <a:t>C</a:t>
            </a:r>
            <a:r>
              <a:rPr lang="en-US" sz="2400" b="1" dirty="0" err="1" smtClean="0"/>
              <a:t>hronological</a:t>
            </a:r>
            <a:r>
              <a:rPr lang="en-US" sz="2400" b="1" dirty="0" smtClean="0"/>
              <a:t> clues for the establishment of the fort</a:t>
            </a:r>
            <a:r>
              <a:rPr lang="hr-HR" sz="2400" dirty="0" smtClean="0"/>
              <a:t/>
            </a:r>
            <a:br>
              <a:rPr lang="hr-HR" sz="2400" dirty="0" smtClean="0"/>
            </a:br>
            <a:endParaRPr lang="hr-HR" sz="2400" dirty="0"/>
          </a:p>
        </p:txBody>
      </p:sp>
      <p:sp>
        <p:nvSpPr>
          <p:cNvPr id="5" name="Pravokutnik 4"/>
          <p:cNvSpPr/>
          <p:nvPr/>
        </p:nvSpPr>
        <p:spPr>
          <a:xfrm>
            <a:off x="250825" y="5373216"/>
            <a:ext cx="51132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smtClean="0"/>
              <a:t>Ivan Radman-</a:t>
            </a:r>
            <a:r>
              <a:rPr lang="hr-HR" dirty="0" err="1" smtClean="0"/>
              <a:t>Livaja</a:t>
            </a:r>
            <a:r>
              <a:rPr lang="hr-HR" dirty="0" smtClean="0"/>
              <a:t>, </a:t>
            </a:r>
            <a:r>
              <a:rPr lang="hr-HR" dirty="0" err="1" smtClean="0"/>
              <a:t>Archaeological</a:t>
            </a:r>
            <a:r>
              <a:rPr lang="hr-HR" dirty="0" smtClean="0"/>
              <a:t> </a:t>
            </a:r>
            <a:r>
              <a:rPr lang="hr-HR" dirty="0" err="1" smtClean="0"/>
              <a:t>Museum</a:t>
            </a:r>
            <a:r>
              <a:rPr lang="hr-HR" dirty="0" smtClean="0"/>
              <a:t>, Zagreb</a:t>
            </a:r>
            <a:endParaRPr lang="hr-HR" dirty="0"/>
          </a:p>
        </p:txBody>
      </p:sp>
      <p:sp>
        <p:nvSpPr>
          <p:cNvPr id="6" name="TekstniOkvir 5"/>
          <p:cNvSpPr txBox="1"/>
          <p:nvPr/>
        </p:nvSpPr>
        <p:spPr>
          <a:xfrm>
            <a:off x="2915816" y="1263650"/>
            <a:ext cx="2711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b="1" dirty="0" smtClean="0">
                <a:solidFill>
                  <a:srgbClr val="FF0000"/>
                </a:solidFill>
              </a:rPr>
              <a:t>XXIII. Limes </a:t>
            </a:r>
            <a:r>
              <a:rPr lang="hr-HR" b="1" dirty="0" err="1" smtClean="0">
                <a:solidFill>
                  <a:srgbClr val="FF0000"/>
                </a:solidFill>
              </a:rPr>
              <a:t>Congress</a:t>
            </a:r>
            <a:r>
              <a:rPr lang="hr-HR" b="1" dirty="0" smtClean="0">
                <a:solidFill>
                  <a:srgbClr val="FF0000"/>
                </a:solidFill>
              </a:rPr>
              <a:t> 2015</a:t>
            </a:r>
            <a:endParaRPr lang="hr-H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5804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pple\Downloads\fotoburgenae\DSC_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2" y="285654"/>
            <a:ext cx="9142548" cy="612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7438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pple\Downloads\burgenae2\DSC_02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6" y="404664"/>
            <a:ext cx="9177610" cy="614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466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pple\Downloads\fotoburgenae\DSC_02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9886"/>
            <a:ext cx="9144000" cy="61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16729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pple\Downloads\burgenae2\DSC_02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873"/>
            <a:ext cx="9144000" cy="61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23465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pple\Downloads\burgenae2\DSC_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601" y="281859"/>
            <a:ext cx="9179601" cy="6145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20376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My documents 2015\1st century AD small finds from Burgenae\BURGENAE - EARLY FIBULAE\DSC_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7188"/>
            <a:ext cx="9132513" cy="611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251520" y="6519827"/>
            <a:ext cx="2448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/>
              <a:t>Aucissa</a:t>
            </a:r>
            <a:r>
              <a:rPr lang="hr-HR" sz="1200" dirty="0" smtClean="0"/>
              <a:t>  </a:t>
            </a:r>
            <a:r>
              <a:rPr lang="hr-HR" sz="1200" dirty="0" err="1" smtClean="0"/>
              <a:t>type</a:t>
            </a:r>
            <a:r>
              <a:rPr lang="hr-HR" sz="1200" dirty="0" smtClean="0"/>
              <a:t> </a:t>
            </a:r>
            <a:r>
              <a:rPr lang="hr-HR" sz="1200" dirty="0" err="1" smtClean="0"/>
              <a:t>brooches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xmlns="" val="25479355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My documents 2015\1st century AD small finds from Burgenae\BURGENAE - EARLY FIBULAE\DSC_0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2503"/>
            <a:ext cx="9144000" cy="61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39072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My documents 2015\1st century AD small finds from Burgenae\BURGENAE - EARLY FIBULAE\DSC_02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3871"/>
            <a:ext cx="9131787" cy="61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267363" y="6412276"/>
            <a:ext cx="37444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/>
              <a:t>Eingliedrige</a:t>
            </a:r>
            <a:r>
              <a:rPr lang="hr-HR" sz="1200" dirty="0" smtClean="0"/>
              <a:t> </a:t>
            </a:r>
            <a:r>
              <a:rPr lang="hr-HR" sz="1200" dirty="0" err="1"/>
              <a:t>Drahtfibeln</a:t>
            </a:r>
            <a:r>
              <a:rPr lang="hr-HR" sz="1200" dirty="0"/>
              <a:t> («</a:t>
            </a:r>
            <a:r>
              <a:rPr lang="hr-HR" sz="1200" dirty="0" err="1"/>
              <a:t>Soldatenfibeln</a:t>
            </a:r>
            <a:r>
              <a:rPr lang="hr-HR" sz="1200" dirty="0" smtClean="0"/>
              <a:t>») – </a:t>
            </a:r>
            <a:r>
              <a:rPr lang="hr-HR" sz="1200" dirty="0" err="1" smtClean="0"/>
              <a:t>Almgren</a:t>
            </a:r>
            <a:r>
              <a:rPr lang="hr-HR" sz="1200" dirty="0" smtClean="0"/>
              <a:t> 15 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xmlns="" val="3211849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My documents 2015\1st century AD small finds from Burgenae\BURGENAE - EARLY FIBULAE\DSC_02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092"/>
            <a:ext cx="9144000" cy="61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/>
          <p:cNvSpPr txBox="1"/>
          <p:nvPr/>
        </p:nvSpPr>
        <p:spPr>
          <a:xfrm>
            <a:off x="179512" y="6406923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 err="1" smtClean="0"/>
              <a:t>Nertomarus</a:t>
            </a:r>
            <a:r>
              <a:rPr lang="hr-HR" sz="1200" dirty="0" smtClean="0"/>
              <a:t> </a:t>
            </a:r>
            <a:r>
              <a:rPr lang="hr-HR" sz="1200" dirty="0" err="1" smtClean="0"/>
              <a:t>type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xmlns="" val="35823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My documents 2015\1st century AD small finds from Burgenae\BURGENAE - EARLY FIBULAE\DSC_02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267"/>
            <a:ext cx="9144000" cy="61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niOkvir 2"/>
          <p:cNvSpPr txBox="1"/>
          <p:nvPr/>
        </p:nvSpPr>
        <p:spPr>
          <a:xfrm>
            <a:off x="683568" y="6453336"/>
            <a:ext cx="13456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1200" dirty="0" err="1" smtClean="0"/>
              <a:t>Doppelknopffibel</a:t>
            </a:r>
            <a:r>
              <a:rPr lang="hr-HR" sz="1200" dirty="0" smtClean="0"/>
              <a:t> 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xmlns="" val="10730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ublic\Documents\My Documents\Burgenae-harness\ko nas bre zavad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314" y="332656"/>
            <a:ext cx="8071369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9983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Documents\My Documents\Burgenae\FINALburgenae\Burgenae-1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5237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Documents\My Documents\Burgenae\FINALburgenae\BurgenaeDRAWING-1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173" y="0"/>
            <a:ext cx="731576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113791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Documents\My Documents\Burgenae-harness\fotke-Burgenae\phal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28"/>
            <a:ext cx="3795166" cy="408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Public\Documents\My Documents\Burgenae-harness\fotke-Burgenae\phalerabac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5165" y="2904"/>
            <a:ext cx="4459229" cy="409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179512" y="4221088"/>
            <a:ext cx="43204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small copper-alloy </a:t>
            </a:r>
            <a:r>
              <a:rPr lang="en-US" sz="1200" dirty="0" err="1"/>
              <a:t>phalera</a:t>
            </a:r>
            <a:r>
              <a:rPr lang="en-US" sz="1200" dirty="0"/>
              <a:t> (cat. 1) according to Bishops </a:t>
            </a:r>
            <a:r>
              <a:rPr lang="hr-HR" sz="1200" dirty="0" smtClean="0"/>
              <a:t>t</a:t>
            </a:r>
            <a:r>
              <a:rPr lang="en-US" sz="1200" dirty="0" err="1" smtClean="0"/>
              <a:t>ypology</a:t>
            </a:r>
            <a:r>
              <a:rPr lang="en-US" sz="1200" dirty="0" smtClean="0"/>
              <a:t> </a:t>
            </a:r>
            <a:r>
              <a:rPr lang="en-US" sz="1200" dirty="0"/>
              <a:t>of Roman </a:t>
            </a:r>
            <a:r>
              <a:rPr lang="en-US" sz="1200" dirty="0" smtClean="0"/>
              <a:t>cavalry</a:t>
            </a:r>
            <a:r>
              <a:rPr lang="hr-HR" sz="1200" dirty="0" smtClean="0"/>
              <a:t> </a:t>
            </a:r>
            <a:r>
              <a:rPr lang="en-US" sz="1200" dirty="0" smtClean="0"/>
              <a:t>equipment</a:t>
            </a:r>
            <a:r>
              <a:rPr lang="en-US" sz="1200" dirty="0"/>
              <a:t>, is akin to his functional </a:t>
            </a:r>
            <a:r>
              <a:rPr lang="en-US" sz="1200" dirty="0" err="1" smtClean="0"/>
              <a:t>typ</a:t>
            </a:r>
            <a:r>
              <a:rPr lang="hr-HR" sz="1200" dirty="0" smtClean="0"/>
              <a:t>e </a:t>
            </a:r>
            <a:r>
              <a:rPr lang="en-US" sz="1200" dirty="0" smtClean="0"/>
              <a:t> </a:t>
            </a:r>
            <a:r>
              <a:rPr lang="en-US" sz="1200" dirty="0"/>
              <a:t>2f while the front side of this </a:t>
            </a:r>
            <a:r>
              <a:rPr lang="en-US" sz="1200" dirty="0" err="1"/>
              <a:t>phalera</a:t>
            </a:r>
            <a:r>
              <a:rPr lang="en-US" sz="1200" dirty="0"/>
              <a:t> </a:t>
            </a:r>
            <a:r>
              <a:rPr lang="en-US" sz="1200" dirty="0" smtClean="0"/>
              <a:t>co</a:t>
            </a:r>
            <a:r>
              <a:rPr lang="hr-HR" sz="1200" dirty="0" err="1" smtClean="0"/>
              <a:t>rr</a:t>
            </a:r>
            <a:r>
              <a:rPr lang="en-US" sz="1200" dirty="0" err="1" smtClean="0"/>
              <a:t>esponds</a:t>
            </a:r>
            <a:r>
              <a:rPr lang="en-US" sz="1200" dirty="0" smtClean="0"/>
              <a:t> to</a:t>
            </a:r>
            <a:r>
              <a:rPr lang="hr-HR" sz="1200" dirty="0" smtClean="0"/>
              <a:t> </a:t>
            </a:r>
            <a:r>
              <a:rPr lang="en-US" sz="1200" dirty="0" smtClean="0"/>
              <a:t>Bishop’s </a:t>
            </a:r>
            <a:r>
              <a:rPr lang="en-US" sz="1200" dirty="0"/>
              <a:t>decorative type 2a. This type of </a:t>
            </a:r>
            <a:r>
              <a:rPr lang="en-US" sz="1200" dirty="0" err="1" smtClean="0"/>
              <a:t>phalera</a:t>
            </a:r>
            <a:r>
              <a:rPr lang="hr-HR" sz="1200" dirty="0" smtClean="0"/>
              <a:t> </a:t>
            </a:r>
            <a:r>
              <a:rPr lang="en-US" sz="1200" dirty="0" smtClean="0"/>
              <a:t>was </a:t>
            </a:r>
            <a:r>
              <a:rPr lang="en-US" sz="1200" dirty="0"/>
              <a:t>most probably </a:t>
            </a:r>
            <a:r>
              <a:rPr lang="en-US" sz="1200" dirty="0" smtClean="0"/>
              <a:t>associated</a:t>
            </a:r>
            <a:r>
              <a:rPr lang="hr-HR" sz="1200" dirty="0" smtClean="0"/>
              <a:t> </a:t>
            </a:r>
            <a:r>
              <a:rPr lang="en-US" sz="1200" dirty="0" smtClean="0"/>
              <a:t>with </a:t>
            </a:r>
            <a:r>
              <a:rPr lang="en-US" sz="1200" dirty="0"/>
              <a:t>a pendant </a:t>
            </a:r>
            <a:r>
              <a:rPr lang="en-US" sz="1200" dirty="0" smtClean="0"/>
              <a:t>and</a:t>
            </a:r>
            <a:r>
              <a:rPr lang="hr-HR" sz="1200" dirty="0" smtClean="0"/>
              <a:t> </a:t>
            </a:r>
            <a:r>
              <a:rPr lang="en-US" sz="1200" dirty="0" smtClean="0"/>
              <a:t>served </a:t>
            </a:r>
            <a:r>
              <a:rPr lang="en-US" sz="1200" dirty="0"/>
              <a:t>no functional purposes except as a pendant mount (Bishop, 1988: 94-95, 135-141). It </a:t>
            </a:r>
            <a:r>
              <a:rPr lang="en-US" sz="1200" dirty="0" smtClean="0"/>
              <a:t>can</a:t>
            </a:r>
            <a:r>
              <a:rPr lang="hr-HR" sz="1200" dirty="0" smtClean="0"/>
              <a:t> </a:t>
            </a:r>
            <a:r>
              <a:rPr lang="en-US" sz="1200" dirty="0" smtClean="0"/>
              <a:t>be </a:t>
            </a:r>
            <a:r>
              <a:rPr lang="en-US" sz="1200" dirty="0"/>
              <a:t>roughly dated to the 1" century AD, </a:t>
            </a:r>
            <a:r>
              <a:rPr lang="en-US" sz="1200" dirty="0" smtClean="0"/>
              <a:t>probably</a:t>
            </a:r>
            <a:r>
              <a:rPr lang="hr-HR" sz="1200" dirty="0" smtClean="0"/>
              <a:t> </a:t>
            </a:r>
            <a:r>
              <a:rPr lang="en-US" sz="1200" dirty="0" smtClean="0"/>
              <a:t>starting </a:t>
            </a:r>
            <a:r>
              <a:rPr lang="en-US" sz="1200" dirty="0"/>
              <a:t>from the </a:t>
            </a:r>
            <a:r>
              <a:rPr lang="en-US" sz="1200" dirty="0" err="1"/>
              <a:t>Claudian</a:t>
            </a:r>
            <a:r>
              <a:rPr lang="en-US" sz="1200" dirty="0"/>
              <a:t> time to the early </a:t>
            </a:r>
            <a:r>
              <a:rPr lang="en-US" sz="1200" dirty="0" smtClean="0"/>
              <a:t>2</a:t>
            </a:r>
            <a:r>
              <a:rPr lang="hr-HR" sz="1200" baseline="30000" dirty="0" smtClean="0"/>
              <a:t>n</a:t>
            </a:r>
            <a:r>
              <a:rPr lang="en-US" sz="1200" baseline="30000" dirty="0" smtClean="0"/>
              <a:t>d</a:t>
            </a:r>
            <a:r>
              <a:rPr lang="hr-HR" sz="1200" dirty="0" smtClean="0"/>
              <a:t> </a:t>
            </a:r>
            <a:r>
              <a:rPr lang="en-US" sz="1200" dirty="0" smtClean="0"/>
              <a:t>century </a:t>
            </a:r>
            <a:r>
              <a:rPr lang="en-US" sz="1200" dirty="0"/>
              <a:t>at the latest (Bishop &amp; </a:t>
            </a:r>
            <a:r>
              <a:rPr lang="en-US" sz="1200" dirty="0" err="1"/>
              <a:t>Coulston</a:t>
            </a:r>
            <a:r>
              <a:rPr lang="en-US" sz="1200" dirty="0"/>
              <a:t> 1993:105; </a:t>
            </a:r>
            <a:r>
              <a:rPr lang="en-US" sz="1200" dirty="0" err="1"/>
              <a:t>Rabeisen</a:t>
            </a:r>
            <a:r>
              <a:rPr lang="en-US" sz="1200" dirty="0"/>
              <a:t>, 1990: 80, 84-85; </a:t>
            </a:r>
            <a:r>
              <a:rPr lang="en-US" sz="1200" dirty="0" err="1" smtClean="0"/>
              <a:t>Deschler-Erb</a:t>
            </a:r>
            <a:r>
              <a:rPr lang="en-US" sz="1200" dirty="0" smtClean="0"/>
              <a:t>,</a:t>
            </a:r>
            <a:r>
              <a:rPr lang="hr-HR" sz="1200" dirty="0" smtClean="0"/>
              <a:t> </a:t>
            </a:r>
            <a:r>
              <a:rPr lang="en-US" sz="1200" dirty="0" smtClean="0"/>
              <a:t>1999</a:t>
            </a:r>
            <a:r>
              <a:rPr lang="en-US" sz="1200" dirty="0"/>
              <a:t>: 59; Chapman, 2005: 132-133).</a:t>
            </a:r>
            <a:endParaRPr lang="hr-HR" sz="1200" dirty="0"/>
          </a:p>
        </p:txBody>
      </p:sp>
      <p:pic>
        <p:nvPicPr>
          <p:cNvPr id="9220" name="Picture 4" descr="C:\Users\Public\Documents\My Documents\Burgenae-harness\radman-burgenae\01faler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2278" y="4094513"/>
            <a:ext cx="3672508" cy="276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1735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Public\Documents\My Documents\Burgenae-harness\fotke-Burgenae\DSCF26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" y="188640"/>
            <a:ext cx="9121833" cy="61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82244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 2"/>
          <p:cNvSpPr/>
          <p:nvPr/>
        </p:nvSpPr>
        <p:spPr>
          <a:xfrm flipH="1">
            <a:off x="323528" y="4365104"/>
            <a:ext cx="62646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There are four, more or less well preserved junction loops among the harness fittings </a:t>
            </a:r>
            <a:r>
              <a:rPr lang="en-US" sz="1400" dirty="0" smtClean="0"/>
              <a:t>from</a:t>
            </a:r>
            <a:r>
              <a:rPr lang="hr-HR" sz="1400" dirty="0" smtClean="0"/>
              <a:t> </a:t>
            </a:r>
            <a:r>
              <a:rPr lang="en-US" sz="1400" dirty="0" err="1" smtClean="0"/>
              <a:t>Burgenae</a:t>
            </a:r>
            <a:r>
              <a:rPr lang="hr-HR" sz="1400" dirty="0" smtClean="0"/>
              <a:t>. </a:t>
            </a:r>
            <a:r>
              <a:rPr lang="en-US" sz="1400" dirty="0" smtClean="0"/>
              <a:t>The </a:t>
            </a:r>
            <a:r>
              <a:rPr lang="en-US" sz="1400" dirty="0"/>
              <a:t>fragment (cat.2) </a:t>
            </a:r>
            <a:r>
              <a:rPr lang="en-US" sz="1400" dirty="0" smtClean="0"/>
              <a:t>probably</a:t>
            </a:r>
            <a:r>
              <a:rPr lang="hr-HR" sz="1400" dirty="0" smtClean="0"/>
              <a:t> </a:t>
            </a:r>
            <a:r>
              <a:rPr lang="en-US" sz="1400" dirty="0" smtClean="0"/>
              <a:t>belongs </a:t>
            </a:r>
            <a:r>
              <a:rPr lang="en-US" sz="1400" dirty="0"/>
              <a:t>to Bishop’s</a:t>
            </a:r>
            <a:r>
              <a:rPr lang="en-US" sz="1400" dirty="0" smtClean="0"/>
              <a:t> </a:t>
            </a:r>
            <a:r>
              <a:rPr lang="hr-HR" sz="1400" dirty="0" smtClean="0"/>
              <a:t>t</a:t>
            </a:r>
            <a:r>
              <a:rPr lang="en-US" sz="1400" dirty="0" err="1" smtClean="0"/>
              <a:t>ype</a:t>
            </a:r>
            <a:r>
              <a:rPr lang="en-US" sz="1400" dirty="0" smtClean="0"/>
              <a:t> </a:t>
            </a:r>
            <a:r>
              <a:rPr lang="en-US" sz="1400" dirty="0"/>
              <a:t>1, i.e. the </a:t>
            </a:r>
            <a:r>
              <a:rPr lang="en-US" sz="1400" dirty="0" smtClean="0"/>
              <a:t>spectacle</a:t>
            </a:r>
            <a:r>
              <a:rPr lang="hr-HR" sz="1400" dirty="0" smtClean="0"/>
              <a:t> </a:t>
            </a:r>
            <a:r>
              <a:rPr lang="hr-HR" sz="1400" dirty="0"/>
              <a:t>t</a:t>
            </a:r>
            <a:r>
              <a:rPr lang="en-US" sz="1400" dirty="0" err="1" smtClean="0"/>
              <a:t>ype</a:t>
            </a:r>
            <a:r>
              <a:rPr lang="en-US" sz="1400" dirty="0"/>
              <a:t>, </a:t>
            </a:r>
            <a:r>
              <a:rPr lang="en-US" sz="1400" dirty="0" smtClean="0"/>
              <a:t>but</a:t>
            </a:r>
            <a:r>
              <a:rPr lang="hr-HR" sz="1400" dirty="0" smtClean="0"/>
              <a:t> </a:t>
            </a:r>
            <a:r>
              <a:rPr lang="en-US" sz="1400" dirty="0" smtClean="0"/>
              <a:t>the </a:t>
            </a:r>
            <a:r>
              <a:rPr lang="en-US" sz="1400" dirty="0"/>
              <a:t>subtype cannot be determined. The </a:t>
            </a:r>
            <a:r>
              <a:rPr lang="hr-HR" sz="1400" dirty="0" err="1" smtClean="0"/>
              <a:t>t</a:t>
            </a:r>
            <a:r>
              <a:rPr lang="en-US" sz="1400" dirty="0" err="1" smtClean="0"/>
              <a:t>ypes</a:t>
            </a:r>
            <a:r>
              <a:rPr lang="en-US" sz="1400" dirty="0" smtClean="0"/>
              <a:t> </a:t>
            </a:r>
            <a:r>
              <a:rPr lang="en-US" sz="1400" dirty="0"/>
              <a:t>of the other three junction loops are far easier </a:t>
            </a:r>
            <a:r>
              <a:rPr lang="en-US" sz="1400" dirty="0" smtClean="0"/>
              <a:t>to</a:t>
            </a:r>
            <a:r>
              <a:rPr lang="hr-HR" sz="1400" dirty="0" smtClean="0"/>
              <a:t> </a:t>
            </a:r>
            <a:r>
              <a:rPr lang="en-US" sz="1400" dirty="0" smtClean="0"/>
              <a:t>determine</a:t>
            </a:r>
            <a:r>
              <a:rPr lang="en-US" sz="1400" dirty="0"/>
              <a:t>. There is a nicely </a:t>
            </a:r>
            <a:r>
              <a:rPr lang="en-US" sz="1400" dirty="0" smtClean="0"/>
              <a:t>preserved</a:t>
            </a:r>
            <a:r>
              <a:rPr lang="hr-HR" sz="1400" dirty="0" smtClean="0"/>
              <a:t> </a:t>
            </a:r>
            <a:r>
              <a:rPr lang="en-US" sz="1400" dirty="0" smtClean="0"/>
              <a:t>junction </a:t>
            </a:r>
            <a:r>
              <a:rPr lang="en-US" sz="1400" dirty="0"/>
              <a:t>loop of </a:t>
            </a:r>
            <a:r>
              <a:rPr lang="en-US" sz="1400" dirty="0" smtClean="0"/>
              <a:t>2a</a:t>
            </a:r>
            <a:r>
              <a:rPr lang="hr-HR" sz="1400" dirty="0" smtClean="0"/>
              <a:t> </a:t>
            </a:r>
            <a:r>
              <a:rPr lang="en-US" sz="1400" dirty="0" smtClean="0"/>
              <a:t>type </a:t>
            </a:r>
            <a:r>
              <a:rPr lang="en-US" sz="1400" dirty="0"/>
              <a:t>(cat.3), the </a:t>
            </a:r>
            <a:r>
              <a:rPr lang="en-US" sz="1400" dirty="0" smtClean="0"/>
              <a:t>largest</a:t>
            </a:r>
            <a:r>
              <a:rPr lang="hr-HR" sz="1400" dirty="0" smtClean="0"/>
              <a:t> </a:t>
            </a:r>
            <a:r>
              <a:rPr lang="en-US" sz="1400" dirty="0" smtClean="0"/>
              <a:t>specimen of</a:t>
            </a:r>
            <a:r>
              <a:rPr lang="hr-HR" sz="1400" dirty="0" smtClean="0"/>
              <a:t> </a:t>
            </a:r>
            <a:r>
              <a:rPr lang="en-US" sz="1400" dirty="0" smtClean="0"/>
              <a:t>rectangular </a:t>
            </a:r>
            <a:r>
              <a:rPr lang="en-US" sz="1400" dirty="0"/>
              <a:t>shape with a broad decorated band at the upper end (cat. 4) is related to the type </a:t>
            </a:r>
            <a:r>
              <a:rPr lang="en-US" sz="1400" dirty="0" smtClean="0"/>
              <a:t>5e,</a:t>
            </a:r>
            <a:r>
              <a:rPr lang="hr-HR" sz="1400" dirty="0" smtClean="0"/>
              <a:t> </a:t>
            </a:r>
            <a:r>
              <a:rPr lang="en-US" sz="1400" dirty="0" smtClean="0"/>
              <a:t>while </a:t>
            </a:r>
            <a:r>
              <a:rPr lang="en-US" sz="1400" dirty="0"/>
              <a:t>the simple rectangular junction loop (cat. 5) could be determined as </a:t>
            </a:r>
            <a:r>
              <a:rPr lang="hr-HR" sz="1400" dirty="0" smtClean="0"/>
              <a:t>t</a:t>
            </a:r>
            <a:r>
              <a:rPr lang="en-US" sz="1400" dirty="0" err="1" smtClean="0"/>
              <a:t>ype</a:t>
            </a:r>
            <a:r>
              <a:rPr lang="en-US" sz="1400" dirty="0" smtClean="0"/>
              <a:t> </a:t>
            </a:r>
            <a:r>
              <a:rPr lang="en-US" sz="1400" dirty="0"/>
              <a:t>8h. (</a:t>
            </a:r>
            <a:r>
              <a:rPr lang="en-US" sz="1400" dirty="0" smtClean="0"/>
              <a:t>Bishop,</a:t>
            </a:r>
            <a:r>
              <a:rPr lang="hr-HR" sz="1400" dirty="0" smtClean="0"/>
              <a:t> </a:t>
            </a:r>
            <a:r>
              <a:rPr lang="en-US" sz="1400" dirty="0" smtClean="0"/>
              <a:t>1988</a:t>
            </a:r>
            <a:r>
              <a:rPr lang="en-US" sz="1400" dirty="0"/>
              <a:t>: 100). They can all be dated to the </a:t>
            </a:r>
            <a:r>
              <a:rPr lang="en-US" sz="1400" dirty="0" smtClean="0"/>
              <a:t>1</a:t>
            </a:r>
            <a:r>
              <a:rPr lang="hr-HR" sz="14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/>
              <a:t>and early </a:t>
            </a:r>
            <a:r>
              <a:rPr lang="en-US" sz="1400" dirty="0" smtClean="0"/>
              <a:t>2</a:t>
            </a:r>
            <a:r>
              <a:rPr lang="hr-HR" sz="1400" dirty="0" smtClean="0"/>
              <a:t>n</a:t>
            </a:r>
            <a:r>
              <a:rPr lang="en-US" sz="1400" dirty="0" smtClean="0"/>
              <a:t>d </a:t>
            </a:r>
            <a:r>
              <a:rPr lang="en-US" sz="1400" dirty="0"/>
              <a:t>century AD </a:t>
            </a:r>
            <a:r>
              <a:rPr lang="en-US" sz="1400" dirty="0" smtClean="0"/>
              <a:t>(</a:t>
            </a:r>
            <a:r>
              <a:rPr lang="en-US" sz="1400" dirty="0" err="1" smtClean="0"/>
              <a:t>Deschler-Erb</a:t>
            </a:r>
            <a:r>
              <a:rPr lang="en-US" sz="1400" dirty="0"/>
              <a:t>, 1999: 61; Chapman, 2005: 133-136).</a:t>
            </a:r>
            <a:endParaRPr lang="hr-HR" sz="1400" dirty="0"/>
          </a:p>
        </p:txBody>
      </p:sp>
      <p:pic>
        <p:nvPicPr>
          <p:cNvPr id="10242" name="Picture 2" descr="C:\Users\Public\Documents\My Documents\Burgenae-harness\radman-burgenae\02-05junctionloop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5" y="188640"/>
            <a:ext cx="836863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733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 flipH="1">
            <a:off x="467544" y="3501008"/>
            <a:ext cx="43924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copper alloy strap terminal (cat. 6) is also a very common item. This </a:t>
            </a:r>
            <a:r>
              <a:rPr lang="en-US" dirty="0" smtClean="0"/>
              <a:t>specimen</a:t>
            </a:r>
            <a:r>
              <a:rPr lang="hr-HR" dirty="0" smtClean="0"/>
              <a:t> </a:t>
            </a:r>
            <a:r>
              <a:rPr lang="en-US" dirty="0" err="1" smtClean="0"/>
              <a:t>corres</a:t>
            </a:r>
            <a:r>
              <a:rPr lang="hr-HR" dirty="0" smtClean="0"/>
              <a:t>p</a:t>
            </a:r>
            <a:r>
              <a:rPr lang="en-US" dirty="0" err="1" smtClean="0"/>
              <a:t>onds</a:t>
            </a:r>
            <a:r>
              <a:rPr lang="hr-HR" dirty="0" smtClean="0"/>
              <a:t> </a:t>
            </a:r>
            <a:r>
              <a:rPr lang="en-US" dirty="0" smtClean="0"/>
              <a:t>to Bishop’s </a:t>
            </a:r>
            <a:r>
              <a:rPr lang="hr-HR" dirty="0" smtClean="0"/>
              <a:t>1</a:t>
            </a:r>
            <a:r>
              <a:rPr lang="en-US" dirty="0" smtClean="0"/>
              <a:t>a </a:t>
            </a:r>
            <a:r>
              <a:rPr lang="hr-HR" dirty="0" smtClean="0"/>
              <a:t>t</a:t>
            </a:r>
            <a:r>
              <a:rPr lang="en-US" dirty="0" err="1" smtClean="0"/>
              <a:t>ype</a:t>
            </a:r>
            <a:r>
              <a:rPr lang="en-US" dirty="0" smtClean="0"/>
              <a:t> </a:t>
            </a:r>
            <a:r>
              <a:rPr lang="en-US" dirty="0"/>
              <a:t>and can be dated to the </a:t>
            </a:r>
            <a:r>
              <a:rPr lang="en-US" dirty="0" smtClean="0"/>
              <a:t>1</a:t>
            </a:r>
            <a:r>
              <a:rPr lang="hr-HR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cen</a:t>
            </a:r>
            <a:r>
              <a:rPr lang="hr-HR" dirty="0" smtClean="0"/>
              <a:t>t</a:t>
            </a:r>
            <a:r>
              <a:rPr lang="en-US" dirty="0" err="1" smtClean="0"/>
              <a:t>ury</a:t>
            </a:r>
            <a:r>
              <a:rPr lang="hr-HR" dirty="0" smtClean="0"/>
              <a:t> </a:t>
            </a:r>
            <a:r>
              <a:rPr lang="en-US" dirty="0" smtClean="0"/>
              <a:t>AD </a:t>
            </a:r>
            <a:r>
              <a:rPr lang="en-US" dirty="0"/>
              <a:t>(Bishop, 1988: </a:t>
            </a:r>
            <a:r>
              <a:rPr lang="en-US" dirty="0" smtClean="0"/>
              <a:t>103,</a:t>
            </a:r>
            <a:r>
              <a:rPr lang="hr-HR" dirty="0" smtClean="0"/>
              <a:t> </a:t>
            </a:r>
            <a:r>
              <a:rPr lang="de-DE" dirty="0" smtClean="0"/>
              <a:t>109</a:t>
            </a:r>
            <a:r>
              <a:rPr lang="de-DE" dirty="0"/>
              <a:t>, 1 54-165; </a:t>
            </a:r>
            <a:r>
              <a:rPr lang="de-DE" dirty="0" err="1"/>
              <a:t>Deschler</a:t>
            </a:r>
            <a:r>
              <a:rPr lang="de-DE" dirty="0"/>
              <a:t>-Erb, 1 999: 62; Chapman , 2005: 136-137).</a:t>
            </a:r>
            <a:endParaRPr lang="hr-HR" dirty="0"/>
          </a:p>
        </p:txBody>
      </p:sp>
      <p:pic>
        <p:nvPicPr>
          <p:cNvPr id="11266" name="Picture 2" descr="C:\Users\Public\Documents\My Documents\Burgenae-harness\radman-burgenae\06strapterm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8"/>
            <a:ext cx="2308225" cy="311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Public\Documents\My Documents\Burgenae-harness\fotke-Burgenae\DSCF26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78372"/>
            <a:ext cx="3344093" cy="500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438226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Documents\My Documents\Burgenae-harness\fotke-Burgenae\DSCF268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0" y="337955"/>
            <a:ext cx="9138380" cy="611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197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4869160"/>
            <a:ext cx="87129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strap mounts are fairly well represented in this small sample of harness fittings. The </a:t>
            </a:r>
            <a:r>
              <a:rPr lang="hr-HR" sz="1400" dirty="0" smtClean="0"/>
              <a:t>t</a:t>
            </a:r>
            <a:r>
              <a:rPr lang="en-US" sz="1400" dirty="0" err="1" smtClean="0"/>
              <a:t>wo</a:t>
            </a:r>
            <a:r>
              <a:rPr lang="hr-HR" sz="1400" dirty="0" smtClean="0"/>
              <a:t> </a:t>
            </a:r>
            <a:r>
              <a:rPr lang="en-US" sz="1400" dirty="0" smtClean="0"/>
              <a:t>larger </a:t>
            </a:r>
            <a:r>
              <a:rPr lang="en-US" sz="1400" dirty="0"/>
              <a:t>ones seem to correspond to Bishop’s</a:t>
            </a:r>
            <a:r>
              <a:rPr lang="en-US" sz="1400" dirty="0" smtClean="0"/>
              <a:t> </a:t>
            </a:r>
            <a:r>
              <a:rPr lang="en-US" sz="1400" dirty="0"/>
              <a:t>6d </a:t>
            </a:r>
            <a:r>
              <a:rPr lang="hr-HR" sz="1400" dirty="0" smtClean="0"/>
              <a:t>t</a:t>
            </a:r>
            <a:r>
              <a:rPr lang="en-US" sz="1400" dirty="0" err="1" smtClean="0"/>
              <a:t>ype</a:t>
            </a:r>
            <a:r>
              <a:rPr lang="en-US" sz="1400" dirty="0"/>
              <a:t>. Actually, the better-preserved one (cat. </a:t>
            </a:r>
            <a:r>
              <a:rPr lang="en-US" sz="1400" dirty="0" smtClean="0"/>
              <a:t>8)</a:t>
            </a:r>
            <a:r>
              <a:rPr lang="hr-HR" sz="1400" dirty="0" smtClean="0"/>
              <a:t> </a:t>
            </a:r>
            <a:r>
              <a:rPr lang="en-US" sz="1400" dirty="0" smtClean="0"/>
              <a:t>definitely </a:t>
            </a:r>
            <a:r>
              <a:rPr lang="en-US" sz="1400" dirty="0"/>
              <a:t>does, while the fragmented one (cat. 7) is certainly related. The latter one still </a:t>
            </a:r>
            <a:r>
              <a:rPr lang="en-US" sz="1400" dirty="0" smtClean="0"/>
              <a:t>bears</a:t>
            </a:r>
            <a:r>
              <a:rPr lang="hr-HR" sz="1400" dirty="0" smtClean="0"/>
              <a:t> </a:t>
            </a:r>
            <a:r>
              <a:rPr lang="en-US" sz="1400" dirty="0" smtClean="0"/>
              <a:t>traces </a:t>
            </a:r>
            <a:r>
              <a:rPr lang="en-US" sz="1400" dirty="0"/>
              <a:t>of </a:t>
            </a:r>
            <a:r>
              <a:rPr lang="en-US" sz="1400" dirty="0" err="1" smtClean="0"/>
              <a:t>niello</a:t>
            </a:r>
            <a:r>
              <a:rPr lang="en-US" sz="1400" dirty="0" smtClean="0"/>
              <a:t>.</a:t>
            </a:r>
            <a:r>
              <a:rPr lang="hr-HR" sz="1400" dirty="0" smtClean="0"/>
              <a:t> </a:t>
            </a:r>
            <a:r>
              <a:rPr lang="en-US" sz="1400" dirty="0" smtClean="0"/>
              <a:t>The </a:t>
            </a:r>
            <a:r>
              <a:rPr lang="en-US" sz="1400" dirty="0"/>
              <a:t>three smaller ones are related to Bishop’s</a:t>
            </a:r>
            <a:r>
              <a:rPr lang="en-US" sz="1400" dirty="0" smtClean="0"/>
              <a:t> </a:t>
            </a:r>
            <a:r>
              <a:rPr lang="en-US" sz="1400" dirty="0"/>
              <a:t>6b </a:t>
            </a:r>
            <a:r>
              <a:rPr lang="hr-HR" sz="1400" dirty="0" smtClean="0"/>
              <a:t>t</a:t>
            </a:r>
            <a:r>
              <a:rPr lang="en-US" sz="1400" dirty="0" err="1" smtClean="0"/>
              <a:t>ype</a:t>
            </a:r>
            <a:r>
              <a:rPr lang="en-US" sz="1400" dirty="0"/>
              <a:t>. The best preserved one (cat. 9) </a:t>
            </a:r>
            <a:r>
              <a:rPr lang="en-US" sz="1400" dirty="0" smtClean="0"/>
              <a:t>shows</a:t>
            </a:r>
            <a:r>
              <a:rPr lang="hr-HR" sz="1400" dirty="0" smtClean="0"/>
              <a:t> </a:t>
            </a:r>
            <a:r>
              <a:rPr lang="en-US" sz="1400" dirty="0" smtClean="0"/>
              <a:t>clear </a:t>
            </a:r>
            <a:r>
              <a:rPr lang="en-US" sz="1400" dirty="0"/>
              <a:t>traces of coating, most probably silvering and traces of </a:t>
            </a:r>
            <a:r>
              <a:rPr lang="en-US" sz="1400" dirty="0" err="1"/>
              <a:t>niello</a:t>
            </a:r>
            <a:r>
              <a:rPr lang="en-US" sz="1400" dirty="0"/>
              <a:t>, which might also be </a:t>
            </a:r>
            <a:r>
              <a:rPr lang="en-US" sz="1400" dirty="0" err="1" smtClean="0"/>
              <a:t>presen</a:t>
            </a:r>
            <a:r>
              <a:rPr lang="hr-HR" sz="1400" dirty="0" smtClean="0"/>
              <a:t>t </a:t>
            </a:r>
            <a:r>
              <a:rPr lang="en-US" sz="1400" dirty="0" smtClean="0"/>
              <a:t>on </a:t>
            </a:r>
            <a:r>
              <a:rPr lang="en-US" sz="1400" dirty="0"/>
              <a:t>the other two (cat. 10 and 11). All of them can be dated to the </a:t>
            </a:r>
            <a:r>
              <a:rPr lang="en-US" sz="1400" dirty="0" smtClean="0"/>
              <a:t>1</a:t>
            </a:r>
            <a:r>
              <a:rPr lang="hr-HR" sz="1400" dirty="0" smtClean="0"/>
              <a:t>st</a:t>
            </a:r>
            <a:r>
              <a:rPr lang="en-US" sz="1400" dirty="0" smtClean="0"/>
              <a:t> </a:t>
            </a:r>
            <a:r>
              <a:rPr lang="en-US" sz="1400" dirty="0" err="1" smtClean="0"/>
              <a:t>cen</a:t>
            </a:r>
            <a:r>
              <a:rPr lang="hr-HR" sz="1400" dirty="0" smtClean="0"/>
              <a:t>t</a:t>
            </a:r>
            <a:r>
              <a:rPr lang="en-US" sz="1400" dirty="0" err="1" smtClean="0"/>
              <a:t>ury</a:t>
            </a:r>
            <a:r>
              <a:rPr lang="en-US" sz="1400" dirty="0" smtClean="0"/>
              <a:t> </a:t>
            </a:r>
            <a:r>
              <a:rPr lang="en-US" sz="1400" dirty="0"/>
              <a:t>AD (</a:t>
            </a:r>
            <a:r>
              <a:rPr lang="en-US" sz="1400" dirty="0" err="1" smtClean="0"/>
              <a:t>Ulbert</a:t>
            </a:r>
            <a:r>
              <a:rPr lang="en-US" sz="1400" dirty="0"/>
              <a:t>, </a:t>
            </a:r>
            <a:r>
              <a:rPr lang="en-US" sz="1400" dirty="0" smtClean="0"/>
              <a:t>1959:</a:t>
            </a:r>
            <a:r>
              <a:rPr lang="hr-HR" sz="1400" dirty="0" smtClean="0"/>
              <a:t> </a:t>
            </a:r>
            <a:r>
              <a:rPr lang="en-US" sz="1400" dirty="0" smtClean="0"/>
              <a:t>94,</a:t>
            </a:r>
            <a:r>
              <a:rPr lang="hr-HR" sz="1400" dirty="0" smtClean="0"/>
              <a:t> </a:t>
            </a:r>
            <a:r>
              <a:rPr lang="en-US" sz="1400" dirty="0" smtClean="0"/>
              <a:t>T</a:t>
            </a:r>
            <a:r>
              <a:rPr lang="en-US" sz="1400" dirty="0"/>
              <a:t>. 19, </a:t>
            </a:r>
            <a:r>
              <a:rPr lang="en-US" sz="1400" dirty="0" smtClean="0"/>
              <a:t>1</a:t>
            </a:r>
            <a:r>
              <a:rPr lang="hr-HR" sz="1400" dirty="0" smtClean="0"/>
              <a:t>-</a:t>
            </a:r>
            <a:r>
              <a:rPr lang="en-US" sz="1400" dirty="0" smtClean="0"/>
              <a:t>3;</a:t>
            </a:r>
            <a:r>
              <a:rPr lang="hr-HR" sz="1400" dirty="0" smtClean="0"/>
              <a:t> </a:t>
            </a:r>
            <a:r>
              <a:rPr lang="en-US" sz="1400" dirty="0" smtClean="0"/>
              <a:t>Bishop,19</a:t>
            </a:r>
            <a:r>
              <a:rPr lang="hr-HR" sz="1400" dirty="0" smtClean="0"/>
              <a:t>88</a:t>
            </a:r>
            <a:r>
              <a:rPr lang="en-US" sz="1400" dirty="0" smtClean="0"/>
              <a:t>: 170</a:t>
            </a:r>
            <a:r>
              <a:rPr lang="hr-HR" sz="1400" dirty="0" smtClean="0"/>
              <a:t>-</a:t>
            </a:r>
            <a:r>
              <a:rPr lang="en-US" sz="1400" dirty="0" smtClean="0"/>
              <a:t>173;</a:t>
            </a:r>
            <a:r>
              <a:rPr lang="hr-HR" sz="1400" dirty="0" smtClean="0"/>
              <a:t> </a:t>
            </a:r>
            <a:r>
              <a:rPr lang="en-US" sz="1400" dirty="0" err="1" smtClean="0"/>
              <a:t>Deschler</a:t>
            </a:r>
            <a:r>
              <a:rPr lang="hr-HR" sz="1400" dirty="0" smtClean="0"/>
              <a:t>-</a:t>
            </a:r>
            <a:r>
              <a:rPr lang="en-US" sz="1400" dirty="0" smtClean="0"/>
              <a:t>Erb1999</a:t>
            </a:r>
            <a:r>
              <a:rPr lang="en-US" sz="1400" dirty="0"/>
              <a:t>: </a:t>
            </a:r>
            <a:r>
              <a:rPr lang="hr-HR" sz="1400" dirty="0" smtClean="0"/>
              <a:t>6</a:t>
            </a:r>
            <a:r>
              <a:rPr lang="en-US" sz="1400" dirty="0" smtClean="0"/>
              <a:t>3</a:t>
            </a:r>
            <a:r>
              <a:rPr lang="en-US" sz="1400" dirty="0"/>
              <a:t>) .</a:t>
            </a:r>
            <a:endParaRPr lang="hr-HR" sz="1400" dirty="0"/>
          </a:p>
        </p:txBody>
      </p:sp>
      <p:pic>
        <p:nvPicPr>
          <p:cNvPr id="13314" name="Picture 2" descr="C:\Users\Public\Documents\My Documents\Burgenae-harness\radman-burgenae\07-11strapmoun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20"/>
            <a:ext cx="74485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4961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ublic\Documents\My Documents\Burgenae-loricasegmentata\loricafitting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93" y="63744"/>
            <a:ext cx="4608512" cy="680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avokutnik 1"/>
          <p:cNvSpPr/>
          <p:nvPr/>
        </p:nvSpPr>
        <p:spPr>
          <a:xfrm>
            <a:off x="4860032" y="260648"/>
            <a:ext cx="410445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are eight shoulder hinge fitments (10 – </a:t>
            </a:r>
            <a:r>
              <a:rPr lang="en-US" dirty="0" smtClean="0"/>
              <a:t>17)</a:t>
            </a:r>
            <a:r>
              <a:rPr lang="hr-HR" dirty="0" smtClean="0"/>
              <a:t> </a:t>
            </a:r>
            <a:r>
              <a:rPr lang="en-US" dirty="0" smtClean="0"/>
              <a:t>among </a:t>
            </a:r>
            <a:r>
              <a:rPr lang="en-US" dirty="0"/>
              <a:t>the finds from </a:t>
            </a:r>
            <a:r>
              <a:rPr lang="en-US" i="1" dirty="0" err="1"/>
              <a:t>Burgenae</a:t>
            </a:r>
            <a:r>
              <a:rPr lang="en-US" dirty="0"/>
              <a:t>, and while three </a:t>
            </a:r>
            <a:r>
              <a:rPr lang="en-US" dirty="0" smtClean="0"/>
              <a:t>of</a:t>
            </a:r>
            <a:r>
              <a:rPr lang="hr-HR" dirty="0" smtClean="0"/>
              <a:t> </a:t>
            </a:r>
            <a:r>
              <a:rPr lang="en-US" dirty="0" smtClean="0"/>
              <a:t>them </a:t>
            </a:r>
            <a:r>
              <a:rPr lang="en-US" dirty="0"/>
              <a:t>belong to the </a:t>
            </a:r>
            <a:r>
              <a:rPr lang="en-US" dirty="0" err="1"/>
              <a:t>Corbridge</a:t>
            </a:r>
            <a:r>
              <a:rPr lang="en-US" dirty="0"/>
              <a:t> type cuirass (15 – 17),</a:t>
            </a:r>
          </a:p>
          <a:p>
            <a:r>
              <a:rPr lang="en-US" dirty="0"/>
              <a:t>just as the </a:t>
            </a:r>
            <a:r>
              <a:rPr lang="hr-HR" dirty="0" err="1" smtClean="0"/>
              <a:t>other</a:t>
            </a:r>
            <a:r>
              <a:rPr lang="hr-HR" dirty="0" smtClean="0"/>
              <a:t> </a:t>
            </a:r>
            <a:r>
              <a:rPr lang="en-US" dirty="0" smtClean="0"/>
              <a:t>pieces</a:t>
            </a:r>
            <a:r>
              <a:rPr lang="en-US" dirty="0"/>
              <a:t>, five of them</a:t>
            </a:r>
          </a:p>
          <a:p>
            <a:r>
              <a:rPr lang="en-US" dirty="0"/>
              <a:t>(</a:t>
            </a:r>
            <a:r>
              <a:rPr lang="en-US" b="1" dirty="0">
                <a:solidFill>
                  <a:srgbClr val="FF0000"/>
                </a:solidFill>
              </a:rPr>
              <a:t>10 – 14</a:t>
            </a:r>
            <a:r>
              <a:rPr lang="en-US" dirty="0"/>
              <a:t>) seem to be earlier in date. They are </a:t>
            </a:r>
            <a:r>
              <a:rPr lang="en-US" dirty="0" smtClean="0"/>
              <a:t>closely</a:t>
            </a:r>
            <a:r>
              <a:rPr lang="hr-HR" dirty="0" smtClean="0"/>
              <a:t> </a:t>
            </a:r>
            <a:r>
              <a:rPr lang="en-US" dirty="0" smtClean="0"/>
              <a:t>related </a:t>
            </a:r>
            <a:r>
              <a:rPr lang="en-US" dirty="0"/>
              <a:t>to finds of fittings attributed to the </a:t>
            </a:r>
            <a:r>
              <a:rPr lang="en-US" dirty="0" err="1" smtClean="0"/>
              <a:t>Kalkriese</a:t>
            </a:r>
            <a:r>
              <a:rPr lang="hr-HR" dirty="0" smtClean="0"/>
              <a:t> </a:t>
            </a:r>
            <a:r>
              <a:rPr lang="en-US" dirty="0" smtClean="0"/>
              <a:t>type </a:t>
            </a:r>
            <a:r>
              <a:rPr lang="en-US" dirty="0"/>
              <a:t>cuirass and can be described as sub-</a:t>
            </a:r>
            <a:r>
              <a:rPr lang="en-US" dirty="0" err="1"/>
              <a:t>lobate</a:t>
            </a:r>
            <a:r>
              <a:rPr lang="en-US" dirty="0"/>
              <a:t> </a:t>
            </a:r>
            <a:r>
              <a:rPr lang="en-US" dirty="0" smtClean="0"/>
              <a:t>type</a:t>
            </a:r>
            <a:r>
              <a:rPr lang="hr-HR" dirty="0" smtClean="0"/>
              <a:t> </a:t>
            </a:r>
            <a:r>
              <a:rPr lang="en-US" dirty="0" smtClean="0"/>
              <a:t>hinges </a:t>
            </a:r>
            <a:r>
              <a:rPr lang="en-US" dirty="0"/>
              <a:t>with rounded scalloped ends, Thomas’ type </a:t>
            </a:r>
            <a:r>
              <a:rPr lang="en-US" dirty="0" smtClean="0"/>
              <a:t>F</a:t>
            </a:r>
            <a:r>
              <a:rPr lang="hr-HR" dirty="0" smtClean="0"/>
              <a:t> II.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836614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79388" y="1557338"/>
            <a:ext cx="8856662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sz="4000" dirty="0"/>
              <a:t>HOPEFULLY, FUTURE RESEARCH, GEOPHYSICAL SURVEYING AND EXCAVATIONS WILL PROVIDE DEFINITE ANSWERS TO OUR </a:t>
            </a:r>
            <a:r>
              <a:rPr lang="hr-HR" sz="4000" dirty="0" err="1"/>
              <a:t>DILEMMA..</a:t>
            </a:r>
            <a:r>
              <a:rPr lang="hr-HR" sz="40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83915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Limes research - Croatia\dunavski limes_hr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0"/>
            <a:ext cx="6336704" cy="6787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202255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RZZ logo 4 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268413"/>
            <a:ext cx="2566988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611188" y="3141663"/>
            <a:ext cx="80645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hr-HR" sz="2400" dirty="0" err="1"/>
              <a:t>This</a:t>
            </a:r>
            <a:r>
              <a:rPr lang="hr-HR" sz="2400" dirty="0"/>
              <a:t> work </a:t>
            </a:r>
            <a:r>
              <a:rPr lang="hr-HR" sz="2400" dirty="0" err="1"/>
              <a:t>has</a:t>
            </a:r>
            <a:r>
              <a:rPr lang="hr-HR" sz="2400" dirty="0"/>
              <a:t> </a:t>
            </a:r>
            <a:r>
              <a:rPr lang="hr-HR" sz="2400" dirty="0" err="1"/>
              <a:t>been</a:t>
            </a:r>
            <a:r>
              <a:rPr lang="hr-HR" sz="2400" dirty="0"/>
              <a:t> </a:t>
            </a:r>
            <a:r>
              <a:rPr lang="hr-HR" sz="2400" dirty="0" err="1"/>
              <a:t>fully</a:t>
            </a:r>
            <a:r>
              <a:rPr lang="hr-HR" sz="2400" dirty="0"/>
              <a:t> </a:t>
            </a:r>
            <a:r>
              <a:rPr lang="hr-HR" sz="2400" dirty="0" err="1"/>
              <a:t>supported</a:t>
            </a:r>
            <a:r>
              <a:rPr lang="hr-HR" sz="2400" dirty="0"/>
              <a:t> </a:t>
            </a:r>
            <a:r>
              <a:rPr lang="hr-HR" sz="2400" dirty="0" err="1"/>
              <a:t>by</a:t>
            </a:r>
            <a:r>
              <a:rPr lang="hr-HR" sz="2400" dirty="0"/>
              <a:t> </a:t>
            </a:r>
            <a:r>
              <a:rPr lang="hr-HR" sz="2400" dirty="0" err="1"/>
              <a:t>Croatian</a:t>
            </a:r>
            <a:r>
              <a:rPr lang="hr-HR" sz="2400" dirty="0"/>
              <a:t> </a:t>
            </a:r>
            <a:r>
              <a:rPr lang="hr-HR" sz="2400" dirty="0" err="1"/>
              <a:t>Science</a:t>
            </a:r>
            <a:r>
              <a:rPr lang="hr-HR" sz="2400" dirty="0"/>
              <a:t> </a:t>
            </a:r>
            <a:r>
              <a:rPr lang="hr-HR" sz="2400" dirty="0" err="1"/>
              <a:t>Foundation</a:t>
            </a:r>
            <a:r>
              <a:rPr lang="hr-HR" sz="2400" dirty="0"/>
              <a:t> </a:t>
            </a:r>
            <a:r>
              <a:rPr lang="hr-HR" sz="2400" dirty="0" err="1"/>
              <a:t>under</a:t>
            </a:r>
            <a:r>
              <a:rPr lang="hr-HR" sz="2400" dirty="0"/>
              <a:t> the </a:t>
            </a:r>
            <a:r>
              <a:rPr lang="hr-HR" sz="2400" dirty="0" err="1" smtClean="0"/>
              <a:t>projects</a:t>
            </a:r>
            <a:r>
              <a:rPr lang="hr-HR" sz="2400" dirty="0" smtClean="0"/>
              <a:t> </a:t>
            </a:r>
            <a:r>
              <a:rPr lang="hr-HR" sz="2400" dirty="0"/>
              <a:t>no. 1549: </a:t>
            </a:r>
            <a:r>
              <a:rPr lang="en-US" sz="2400" b="1" dirty="0"/>
              <a:t>Cultural, economic, monetary and social transformations in view of the archaeological heritage of the Middle </a:t>
            </a:r>
            <a:r>
              <a:rPr lang="en-US" sz="2400" b="1" dirty="0" err="1"/>
              <a:t>Danubian</a:t>
            </a:r>
            <a:r>
              <a:rPr lang="en-US" sz="2400" b="1" dirty="0"/>
              <a:t> </a:t>
            </a:r>
            <a:r>
              <a:rPr lang="en-US" sz="2400" b="1" dirty="0" smtClean="0"/>
              <a:t>region</a:t>
            </a:r>
            <a:r>
              <a:rPr lang="hr-HR" sz="2400" b="1" dirty="0" smtClean="0"/>
              <a:t>,</a:t>
            </a:r>
            <a:r>
              <a:rPr lang="en-US" sz="2400" b="1" dirty="0" smtClean="0"/>
              <a:t> </a:t>
            </a:r>
            <a:endParaRPr lang="hr-HR" sz="2400" b="1" dirty="0" smtClean="0"/>
          </a:p>
          <a:p>
            <a:r>
              <a:rPr lang="en-US" sz="2400" b="1" dirty="0" smtClean="0"/>
              <a:t>279 </a:t>
            </a:r>
            <a:r>
              <a:rPr lang="en-US" sz="2400" b="1" dirty="0"/>
              <a:t>B.C. – A.D. </a:t>
            </a:r>
            <a:r>
              <a:rPr lang="en-US" sz="2400" b="1" dirty="0" smtClean="0"/>
              <a:t>582</a:t>
            </a:r>
            <a:r>
              <a:rPr lang="hr-HR" sz="2400" b="1" dirty="0" smtClean="0"/>
              <a:t> </a:t>
            </a:r>
            <a:r>
              <a:rPr lang="hr-HR" sz="2400" dirty="0" err="1" smtClean="0"/>
              <a:t>and</a:t>
            </a:r>
            <a:r>
              <a:rPr lang="hr-HR" sz="2400" dirty="0" smtClean="0"/>
              <a:t> no. 4632: </a:t>
            </a:r>
            <a:r>
              <a:rPr lang="en-GB" sz="2400" b="1" dirty="0" smtClean="0"/>
              <a:t>Roman funerary monuments from south-western Pannonia in their material, religious and social context</a:t>
            </a:r>
            <a:endParaRPr lang="hr-HR" sz="2400" b="1" dirty="0" smtClean="0"/>
          </a:p>
          <a:p>
            <a:endParaRPr lang="hr-HR" sz="2400" b="1" dirty="0"/>
          </a:p>
          <a:p>
            <a:endParaRPr lang="hr-HR" sz="2400" dirty="0"/>
          </a:p>
        </p:txBody>
      </p:sp>
    </p:spTree>
    <p:extLst>
      <p:ext uri="{BB962C8B-B14F-4D97-AF65-F5344CB8AC3E}">
        <p14:creationId xmlns:p14="http://schemas.microsoft.com/office/powerpoint/2010/main" xmlns="" val="2515883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21139"/>
            <a:ext cx="9144000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 site of Novi </a:t>
            </a:r>
            <a:r>
              <a:rPr kumimoji="0" lang="en-GB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Banovci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on the Danube river, in the south-western part of the Serbian province of </a:t>
            </a:r>
            <a:r>
              <a:rPr kumimoji="0" lang="en-GB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Vojvodina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has yielded a large number of Roman finds since the 19</a:t>
            </a:r>
            <a:r>
              <a:rPr kumimoji="0" lang="en-GB" sz="28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century, which is hardly surprising since the village occupies the spot of a Roman frontier fort called </a:t>
            </a:r>
            <a:r>
              <a:rPr kumimoji="0" lang="en-GB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Burgenae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</a:t>
            </a:r>
            <a:endParaRPr kumimoji="0" lang="hr-H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sz="28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Before the collapse of the Austro-Hungarian Empire the archaeological finds from that area were usually dispatched to the Archaeological department of the Croatian National Museum and due to that fact, a fairly large collection of Roman finds from Novi </a:t>
            </a:r>
            <a:r>
              <a:rPr kumimoji="0" lang="en-GB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Banovci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is kept today in the Archaeological Museum in Zagreb, numbering several thousand objects. </a:t>
            </a:r>
            <a:endParaRPr kumimoji="0" lang="hr-H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hr-HR" sz="2000" dirty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5831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0" y="332656"/>
            <a:ext cx="9144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hr-H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Some of t</a:t>
            </a:r>
            <a:r>
              <a:rPr kumimoji="0" lang="hr-H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hose</a:t>
            </a:r>
            <a:r>
              <a:rPr kumimoji="0" lang="hr-H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r-H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finds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have been published since, but the majority still awaits a thorough analysis and publication. </a:t>
            </a:r>
            <a:endParaRPr kumimoji="0" lang="hr-H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hr-HR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This should not be a matter of distant future since a catalogue of Roman </a:t>
            </a:r>
            <a:r>
              <a:rPr kumimoji="0" lang="hr-HR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small</a:t>
            </a:r>
            <a:r>
              <a:rPr kumimoji="0" lang="hr-H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finds from </a:t>
            </a:r>
            <a:r>
              <a:rPr kumimoji="0" lang="en-GB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Burgenae</a:t>
            </a:r>
            <a:r>
              <a:rPr kumimoji="0" lang="en-GB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is currently under preparation by the staff of the AMZ, due to be published by 2018</a:t>
            </a:r>
            <a:r>
              <a:rPr kumimoji="0" lang="hr-HR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</a:t>
            </a:r>
            <a:r>
              <a:rPr kumimoji="0" lang="hr-H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r-H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within</a:t>
            </a:r>
            <a:r>
              <a:rPr kumimoji="0" lang="hr-H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r-H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hr-H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r-H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framework</a:t>
            </a:r>
            <a:r>
              <a:rPr kumimoji="0" lang="hr-H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hr-HR" sz="28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of</a:t>
            </a:r>
            <a:r>
              <a:rPr kumimoji="0" lang="hr-HR" sz="2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project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no. 1549, </a:t>
            </a:r>
            <a:r>
              <a:rPr lang="hr-HR" sz="2800" b="1" dirty="0" smtClean="0">
                <a:latin typeface="Arial" pitchFamily="34" charset="0"/>
                <a:cs typeface="Arial" pitchFamily="34" charset="0"/>
              </a:rPr>
              <a:t>„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Cultural, economic, monetary and social transformations in view of the archaeological heritage of the Middle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Danubian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region 279 B.C. – A.D. 582</a:t>
            </a:r>
            <a:r>
              <a:rPr lang="hr-HR" sz="2800" b="1" dirty="0" smtClean="0">
                <a:latin typeface="Arial" pitchFamily="34" charset="0"/>
                <a:cs typeface="Arial" pitchFamily="34" charset="0"/>
              </a:rPr>
              <a:t>”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entirely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funded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by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the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Croatian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Science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hr-HR" sz="2800" dirty="0" err="1" smtClean="0">
                <a:latin typeface="Arial" pitchFamily="34" charset="0"/>
                <a:cs typeface="Arial" pitchFamily="34" charset="0"/>
              </a:rPr>
              <a:t>Foundation</a:t>
            </a:r>
            <a:r>
              <a:rPr lang="hr-HR" sz="2800" dirty="0" smtClean="0"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263384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323528" y="260648"/>
            <a:ext cx="83529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There is no need to present in great detail the history of the site and the military units that garrisoned </a:t>
            </a:r>
            <a:r>
              <a:rPr lang="en-GB" dirty="0" err="1"/>
              <a:t>Burgenae</a:t>
            </a:r>
            <a:r>
              <a:rPr lang="en-GB" dirty="0"/>
              <a:t> since this topic has been extensively discussed in several publications. It will therefore be sufficient just to give a short overview. </a:t>
            </a:r>
            <a:endParaRPr lang="hr-HR" dirty="0" smtClean="0"/>
          </a:p>
          <a:p>
            <a:endParaRPr lang="hr-HR" dirty="0"/>
          </a:p>
          <a:p>
            <a:r>
              <a:rPr lang="en-GB" dirty="0" smtClean="0"/>
              <a:t>Although </a:t>
            </a:r>
            <a:r>
              <a:rPr lang="en-GB" dirty="0"/>
              <a:t>there is no much doubt that the fort was built during the </a:t>
            </a:r>
            <a:r>
              <a:rPr lang="en-GB" dirty="0" err="1"/>
              <a:t>Flavian</a:t>
            </a:r>
            <a:r>
              <a:rPr lang="en-GB" dirty="0"/>
              <a:t> period at the latest, nothing is known for sure about its garrison in the first decades of its existence. Some authors presume that the </a:t>
            </a:r>
            <a:r>
              <a:rPr lang="en-GB" i="1" dirty="0" err="1"/>
              <a:t>cohors</a:t>
            </a:r>
            <a:r>
              <a:rPr lang="en-GB" i="1" dirty="0"/>
              <a:t> II </a:t>
            </a:r>
            <a:r>
              <a:rPr lang="en-GB" i="1" dirty="0" err="1"/>
              <a:t>Asturum</a:t>
            </a:r>
            <a:r>
              <a:rPr lang="en-GB" i="1" dirty="0"/>
              <a:t> et </a:t>
            </a:r>
            <a:r>
              <a:rPr lang="en-GB" i="1" dirty="0" err="1"/>
              <a:t>Callaecorum</a:t>
            </a:r>
            <a:r>
              <a:rPr lang="en-GB" dirty="0"/>
              <a:t> might have been the first unit stationed there, but this assumption is far from being certain. </a:t>
            </a:r>
            <a:endParaRPr lang="hr-HR" dirty="0" smtClean="0"/>
          </a:p>
          <a:p>
            <a:endParaRPr lang="hr-HR" dirty="0"/>
          </a:p>
          <a:p>
            <a:r>
              <a:rPr lang="en-GB" dirty="0" smtClean="0"/>
              <a:t>The </a:t>
            </a:r>
            <a:r>
              <a:rPr lang="en-GB" dirty="0"/>
              <a:t>same could be said about the </a:t>
            </a:r>
            <a:r>
              <a:rPr lang="en-GB" i="1" dirty="0" err="1"/>
              <a:t>cohors</a:t>
            </a:r>
            <a:r>
              <a:rPr lang="en-GB" i="1" dirty="0"/>
              <a:t> V </a:t>
            </a:r>
            <a:r>
              <a:rPr lang="en-GB" i="1" dirty="0" err="1"/>
              <a:t>Gallorum</a:t>
            </a:r>
            <a:r>
              <a:rPr lang="en-GB" dirty="0"/>
              <a:t>, which might have been in </a:t>
            </a:r>
            <a:r>
              <a:rPr lang="en-GB" dirty="0" err="1"/>
              <a:t>Burgenae</a:t>
            </a:r>
            <a:r>
              <a:rPr lang="en-GB" dirty="0"/>
              <a:t> during Trajan’s reign. The </a:t>
            </a:r>
            <a:r>
              <a:rPr lang="en-GB" i="1" dirty="0" err="1"/>
              <a:t>ala</a:t>
            </a:r>
            <a:r>
              <a:rPr lang="en-GB" i="1" dirty="0"/>
              <a:t> I </a:t>
            </a:r>
            <a:r>
              <a:rPr lang="en-GB" i="1" dirty="0" err="1"/>
              <a:t>civium</a:t>
            </a:r>
            <a:r>
              <a:rPr lang="en-GB" i="1" dirty="0"/>
              <a:t> </a:t>
            </a:r>
            <a:r>
              <a:rPr lang="en-GB" i="1" dirty="0" err="1"/>
              <a:t>Romanorum</a:t>
            </a:r>
            <a:r>
              <a:rPr lang="en-GB" dirty="0"/>
              <a:t> is thought to have garrisoned </a:t>
            </a:r>
            <a:r>
              <a:rPr lang="en-GB" dirty="0" err="1"/>
              <a:t>Burgenae</a:t>
            </a:r>
            <a:r>
              <a:rPr lang="en-GB" dirty="0"/>
              <a:t> between 118 or 119 and 138 AD, which is not entirely unlikely.</a:t>
            </a:r>
            <a:endParaRPr lang="hr-HR" dirty="0"/>
          </a:p>
          <a:p>
            <a:endParaRPr lang="hr-HR" dirty="0" smtClean="0"/>
          </a:p>
          <a:p>
            <a:r>
              <a:rPr lang="en-GB" dirty="0" smtClean="0"/>
              <a:t>Nevertheless</a:t>
            </a:r>
            <a:r>
              <a:rPr lang="en-GB" dirty="0"/>
              <a:t>, most authors agree that the </a:t>
            </a:r>
            <a:r>
              <a:rPr lang="en-GB" i="1" dirty="0" err="1"/>
              <a:t>cohors</a:t>
            </a:r>
            <a:r>
              <a:rPr lang="en-GB" i="1" dirty="0"/>
              <a:t> I </a:t>
            </a:r>
            <a:r>
              <a:rPr lang="en-GB" i="1" dirty="0" err="1"/>
              <a:t>Thracum</a:t>
            </a:r>
            <a:r>
              <a:rPr lang="en-GB" i="1" dirty="0"/>
              <a:t> </a:t>
            </a:r>
            <a:r>
              <a:rPr lang="en-GB" i="1" dirty="0" err="1"/>
              <a:t>civium</a:t>
            </a:r>
            <a:r>
              <a:rPr lang="en-GB" i="1" dirty="0"/>
              <a:t> </a:t>
            </a:r>
            <a:r>
              <a:rPr lang="en-GB" i="1" dirty="0" err="1"/>
              <a:t>Romanorum</a:t>
            </a:r>
            <a:r>
              <a:rPr lang="en-GB" i="1" dirty="0"/>
              <a:t> </a:t>
            </a:r>
            <a:r>
              <a:rPr lang="en-GB" i="1" dirty="0" err="1"/>
              <a:t>pia</a:t>
            </a:r>
            <a:r>
              <a:rPr lang="en-GB" i="1" dirty="0"/>
              <a:t> fidelis </a:t>
            </a:r>
            <a:r>
              <a:rPr lang="en-GB" dirty="0"/>
              <a:t>was stationed in </a:t>
            </a:r>
            <a:r>
              <a:rPr lang="en-GB" dirty="0" err="1"/>
              <a:t>Burgenae</a:t>
            </a:r>
            <a:r>
              <a:rPr lang="en-GB" dirty="0"/>
              <a:t> after 138 AD. It seems that it remained there for a very long time, probably until the second half of the 3</a:t>
            </a:r>
            <a:r>
              <a:rPr lang="en-GB" baseline="30000" dirty="0"/>
              <a:t>rd</a:t>
            </a:r>
            <a:r>
              <a:rPr lang="en-GB" dirty="0"/>
              <a:t> century AD, when it was moved to </a:t>
            </a:r>
            <a:r>
              <a:rPr lang="en-GB" dirty="0" err="1"/>
              <a:t>Bassiana</a:t>
            </a:r>
            <a:r>
              <a:rPr lang="en-GB" dirty="0"/>
              <a:t>. The names of some units are recorded for the 4</a:t>
            </a:r>
            <a:r>
              <a:rPr lang="en-GB" baseline="30000" dirty="0"/>
              <a:t>th</a:t>
            </a:r>
            <a:r>
              <a:rPr lang="en-GB" dirty="0"/>
              <a:t> century AD as well: one detachment of the </a:t>
            </a:r>
            <a:r>
              <a:rPr lang="en-GB" i="1" dirty="0" err="1"/>
              <a:t>legio</a:t>
            </a:r>
            <a:r>
              <a:rPr lang="en-GB" i="1" dirty="0"/>
              <a:t> V </a:t>
            </a:r>
            <a:r>
              <a:rPr lang="en-GB" i="1" dirty="0" err="1"/>
              <a:t>Iovia</a:t>
            </a:r>
            <a:r>
              <a:rPr lang="en-GB" dirty="0"/>
              <a:t>, the </a:t>
            </a:r>
            <a:r>
              <a:rPr lang="en-GB" i="1" dirty="0" err="1"/>
              <a:t>equites</a:t>
            </a:r>
            <a:r>
              <a:rPr lang="en-GB" i="1" dirty="0"/>
              <a:t> </a:t>
            </a:r>
            <a:r>
              <a:rPr lang="en-GB" i="1" dirty="0" err="1"/>
              <a:t>Dalmatae</a:t>
            </a:r>
            <a:r>
              <a:rPr lang="en-GB" dirty="0"/>
              <a:t> and the </a:t>
            </a:r>
            <a:r>
              <a:rPr lang="en-GB" i="1" dirty="0" err="1"/>
              <a:t>cuneus</a:t>
            </a:r>
            <a:r>
              <a:rPr lang="en-GB" i="1" dirty="0"/>
              <a:t> </a:t>
            </a:r>
            <a:r>
              <a:rPr lang="en-GB" i="1" dirty="0" err="1"/>
              <a:t>equitum</a:t>
            </a:r>
            <a:r>
              <a:rPr lang="en-GB" i="1" dirty="0"/>
              <a:t> </a:t>
            </a:r>
            <a:r>
              <a:rPr lang="en-GB" i="1" dirty="0" err="1"/>
              <a:t>Constantianorum</a:t>
            </a:r>
            <a:r>
              <a:rPr lang="en-GB" dirty="0" smtClean="0"/>
              <a:t>.</a:t>
            </a:r>
            <a:endParaRPr lang="hr-HR" dirty="0" smtClean="0"/>
          </a:p>
          <a:p>
            <a:endParaRPr lang="hr-HR" dirty="0"/>
          </a:p>
          <a:p>
            <a:r>
              <a:rPr lang="en-GB" dirty="0" smtClean="0"/>
              <a:t>As </a:t>
            </a:r>
            <a:r>
              <a:rPr lang="en-GB" dirty="0"/>
              <a:t>one can see, the history of that site is still far from being well understood due to lack of reliable evidence, especially for the earliest period</a:t>
            </a:r>
            <a:r>
              <a:rPr lang="en-GB" dirty="0" smtClean="0"/>
              <a:t>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986769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0"/>
            <a:ext cx="856895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000" b="1" dirty="0" smtClean="0"/>
              <a:t>SELECTED </a:t>
            </a:r>
            <a:r>
              <a:rPr lang="en-GB" sz="1000" b="1" dirty="0" smtClean="0"/>
              <a:t>BIBLIOGRAPHY</a:t>
            </a:r>
            <a:endParaRPr lang="hr-HR" sz="1000" dirty="0"/>
          </a:p>
          <a:p>
            <a:r>
              <a:rPr lang="en-GB" sz="1000" b="1" dirty="0"/>
              <a:t> </a:t>
            </a:r>
            <a:endParaRPr lang="hr-HR" sz="1000" dirty="0"/>
          </a:p>
          <a:p>
            <a:r>
              <a:rPr lang="en-GB" sz="1000" dirty="0"/>
              <a:t>  </a:t>
            </a:r>
            <a:endParaRPr lang="hr-HR" sz="1000" dirty="0"/>
          </a:p>
          <a:p>
            <a:r>
              <a:rPr lang="en-GB" sz="1000" b="1" dirty="0"/>
              <a:t>BRUNŠMID</a:t>
            </a:r>
            <a:r>
              <a:rPr lang="en-GB" sz="1000" dirty="0"/>
              <a:t> 1895: </a:t>
            </a:r>
            <a:r>
              <a:rPr lang="en-GB" sz="1000" dirty="0" err="1"/>
              <a:t>Josip</a:t>
            </a:r>
            <a:r>
              <a:rPr lang="en-GB" sz="1000" dirty="0"/>
              <a:t> </a:t>
            </a:r>
            <a:r>
              <a:rPr lang="en-GB" sz="1000" dirty="0" err="1"/>
              <a:t>Brunšmid</a:t>
            </a:r>
            <a:r>
              <a:rPr lang="en-GB" sz="1000" dirty="0"/>
              <a:t>, </a:t>
            </a:r>
            <a:r>
              <a:rPr lang="en-GB" sz="1000" dirty="0" err="1"/>
              <a:t>Arheološke</a:t>
            </a:r>
            <a:r>
              <a:rPr lang="en-GB" sz="1000" dirty="0"/>
              <a:t> </a:t>
            </a:r>
            <a:r>
              <a:rPr lang="en-GB" sz="1000" dirty="0" err="1"/>
              <a:t>bilješke</a:t>
            </a:r>
            <a:r>
              <a:rPr lang="en-GB" sz="1000" dirty="0"/>
              <a:t> </a:t>
            </a:r>
            <a:r>
              <a:rPr lang="en-GB" sz="1000" dirty="0" err="1"/>
              <a:t>iz</a:t>
            </a:r>
            <a:r>
              <a:rPr lang="en-GB" sz="1000" dirty="0"/>
              <a:t> </a:t>
            </a:r>
            <a:r>
              <a:rPr lang="en-GB" sz="1000" dirty="0" err="1"/>
              <a:t>Dalmacije</a:t>
            </a:r>
            <a:r>
              <a:rPr lang="en-GB" sz="1000" dirty="0"/>
              <a:t> </a:t>
            </a:r>
            <a:r>
              <a:rPr lang="en-GB" sz="1000" dirty="0" err="1"/>
              <a:t>i</a:t>
            </a:r>
            <a:r>
              <a:rPr lang="en-GB" sz="1000" dirty="0"/>
              <a:t> </a:t>
            </a:r>
            <a:r>
              <a:rPr lang="en-GB" sz="1000" dirty="0" err="1"/>
              <a:t>Panonije</a:t>
            </a:r>
            <a:r>
              <a:rPr lang="en-GB" sz="1000" dirty="0"/>
              <a:t>, </a:t>
            </a:r>
            <a:r>
              <a:rPr lang="en-GB" sz="1000" dirty="0" err="1"/>
              <a:t>Viestnik</a:t>
            </a:r>
            <a:r>
              <a:rPr lang="en-GB" sz="1000" dirty="0"/>
              <a:t> </a:t>
            </a:r>
            <a:r>
              <a:rPr lang="en-GB" sz="1000" dirty="0" err="1"/>
              <a:t>Hrvatskog</a:t>
            </a:r>
            <a:r>
              <a:rPr lang="en-GB" sz="1000" dirty="0"/>
              <a:t> </a:t>
            </a:r>
            <a:r>
              <a:rPr lang="en-GB" sz="1000" dirty="0" err="1"/>
              <a:t>Arheološkoga</a:t>
            </a:r>
            <a:r>
              <a:rPr lang="en-GB" sz="1000" dirty="0"/>
              <a:t> </a:t>
            </a:r>
            <a:r>
              <a:rPr lang="en-GB" sz="1000" dirty="0" err="1"/>
              <a:t>Društva</a:t>
            </a:r>
            <a:r>
              <a:rPr lang="en-GB" sz="1000" dirty="0"/>
              <a:t>, Nova </a:t>
            </a:r>
            <a:r>
              <a:rPr lang="en-GB" sz="1000" dirty="0" err="1"/>
              <a:t>Serija</a:t>
            </a:r>
            <a:r>
              <a:rPr lang="en-GB" sz="1000" dirty="0"/>
              <a:t>, I, 1895, 148-183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BRUNŠMID</a:t>
            </a:r>
            <a:r>
              <a:rPr lang="en-GB" sz="1000" dirty="0"/>
              <a:t> 1901: </a:t>
            </a:r>
            <a:r>
              <a:rPr lang="en-GB" sz="1000" dirty="0" err="1"/>
              <a:t>Josip</a:t>
            </a:r>
            <a:r>
              <a:rPr lang="en-GB" sz="1000" dirty="0"/>
              <a:t> </a:t>
            </a:r>
            <a:r>
              <a:rPr lang="en-GB" sz="1000" dirty="0" err="1"/>
              <a:t>Brunšmid</a:t>
            </a:r>
            <a:r>
              <a:rPr lang="en-GB" sz="1000" dirty="0"/>
              <a:t>, </a:t>
            </a:r>
            <a:r>
              <a:rPr lang="en-GB" sz="1000" dirty="0" err="1"/>
              <a:t>Arheološke</a:t>
            </a:r>
            <a:r>
              <a:rPr lang="en-GB" sz="1000" dirty="0"/>
              <a:t> </a:t>
            </a:r>
            <a:r>
              <a:rPr lang="en-GB" sz="1000" dirty="0" err="1"/>
              <a:t>bilješke</a:t>
            </a:r>
            <a:r>
              <a:rPr lang="en-GB" sz="1000" dirty="0"/>
              <a:t> </a:t>
            </a:r>
            <a:r>
              <a:rPr lang="en-GB" sz="1000" dirty="0" err="1"/>
              <a:t>iz</a:t>
            </a:r>
            <a:r>
              <a:rPr lang="en-GB" sz="1000" dirty="0"/>
              <a:t> </a:t>
            </a:r>
            <a:r>
              <a:rPr lang="en-GB" sz="1000" dirty="0" err="1"/>
              <a:t>Dalmacije</a:t>
            </a:r>
            <a:r>
              <a:rPr lang="en-GB" sz="1000" dirty="0"/>
              <a:t> </a:t>
            </a:r>
            <a:r>
              <a:rPr lang="en-GB" sz="1000" dirty="0" err="1"/>
              <a:t>i</a:t>
            </a:r>
            <a:r>
              <a:rPr lang="en-GB" sz="1000" dirty="0"/>
              <a:t> </a:t>
            </a:r>
            <a:r>
              <a:rPr lang="en-GB" sz="1000" dirty="0" err="1"/>
              <a:t>Panonije</a:t>
            </a:r>
            <a:r>
              <a:rPr lang="en-GB" sz="1000" dirty="0"/>
              <a:t> IV, </a:t>
            </a:r>
            <a:r>
              <a:rPr lang="en-GB" sz="1000" dirty="0" err="1"/>
              <a:t>Viestnik</a:t>
            </a:r>
            <a:r>
              <a:rPr lang="en-GB" sz="1000" dirty="0"/>
              <a:t> </a:t>
            </a:r>
            <a:r>
              <a:rPr lang="en-GB" sz="1000" dirty="0" err="1"/>
              <a:t>Hrvatskog</a:t>
            </a:r>
            <a:r>
              <a:rPr lang="en-GB" sz="1000" dirty="0"/>
              <a:t> </a:t>
            </a:r>
            <a:r>
              <a:rPr lang="en-GB" sz="1000" dirty="0" err="1"/>
              <a:t>Arheološkoga</a:t>
            </a:r>
            <a:r>
              <a:rPr lang="en-GB" sz="1000" dirty="0"/>
              <a:t> </a:t>
            </a:r>
            <a:r>
              <a:rPr lang="en-GB" sz="1000" dirty="0" err="1"/>
              <a:t>Društva</a:t>
            </a:r>
            <a:r>
              <a:rPr lang="en-GB" sz="1000" dirty="0"/>
              <a:t>, Nova </a:t>
            </a:r>
            <a:r>
              <a:rPr lang="en-GB" sz="1000" dirty="0" err="1"/>
              <a:t>Serija</a:t>
            </a:r>
            <a:r>
              <a:rPr lang="en-GB" sz="1000" dirty="0"/>
              <a:t>, V, 1901, 87-168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 smtClean="0"/>
              <a:t>DIMITRIJEVIĆ </a:t>
            </a:r>
            <a:r>
              <a:rPr lang="en-GB" sz="1000" dirty="0"/>
              <a:t>1956-1957: </a:t>
            </a:r>
            <a:r>
              <a:rPr lang="en-GB" sz="1000" dirty="0" err="1"/>
              <a:t>Danica</a:t>
            </a:r>
            <a:r>
              <a:rPr lang="en-GB" sz="1000" dirty="0"/>
              <a:t> </a:t>
            </a:r>
            <a:r>
              <a:rPr lang="en-GB" sz="1000" dirty="0" err="1"/>
              <a:t>Dimitrijević</a:t>
            </a:r>
            <a:r>
              <a:rPr lang="en-GB" sz="1000" dirty="0"/>
              <a:t>, Rad </a:t>
            </a:r>
            <a:r>
              <a:rPr lang="en-GB" sz="1000" dirty="0" err="1"/>
              <a:t>zemunskog</a:t>
            </a:r>
            <a:r>
              <a:rPr lang="en-GB" sz="1000" dirty="0"/>
              <a:t> </a:t>
            </a:r>
            <a:r>
              <a:rPr lang="en-GB" sz="1000" dirty="0" err="1"/>
              <a:t>Narodnog</a:t>
            </a:r>
            <a:r>
              <a:rPr lang="en-GB" sz="1000" dirty="0"/>
              <a:t> </a:t>
            </a:r>
            <a:r>
              <a:rPr lang="en-GB" sz="1000" dirty="0" err="1"/>
              <a:t>muzeja</a:t>
            </a:r>
            <a:r>
              <a:rPr lang="en-GB" sz="1000" dirty="0"/>
              <a:t> </a:t>
            </a:r>
            <a:r>
              <a:rPr lang="en-GB" sz="1000" dirty="0" err="1"/>
              <a:t>na</a:t>
            </a:r>
            <a:r>
              <a:rPr lang="en-GB" sz="1000" dirty="0"/>
              <a:t> </a:t>
            </a:r>
            <a:r>
              <a:rPr lang="en-GB" sz="1000" dirty="0" err="1"/>
              <a:t>rimskom</a:t>
            </a:r>
            <a:r>
              <a:rPr lang="en-GB" sz="1000" dirty="0"/>
              <a:t> </a:t>
            </a:r>
            <a:r>
              <a:rPr lang="en-GB" sz="1000" dirty="0" err="1"/>
              <a:t>limesu</a:t>
            </a:r>
            <a:r>
              <a:rPr lang="en-GB" sz="1000" dirty="0"/>
              <a:t> u </a:t>
            </a:r>
            <a:r>
              <a:rPr lang="en-GB" sz="1000" dirty="0" err="1"/>
              <a:t>Sremu</a:t>
            </a:r>
            <a:r>
              <a:rPr lang="en-GB" sz="1000" dirty="0"/>
              <a:t>, </a:t>
            </a:r>
            <a:r>
              <a:rPr lang="en-GB" sz="1000" dirty="0" err="1"/>
              <a:t>Starinar</a:t>
            </a:r>
            <a:r>
              <a:rPr lang="en-GB" sz="1000" dirty="0"/>
              <a:t>, Nova </a:t>
            </a:r>
            <a:r>
              <a:rPr lang="en-GB" sz="1000" dirty="0" err="1"/>
              <a:t>serija</a:t>
            </a:r>
            <a:r>
              <a:rPr lang="en-GB" sz="1000" dirty="0"/>
              <a:t>, VII-VIII, 1956-1957, 299-308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DIMITRIJEVIĆ </a:t>
            </a:r>
            <a:r>
              <a:rPr lang="en-GB" sz="1000" dirty="0"/>
              <a:t>1961: </a:t>
            </a:r>
            <a:r>
              <a:rPr lang="en-GB" sz="1000" dirty="0" err="1"/>
              <a:t>Danica</a:t>
            </a:r>
            <a:r>
              <a:rPr lang="en-GB" sz="1000" dirty="0"/>
              <a:t> </a:t>
            </a:r>
            <a:r>
              <a:rPr lang="en-GB" sz="1000" dirty="0" err="1"/>
              <a:t>Dimitrijević</a:t>
            </a:r>
            <a:r>
              <a:rPr lang="en-GB" sz="1000" dirty="0"/>
              <a:t>, </a:t>
            </a:r>
            <a:r>
              <a:rPr lang="en-GB" sz="1000" dirty="0" err="1"/>
              <a:t>Nekoliko</a:t>
            </a:r>
            <a:r>
              <a:rPr lang="en-GB" sz="1000" dirty="0"/>
              <a:t> </a:t>
            </a:r>
            <a:r>
              <a:rPr lang="en-GB" sz="1000" dirty="0" err="1"/>
              <a:t>podataka</a:t>
            </a:r>
            <a:r>
              <a:rPr lang="en-GB" sz="1000" dirty="0"/>
              <a:t> o </a:t>
            </a:r>
            <a:r>
              <a:rPr lang="en-GB" sz="1000" dirty="0" err="1"/>
              <a:t>rimskom</a:t>
            </a:r>
            <a:r>
              <a:rPr lang="en-GB" sz="1000" dirty="0"/>
              <a:t> </a:t>
            </a:r>
            <a:r>
              <a:rPr lang="en-GB" sz="1000" dirty="0" err="1"/>
              <a:t>limesu</a:t>
            </a:r>
            <a:r>
              <a:rPr lang="en-GB" sz="1000" dirty="0"/>
              <a:t> u </a:t>
            </a:r>
            <a:r>
              <a:rPr lang="en-GB" sz="1000" dirty="0" err="1"/>
              <a:t>Istočnom</a:t>
            </a:r>
            <a:r>
              <a:rPr lang="en-GB" sz="1000" dirty="0"/>
              <a:t> </a:t>
            </a:r>
            <a:r>
              <a:rPr lang="en-GB" sz="1000" dirty="0" err="1"/>
              <a:t>Sremu</a:t>
            </a:r>
            <a:r>
              <a:rPr lang="en-GB" sz="1000" dirty="0"/>
              <a:t>, Limes u </a:t>
            </a:r>
            <a:r>
              <a:rPr lang="en-GB" sz="1000" dirty="0" err="1"/>
              <a:t>Jugoslaviji</a:t>
            </a:r>
            <a:r>
              <a:rPr lang="en-GB" sz="1000" dirty="0"/>
              <a:t> I, </a:t>
            </a:r>
            <a:r>
              <a:rPr lang="en-GB" sz="1000" dirty="0" err="1"/>
              <a:t>Zbornik</a:t>
            </a:r>
            <a:r>
              <a:rPr lang="en-GB" sz="1000" dirty="0"/>
              <a:t> </a:t>
            </a:r>
            <a:r>
              <a:rPr lang="en-GB" sz="1000" dirty="0" err="1"/>
              <a:t>radova</a:t>
            </a:r>
            <a:r>
              <a:rPr lang="en-GB" sz="1000" dirty="0"/>
              <a:t> </a:t>
            </a:r>
            <a:r>
              <a:rPr lang="en-GB" sz="1000" dirty="0" err="1"/>
              <a:t>sa</a:t>
            </a:r>
            <a:r>
              <a:rPr lang="en-GB" sz="1000" dirty="0"/>
              <a:t> </a:t>
            </a:r>
            <a:r>
              <a:rPr lang="en-GB" sz="1000" dirty="0" err="1"/>
              <a:t>simposiuma</a:t>
            </a:r>
            <a:r>
              <a:rPr lang="en-GB" sz="1000" dirty="0"/>
              <a:t> o </a:t>
            </a:r>
            <a:r>
              <a:rPr lang="en-GB" sz="1000" dirty="0" err="1"/>
              <a:t>Limesu</a:t>
            </a:r>
            <a:r>
              <a:rPr lang="en-GB" sz="1000" dirty="0"/>
              <a:t> 1960. </a:t>
            </a:r>
            <a:r>
              <a:rPr lang="en-GB" sz="1000" dirty="0" err="1"/>
              <a:t>godine</a:t>
            </a:r>
            <a:r>
              <a:rPr lang="en-GB" sz="1000" dirty="0"/>
              <a:t>, Beograd, 1961, 93-107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DUŠANIĆ</a:t>
            </a:r>
            <a:r>
              <a:rPr lang="en-GB" sz="1000" dirty="0"/>
              <a:t> 1968: Slobodan </a:t>
            </a:r>
            <a:r>
              <a:rPr lang="en-GB" sz="1000" dirty="0" err="1"/>
              <a:t>Dušanić</a:t>
            </a:r>
            <a:r>
              <a:rPr lang="en-GB" sz="1000" dirty="0"/>
              <a:t>, </a:t>
            </a:r>
            <a:r>
              <a:rPr lang="en-GB" sz="1000" dirty="0" err="1"/>
              <a:t>Rimska</a:t>
            </a:r>
            <a:r>
              <a:rPr lang="en-GB" sz="1000" dirty="0"/>
              <a:t> </a:t>
            </a:r>
            <a:r>
              <a:rPr lang="en-GB" sz="1000" dirty="0" err="1"/>
              <a:t>vojska</a:t>
            </a:r>
            <a:r>
              <a:rPr lang="en-GB" sz="1000" dirty="0"/>
              <a:t> u </a:t>
            </a:r>
            <a:r>
              <a:rPr lang="en-GB" sz="1000" dirty="0" err="1"/>
              <a:t>istočnom</a:t>
            </a:r>
            <a:r>
              <a:rPr lang="en-GB" sz="1000" dirty="0"/>
              <a:t> </a:t>
            </a:r>
            <a:r>
              <a:rPr lang="en-GB" sz="1000" dirty="0" err="1"/>
              <a:t>Sremu</a:t>
            </a:r>
            <a:r>
              <a:rPr lang="en-GB" sz="1000" dirty="0"/>
              <a:t>, </a:t>
            </a:r>
            <a:r>
              <a:rPr lang="en-GB" sz="1000" dirty="0" err="1"/>
              <a:t>Beogradski</a:t>
            </a:r>
            <a:r>
              <a:rPr lang="en-GB" sz="1000" dirty="0"/>
              <a:t> </a:t>
            </a:r>
            <a:r>
              <a:rPr lang="en-GB" sz="1000" dirty="0" err="1"/>
              <a:t>Univerzitet</a:t>
            </a:r>
            <a:r>
              <a:rPr lang="en-GB" sz="1000" dirty="0"/>
              <a:t>, </a:t>
            </a:r>
            <a:r>
              <a:rPr lang="en-GB" sz="1000" dirty="0" err="1"/>
              <a:t>Zbornik</a:t>
            </a:r>
            <a:r>
              <a:rPr lang="en-GB" sz="1000" dirty="0"/>
              <a:t> </a:t>
            </a:r>
            <a:r>
              <a:rPr lang="en-GB" sz="1000" dirty="0" err="1"/>
              <a:t>Filozofskog</a:t>
            </a:r>
            <a:r>
              <a:rPr lang="en-GB" sz="1000" dirty="0"/>
              <a:t> </a:t>
            </a:r>
            <a:r>
              <a:rPr lang="en-GB" sz="1000" dirty="0" err="1"/>
              <a:t>Fakulteta</a:t>
            </a:r>
            <a:r>
              <a:rPr lang="en-GB" sz="1000" dirty="0"/>
              <a:t>, X-1, 1968, 87-113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EADIE</a:t>
            </a:r>
            <a:r>
              <a:rPr lang="en-GB" sz="1000" dirty="0"/>
              <a:t> 1977: John W. </a:t>
            </a:r>
            <a:r>
              <a:rPr lang="en-GB" sz="1000" dirty="0" err="1"/>
              <a:t>Eadie</a:t>
            </a:r>
            <a:r>
              <a:rPr lang="en-GB" sz="1000" dirty="0"/>
              <a:t>, The Development of the </a:t>
            </a:r>
            <a:r>
              <a:rPr lang="en-GB" sz="1000" dirty="0" err="1"/>
              <a:t>Pannonian</a:t>
            </a:r>
            <a:r>
              <a:rPr lang="en-GB" sz="1000" dirty="0"/>
              <a:t> Frontier south of the Drave, </a:t>
            </a:r>
            <a:r>
              <a:rPr lang="en-GB" sz="1000" dirty="0" err="1"/>
              <a:t>Akten</a:t>
            </a:r>
            <a:r>
              <a:rPr lang="en-GB" sz="1000" dirty="0"/>
              <a:t> des XI. </a:t>
            </a:r>
            <a:r>
              <a:rPr lang="fr-FR" sz="1000" dirty="0"/>
              <a:t>Internationalen Limeskongresses (Székesfehérvár, 30.8.-6.9.1976), Budapest, 1977, </a:t>
            </a:r>
            <a:endParaRPr lang="hr-HR" sz="1000" dirty="0"/>
          </a:p>
          <a:p>
            <a:r>
              <a:rPr lang="fr-FR" sz="1000" dirty="0"/>
              <a:t> </a:t>
            </a:r>
            <a:endParaRPr lang="hr-HR" sz="1000" dirty="0"/>
          </a:p>
          <a:p>
            <a:r>
              <a:rPr lang="en-GB" sz="1000" b="1" dirty="0" smtClean="0"/>
              <a:t>FRÖHLICH</a:t>
            </a:r>
            <a:r>
              <a:rPr lang="en-GB" sz="1000" dirty="0" smtClean="0"/>
              <a:t> </a:t>
            </a:r>
            <a:r>
              <a:rPr lang="en-GB" sz="1000" dirty="0"/>
              <a:t>1892: </a:t>
            </a:r>
            <a:r>
              <a:rPr lang="en-GB" sz="1000" dirty="0" err="1"/>
              <a:t>Róbert</a:t>
            </a:r>
            <a:r>
              <a:rPr lang="en-GB" sz="1000" dirty="0"/>
              <a:t> </a:t>
            </a:r>
            <a:r>
              <a:rPr lang="en-GB" sz="1000" dirty="0" err="1"/>
              <a:t>Fröhlich</a:t>
            </a:r>
            <a:r>
              <a:rPr lang="en-GB" sz="1000" dirty="0"/>
              <a:t>, </a:t>
            </a:r>
            <a:r>
              <a:rPr lang="en-GB" sz="1000" dirty="0" err="1"/>
              <a:t>Emlékek</a:t>
            </a:r>
            <a:r>
              <a:rPr lang="en-GB" sz="1000" dirty="0"/>
              <a:t> </a:t>
            </a:r>
            <a:r>
              <a:rPr lang="en-GB" sz="1000" dirty="0" err="1"/>
              <a:t>és</a:t>
            </a:r>
            <a:r>
              <a:rPr lang="en-GB" sz="1000" dirty="0"/>
              <a:t> </a:t>
            </a:r>
            <a:r>
              <a:rPr lang="en-GB" sz="1000" dirty="0" err="1"/>
              <a:t>leletek</a:t>
            </a:r>
            <a:r>
              <a:rPr lang="en-GB" sz="1000" dirty="0"/>
              <a:t>. </a:t>
            </a:r>
            <a:r>
              <a:rPr lang="fr-FR" sz="1000" dirty="0"/>
              <a:t>Acumincum vidéke és a régi Pannoniai Limes, Archaeologiai Értesitő XII, 1892, 34-44</a:t>
            </a:r>
            <a:endParaRPr lang="hr-HR" sz="1000" dirty="0"/>
          </a:p>
          <a:p>
            <a:r>
              <a:rPr lang="fr-FR" sz="1000" dirty="0"/>
              <a:t> </a:t>
            </a:r>
            <a:endParaRPr lang="hr-HR" sz="1000" dirty="0"/>
          </a:p>
          <a:p>
            <a:r>
              <a:rPr lang="fr-FR" sz="1000" b="1" dirty="0"/>
              <a:t>KLEMENC</a:t>
            </a:r>
            <a:r>
              <a:rPr lang="fr-FR" sz="1000" dirty="0"/>
              <a:t> 1961: Josip Klemenc, Limes u Donjoj Panoniji, Limes u Jugoslaviji I, Zbornik radova sa simposiuma o Limesu 1960. godine, Beograd, 1961, 5-34</a:t>
            </a:r>
            <a:endParaRPr lang="hr-HR" sz="1000" dirty="0"/>
          </a:p>
          <a:p>
            <a:r>
              <a:rPr lang="fr-FR" sz="1000" dirty="0"/>
              <a:t> </a:t>
            </a:r>
            <a:endParaRPr lang="hr-HR" sz="1000" dirty="0"/>
          </a:p>
          <a:p>
            <a:r>
              <a:rPr lang="hr-HR" sz="1000" b="1" dirty="0"/>
              <a:t>KLEMENC</a:t>
            </a:r>
            <a:r>
              <a:rPr lang="hr-HR" sz="1000" dirty="0"/>
              <a:t> 1963: Josip </a:t>
            </a:r>
            <a:r>
              <a:rPr lang="hr-HR" sz="1000" dirty="0" err="1"/>
              <a:t>Klemenc</a:t>
            </a:r>
            <a:r>
              <a:rPr lang="hr-HR" sz="1000" dirty="0"/>
              <a:t>, </a:t>
            </a:r>
            <a:r>
              <a:rPr lang="hr-HR" sz="1000" i="1" dirty="0" err="1"/>
              <a:t>Der</a:t>
            </a:r>
            <a:r>
              <a:rPr lang="hr-HR" sz="1000" i="1" dirty="0"/>
              <a:t> </a:t>
            </a:r>
            <a:r>
              <a:rPr lang="hr-HR" sz="1000" i="1" dirty="0" err="1"/>
              <a:t>pannonische</a:t>
            </a:r>
            <a:r>
              <a:rPr lang="hr-HR" sz="1000" i="1" dirty="0"/>
              <a:t> Limes </a:t>
            </a:r>
            <a:r>
              <a:rPr lang="hr-HR" sz="1000" i="1" dirty="0" err="1"/>
              <a:t>in</a:t>
            </a:r>
            <a:r>
              <a:rPr lang="hr-HR" sz="1000" i="1" dirty="0"/>
              <a:t> </a:t>
            </a:r>
            <a:r>
              <a:rPr lang="hr-HR" sz="1000" i="1" dirty="0" err="1"/>
              <a:t>Jugoslawien</a:t>
            </a:r>
            <a:r>
              <a:rPr lang="hr-HR" sz="1000" dirty="0"/>
              <a:t>,</a:t>
            </a:r>
            <a:r>
              <a:rPr lang="hr-HR" sz="1000" i="1" dirty="0"/>
              <a:t> </a:t>
            </a:r>
            <a:r>
              <a:rPr lang="hr-HR" sz="1000" dirty="0"/>
              <a:t>Arheološki radovi i rasprave 3, 1963, 55-68</a:t>
            </a:r>
          </a:p>
          <a:p>
            <a:r>
              <a:rPr lang="fr-FR" sz="1000" dirty="0"/>
              <a:t>  </a:t>
            </a:r>
            <a:endParaRPr lang="hr-HR" sz="1000" dirty="0"/>
          </a:p>
          <a:p>
            <a:r>
              <a:rPr lang="fr-FR" sz="1000" b="1" dirty="0"/>
              <a:t>LJUBIĆ</a:t>
            </a:r>
            <a:r>
              <a:rPr lang="fr-FR" sz="1000" dirty="0"/>
              <a:t> 1889: Šime Ljubić, Rimske starine u Novih Banovcih, Viestnik Hrvatskoga Arhelogičkoga Družtva, XI/2, 1889, 62-63</a:t>
            </a:r>
            <a:endParaRPr lang="hr-HR" sz="1000" dirty="0"/>
          </a:p>
          <a:p>
            <a:r>
              <a:rPr lang="fr-FR" sz="1000" dirty="0"/>
              <a:t> </a:t>
            </a:r>
            <a:endParaRPr lang="hr-HR" sz="1000" dirty="0"/>
          </a:p>
          <a:p>
            <a:r>
              <a:rPr lang="en-GB" sz="1000" b="1" dirty="0"/>
              <a:t>LŐRINCZ </a:t>
            </a:r>
            <a:r>
              <a:rPr lang="en-GB" sz="1000" dirty="0"/>
              <a:t>2001: </a:t>
            </a:r>
            <a:r>
              <a:rPr lang="en-GB" sz="1000" dirty="0" err="1"/>
              <a:t>Barnabás</a:t>
            </a:r>
            <a:r>
              <a:rPr lang="en-GB" sz="1000" dirty="0"/>
              <a:t> </a:t>
            </a:r>
            <a:r>
              <a:rPr lang="hr-HR" sz="1000" dirty="0" err="1"/>
              <a:t>Lőrincz</a:t>
            </a:r>
            <a:r>
              <a:rPr lang="hr-HR" sz="1000" dirty="0"/>
              <a:t>, </a:t>
            </a:r>
            <a:r>
              <a:rPr lang="hr-HR" sz="1000" dirty="0" err="1"/>
              <a:t>Die</a:t>
            </a:r>
            <a:r>
              <a:rPr lang="hr-HR" sz="1000" dirty="0"/>
              <a:t> </a:t>
            </a:r>
            <a:r>
              <a:rPr lang="hr-HR" sz="1000" dirty="0" err="1"/>
              <a:t>römischen</a:t>
            </a:r>
            <a:r>
              <a:rPr lang="hr-HR" sz="1000" dirty="0"/>
              <a:t> </a:t>
            </a:r>
            <a:r>
              <a:rPr lang="hr-HR" sz="1000" dirty="0" err="1"/>
              <a:t>Hilfstruppen</a:t>
            </a:r>
            <a:r>
              <a:rPr lang="hr-HR" sz="1000" dirty="0"/>
              <a:t> </a:t>
            </a:r>
            <a:r>
              <a:rPr lang="hr-HR" sz="1000" dirty="0" err="1"/>
              <a:t>in</a:t>
            </a:r>
            <a:r>
              <a:rPr lang="hr-HR" sz="1000" dirty="0"/>
              <a:t> </a:t>
            </a:r>
            <a:r>
              <a:rPr lang="hr-HR" sz="1000" dirty="0" err="1"/>
              <a:t>Pannonien</a:t>
            </a:r>
            <a:r>
              <a:rPr lang="hr-HR" sz="1000" dirty="0"/>
              <a:t> </a:t>
            </a:r>
            <a:r>
              <a:rPr lang="hr-HR" sz="1000" dirty="0" err="1"/>
              <a:t>während</a:t>
            </a:r>
            <a:r>
              <a:rPr lang="hr-HR" sz="1000" dirty="0"/>
              <a:t> der </a:t>
            </a:r>
            <a:r>
              <a:rPr lang="hr-HR" sz="1000" dirty="0" err="1"/>
              <a:t>Prinzipatszeit</a:t>
            </a:r>
            <a:r>
              <a:rPr lang="hr-HR" sz="1000" dirty="0"/>
              <a:t>, </a:t>
            </a:r>
            <a:r>
              <a:rPr lang="hr-HR" sz="1000" dirty="0" err="1"/>
              <a:t>Teil</a:t>
            </a:r>
            <a:r>
              <a:rPr lang="hr-HR" sz="1000" dirty="0"/>
              <a:t> I: </a:t>
            </a:r>
            <a:r>
              <a:rPr lang="hr-HR" sz="1000" dirty="0" err="1"/>
              <a:t>Die</a:t>
            </a:r>
            <a:r>
              <a:rPr lang="hr-HR" sz="1000" dirty="0"/>
              <a:t> </a:t>
            </a:r>
            <a:r>
              <a:rPr lang="hr-HR" sz="1000" dirty="0" err="1"/>
              <a:t>Inschriften</a:t>
            </a:r>
            <a:r>
              <a:rPr lang="hr-HR" sz="1000" dirty="0"/>
              <a:t>, </a:t>
            </a:r>
            <a:r>
              <a:rPr lang="hr-HR" sz="1000" dirty="0" err="1"/>
              <a:t>Wien</a:t>
            </a:r>
            <a:r>
              <a:rPr lang="hr-HR" sz="1000" dirty="0"/>
              <a:t>, 2001</a:t>
            </a:r>
          </a:p>
          <a:p>
            <a:r>
              <a:rPr lang="hr-HR" sz="1000" dirty="0"/>
              <a:t> </a:t>
            </a:r>
          </a:p>
          <a:p>
            <a:r>
              <a:rPr lang="en-GB" sz="1000" b="1" dirty="0" smtClean="0"/>
              <a:t>PATSCH</a:t>
            </a:r>
            <a:r>
              <a:rPr lang="en-GB" sz="1000" dirty="0" smtClean="0"/>
              <a:t> </a:t>
            </a:r>
            <a:r>
              <a:rPr lang="en-GB" sz="1000" dirty="0"/>
              <a:t>1899: Carl </a:t>
            </a:r>
            <a:r>
              <a:rPr lang="en-GB" sz="1000" dirty="0" err="1"/>
              <a:t>Patsch</a:t>
            </a:r>
            <a:r>
              <a:rPr lang="en-GB" sz="1000" dirty="0"/>
              <a:t>, </a:t>
            </a:r>
            <a:r>
              <a:rPr lang="en-GB" sz="1000" dirty="0" err="1"/>
              <a:t>s.v</a:t>
            </a:r>
            <a:r>
              <a:rPr lang="en-GB" sz="1000" dirty="0"/>
              <a:t>. </a:t>
            </a:r>
            <a:r>
              <a:rPr lang="en-GB" sz="1000" i="1" dirty="0" err="1"/>
              <a:t>Burgenae</a:t>
            </a:r>
            <a:r>
              <a:rPr lang="en-GB" sz="1000" dirty="0"/>
              <a:t>, RE, III, 1062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PILETIĆ&amp;RAŠIĆ</a:t>
            </a:r>
            <a:r>
              <a:rPr lang="en-GB" sz="1000" dirty="0"/>
              <a:t> 1961: </a:t>
            </a:r>
            <a:r>
              <a:rPr lang="en-GB" sz="1000" dirty="0" err="1"/>
              <a:t>Dragoslav</a:t>
            </a:r>
            <a:r>
              <a:rPr lang="en-GB" sz="1000" dirty="0"/>
              <a:t> </a:t>
            </a:r>
            <a:r>
              <a:rPr lang="en-GB" sz="1000" dirty="0" err="1"/>
              <a:t>Piletić</a:t>
            </a:r>
            <a:r>
              <a:rPr lang="en-GB" sz="1000" dirty="0"/>
              <a:t> &amp; </a:t>
            </a:r>
            <a:r>
              <a:rPr lang="en-GB" sz="1000" dirty="0" err="1"/>
              <a:t>Bogdan</a:t>
            </a:r>
            <a:r>
              <a:rPr lang="en-GB" sz="1000" dirty="0"/>
              <a:t> </a:t>
            </a:r>
            <a:r>
              <a:rPr lang="en-GB" sz="1000" dirty="0" err="1"/>
              <a:t>Rašić</a:t>
            </a:r>
            <a:r>
              <a:rPr lang="en-GB" sz="1000" dirty="0"/>
              <a:t>, </a:t>
            </a:r>
            <a:r>
              <a:rPr lang="en-GB" sz="1000" i="1" dirty="0" err="1"/>
              <a:t>Pregled</a:t>
            </a:r>
            <a:r>
              <a:rPr lang="en-GB" sz="1000" i="1" dirty="0"/>
              <a:t> </a:t>
            </a:r>
            <a:r>
              <a:rPr lang="en-GB" sz="1000" i="1" dirty="0" err="1"/>
              <a:t>radova</a:t>
            </a:r>
            <a:r>
              <a:rPr lang="en-GB" sz="1000" i="1" dirty="0"/>
              <a:t> </a:t>
            </a:r>
            <a:r>
              <a:rPr lang="en-GB" sz="1000" i="1" dirty="0" err="1"/>
              <a:t>Vojnog</a:t>
            </a:r>
            <a:r>
              <a:rPr lang="en-GB" sz="1000" i="1" dirty="0"/>
              <a:t> </a:t>
            </a:r>
            <a:r>
              <a:rPr lang="en-GB" sz="1000" i="1" dirty="0" err="1"/>
              <a:t>muzeja</a:t>
            </a:r>
            <a:r>
              <a:rPr lang="en-GB" sz="1000" i="1" dirty="0"/>
              <a:t> </a:t>
            </a:r>
            <a:r>
              <a:rPr lang="en-GB" sz="1000" i="1" dirty="0" err="1"/>
              <a:t>na</a:t>
            </a:r>
            <a:r>
              <a:rPr lang="en-GB" sz="1000" i="1" dirty="0"/>
              <a:t> </a:t>
            </a:r>
            <a:r>
              <a:rPr lang="en-GB" sz="1000" i="1" dirty="0" err="1"/>
              <a:t>Limesu</a:t>
            </a:r>
            <a:r>
              <a:rPr lang="en-GB" sz="1000" i="1" dirty="0"/>
              <a:t> od </a:t>
            </a:r>
            <a:r>
              <a:rPr lang="en-GB" sz="1000" i="1" dirty="0" err="1"/>
              <a:t>Novih</a:t>
            </a:r>
            <a:r>
              <a:rPr lang="en-GB" sz="1000" i="1" dirty="0"/>
              <a:t> </a:t>
            </a:r>
            <a:r>
              <a:rPr lang="en-GB" sz="1000" i="1" dirty="0" err="1"/>
              <a:t>Banovaca</a:t>
            </a:r>
            <a:r>
              <a:rPr lang="en-GB" sz="1000" i="1" dirty="0"/>
              <a:t> do </a:t>
            </a:r>
            <a:r>
              <a:rPr lang="en-GB" sz="1000" i="1" dirty="0" err="1"/>
              <a:t>Sremskih</a:t>
            </a:r>
            <a:r>
              <a:rPr lang="en-GB" sz="1000" i="1" dirty="0"/>
              <a:t> </a:t>
            </a:r>
            <a:r>
              <a:rPr lang="en-GB" sz="1000" i="1" dirty="0" err="1"/>
              <a:t>Karlovaca</a:t>
            </a:r>
            <a:r>
              <a:rPr lang="en-GB" sz="1000" dirty="0"/>
              <a:t>, Limes u </a:t>
            </a:r>
            <a:r>
              <a:rPr lang="en-GB" sz="1000" dirty="0" err="1"/>
              <a:t>Jugoslaviji</a:t>
            </a:r>
            <a:r>
              <a:rPr lang="en-GB" sz="1000" dirty="0"/>
              <a:t> I, </a:t>
            </a:r>
            <a:r>
              <a:rPr lang="en-GB" sz="1000" dirty="0" err="1"/>
              <a:t>Zbornik</a:t>
            </a:r>
            <a:r>
              <a:rPr lang="en-GB" sz="1000" dirty="0"/>
              <a:t> </a:t>
            </a:r>
            <a:r>
              <a:rPr lang="en-GB" sz="1000" dirty="0" err="1"/>
              <a:t>radova</a:t>
            </a:r>
            <a:r>
              <a:rPr lang="en-GB" sz="1000" dirty="0"/>
              <a:t> </a:t>
            </a:r>
            <a:r>
              <a:rPr lang="en-GB" sz="1000" dirty="0" err="1"/>
              <a:t>sa</a:t>
            </a:r>
            <a:r>
              <a:rPr lang="en-GB" sz="1000" dirty="0"/>
              <a:t> </a:t>
            </a:r>
            <a:r>
              <a:rPr lang="en-GB" sz="1000" dirty="0" err="1"/>
              <a:t>simposiuma</a:t>
            </a:r>
            <a:r>
              <a:rPr lang="en-GB" sz="1000" dirty="0"/>
              <a:t> o </a:t>
            </a:r>
            <a:r>
              <a:rPr lang="en-GB" sz="1000" dirty="0" err="1"/>
              <a:t>Limesu</a:t>
            </a:r>
            <a:r>
              <a:rPr lang="en-GB" sz="1000" dirty="0"/>
              <a:t> 1960. </a:t>
            </a:r>
            <a:r>
              <a:rPr lang="en-GB" sz="1000" dirty="0" err="1"/>
              <a:t>godine</a:t>
            </a:r>
            <a:r>
              <a:rPr lang="en-GB" sz="1000" dirty="0"/>
              <a:t>, Beograd, 1961., 87-92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PILETIĆ</a:t>
            </a:r>
            <a:r>
              <a:rPr lang="en-GB" sz="1000" dirty="0"/>
              <a:t> 1972: </a:t>
            </a:r>
            <a:r>
              <a:rPr lang="en-GB" sz="1000" dirty="0" err="1"/>
              <a:t>Dragoslav</a:t>
            </a:r>
            <a:r>
              <a:rPr lang="en-GB" sz="1000" dirty="0"/>
              <a:t> </a:t>
            </a:r>
            <a:r>
              <a:rPr lang="en-GB" sz="1000" dirty="0" err="1"/>
              <a:t>Piletić</a:t>
            </a:r>
            <a:r>
              <a:rPr lang="en-GB" sz="1000" i="1" dirty="0"/>
              <a:t>, </a:t>
            </a:r>
            <a:r>
              <a:rPr lang="en-GB" sz="1000" i="1" dirty="0" err="1"/>
              <a:t>Preliminarni</a:t>
            </a:r>
            <a:r>
              <a:rPr lang="en-GB" sz="1000" i="1" dirty="0"/>
              <a:t> </a:t>
            </a:r>
            <a:r>
              <a:rPr lang="en-GB" sz="1000" i="1" dirty="0" err="1"/>
              <a:t>rezultati</a:t>
            </a:r>
            <a:r>
              <a:rPr lang="en-GB" sz="1000" i="1" dirty="0"/>
              <a:t> </a:t>
            </a:r>
            <a:r>
              <a:rPr lang="en-GB" sz="1000" i="1" dirty="0" err="1"/>
              <a:t>istraživanja</a:t>
            </a:r>
            <a:r>
              <a:rPr lang="en-GB" sz="1000" i="1" dirty="0"/>
              <a:t> </a:t>
            </a:r>
            <a:r>
              <a:rPr lang="en-GB" sz="1000" i="1" dirty="0" err="1"/>
              <a:t>rimskog</a:t>
            </a:r>
            <a:r>
              <a:rPr lang="en-GB" sz="1000" i="1" dirty="0"/>
              <a:t> </a:t>
            </a:r>
            <a:r>
              <a:rPr lang="en-GB" sz="1000" i="1" dirty="0" err="1"/>
              <a:t>kastruma</a:t>
            </a:r>
            <a:r>
              <a:rPr lang="en-GB" sz="1000" i="1" dirty="0"/>
              <a:t> </a:t>
            </a:r>
            <a:r>
              <a:rPr lang="en-GB" sz="1000" i="1" dirty="0" err="1"/>
              <a:t>Burgenae</a:t>
            </a:r>
            <a:r>
              <a:rPr lang="en-GB" sz="1000" i="1" dirty="0"/>
              <a:t> u </a:t>
            </a:r>
            <a:r>
              <a:rPr lang="en-GB" sz="1000" i="1" dirty="0" err="1"/>
              <a:t>Novim</a:t>
            </a:r>
            <a:r>
              <a:rPr lang="en-GB" sz="1000" i="1" dirty="0"/>
              <a:t> </a:t>
            </a:r>
            <a:r>
              <a:rPr lang="en-GB" sz="1000" i="1" dirty="0" err="1"/>
              <a:t>Banovcima</a:t>
            </a:r>
            <a:r>
              <a:rPr lang="en-GB" sz="1000" i="1" dirty="0"/>
              <a:t> 1971. </a:t>
            </a:r>
            <a:r>
              <a:rPr lang="en-GB" sz="1000" i="1" dirty="0" err="1"/>
              <a:t>godine</a:t>
            </a:r>
            <a:r>
              <a:rPr lang="en-GB" sz="1000" dirty="0"/>
              <a:t>, </a:t>
            </a:r>
            <a:r>
              <a:rPr lang="en-GB" sz="1000" dirty="0" err="1"/>
              <a:t>Vesnik</a:t>
            </a:r>
            <a:r>
              <a:rPr lang="en-GB" sz="1000" dirty="0"/>
              <a:t> </a:t>
            </a:r>
            <a:r>
              <a:rPr lang="en-GB" sz="1000" dirty="0" err="1"/>
              <a:t>Vojnog</a:t>
            </a:r>
            <a:r>
              <a:rPr lang="en-GB" sz="1000" dirty="0"/>
              <a:t> </a:t>
            </a:r>
            <a:r>
              <a:rPr lang="en-GB" sz="1000" dirty="0" err="1"/>
              <a:t>muzeja</a:t>
            </a:r>
            <a:r>
              <a:rPr lang="en-GB" sz="1000" dirty="0"/>
              <a:t> 18, 1972, 7-26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PILETIĆ</a:t>
            </a:r>
            <a:r>
              <a:rPr lang="en-GB" sz="1000" dirty="0"/>
              <a:t> 1986: </a:t>
            </a:r>
            <a:r>
              <a:rPr lang="en-GB" sz="1000" dirty="0" err="1"/>
              <a:t>Dragoslav</a:t>
            </a:r>
            <a:r>
              <a:rPr lang="en-GB" sz="1000" dirty="0"/>
              <a:t> </a:t>
            </a:r>
            <a:r>
              <a:rPr lang="en-GB" sz="1000" dirty="0" err="1"/>
              <a:t>Piletić</a:t>
            </a:r>
            <a:r>
              <a:rPr lang="en-GB" sz="1000" i="1" dirty="0"/>
              <a:t>, </a:t>
            </a:r>
            <a:r>
              <a:rPr lang="en-GB" sz="1000" i="1" dirty="0" err="1"/>
              <a:t>Acumincum</a:t>
            </a:r>
            <a:r>
              <a:rPr lang="en-GB" sz="1000" i="1" dirty="0"/>
              <a:t> </a:t>
            </a:r>
            <a:r>
              <a:rPr lang="en-GB" sz="1000" i="1" dirty="0" err="1"/>
              <a:t>i</a:t>
            </a:r>
            <a:r>
              <a:rPr lang="en-GB" sz="1000" i="1" dirty="0"/>
              <a:t> </a:t>
            </a:r>
            <a:r>
              <a:rPr lang="en-GB" sz="1000" i="1" dirty="0" err="1"/>
              <a:t>Burgenae</a:t>
            </a:r>
            <a:r>
              <a:rPr lang="en-GB" sz="1000" i="1" dirty="0"/>
              <a:t> - </a:t>
            </a:r>
            <a:r>
              <a:rPr lang="en-GB" sz="1000" i="1" dirty="0" err="1"/>
              <a:t>dva</a:t>
            </a:r>
            <a:r>
              <a:rPr lang="en-GB" sz="1000" i="1" dirty="0"/>
              <a:t> </a:t>
            </a:r>
            <a:r>
              <a:rPr lang="en-GB" sz="1000" i="1" dirty="0" err="1"/>
              <a:t>važna</a:t>
            </a:r>
            <a:r>
              <a:rPr lang="en-GB" sz="1000" i="1" dirty="0"/>
              <a:t> </a:t>
            </a:r>
            <a:r>
              <a:rPr lang="en-GB" sz="1000" i="1" dirty="0" err="1"/>
              <a:t>uporišta</a:t>
            </a:r>
            <a:r>
              <a:rPr lang="en-GB" sz="1000" i="1" dirty="0"/>
              <a:t> </a:t>
            </a:r>
            <a:r>
              <a:rPr lang="en-GB" sz="1000" i="1" dirty="0" err="1"/>
              <a:t>na</a:t>
            </a:r>
            <a:r>
              <a:rPr lang="en-GB" sz="1000" i="1" dirty="0"/>
              <a:t> </a:t>
            </a:r>
            <a:r>
              <a:rPr lang="en-GB" sz="1000" i="1" dirty="0" err="1"/>
              <a:t>donjopanonskom</a:t>
            </a:r>
            <a:r>
              <a:rPr lang="en-GB" sz="1000" i="1" dirty="0"/>
              <a:t> </a:t>
            </a:r>
            <a:r>
              <a:rPr lang="en-GB" sz="1000" i="1" dirty="0" err="1"/>
              <a:t>limesu</a:t>
            </a:r>
            <a:r>
              <a:rPr lang="en-GB" sz="1000" dirty="0"/>
              <a:t>, </a:t>
            </a:r>
            <a:r>
              <a:rPr lang="en-GB" sz="1000" dirty="0" err="1"/>
              <a:t>Odbrambeni</a:t>
            </a:r>
            <a:r>
              <a:rPr lang="en-GB" sz="1000" dirty="0"/>
              <a:t> </a:t>
            </a:r>
            <a:r>
              <a:rPr lang="en-GB" sz="1000" dirty="0" err="1"/>
              <a:t>sistemi</a:t>
            </a:r>
            <a:r>
              <a:rPr lang="en-GB" sz="1000" dirty="0"/>
              <a:t> u </a:t>
            </a:r>
            <a:r>
              <a:rPr lang="en-GB" sz="1000" dirty="0" err="1"/>
              <a:t>praistoriji</a:t>
            </a:r>
            <a:r>
              <a:rPr lang="en-GB" sz="1000" dirty="0"/>
              <a:t> </a:t>
            </a:r>
            <a:r>
              <a:rPr lang="en-GB" sz="1000" dirty="0" err="1"/>
              <a:t>i</a:t>
            </a:r>
            <a:r>
              <a:rPr lang="en-GB" sz="1000" dirty="0"/>
              <a:t> </a:t>
            </a:r>
            <a:r>
              <a:rPr lang="en-GB" sz="1000" dirty="0" err="1"/>
              <a:t>antici</a:t>
            </a:r>
            <a:r>
              <a:rPr lang="en-GB" sz="1000" dirty="0"/>
              <a:t> </a:t>
            </a:r>
            <a:r>
              <a:rPr lang="en-GB" sz="1000" dirty="0" err="1"/>
              <a:t>na</a:t>
            </a:r>
            <a:r>
              <a:rPr lang="en-GB" sz="1000" dirty="0"/>
              <a:t> </a:t>
            </a:r>
            <a:r>
              <a:rPr lang="en-GB" sz="1000" dirty="0" err="1"/>
              <a:t>tlu</a:t>
            </a:r>
            <a:r>
              <a:rPr lang="en-GB" sz="1000" dirty="0"/>
              <a:t> </a:t>
            </a:r>
            <a:r>
              <a:rPr lang="en-GB" sz="1000" dirty="0" err="1"/>
              <a:t>Jugoslavije</a:t>
            </a:r>
            <a:r>
              <a:rPr lang="en-GB" sz="1000" dirty="0"/>
              <a:t>, </a:t>
            </a:r>
            <a:r>
              <a:rPr lang="en-GB" sz="1000" dirty="0" err="1"/>
              <a:t>Materijali</a:t>
            </a:r>
            <a:r>
              <a:rPr lang="en-GB" sz="1000" dirty="0"/>
              <a:t> XXII, </a:t>
            </a:r>
            <a:r>
              <a:rPr lang="en-GB" sz="1000" dirty="0" err="1"/>
              <a:t>Referati</a:t>
            </a:r>
            <a:r>
              <a:rPr lang="en-GB" sz="1000" dirty="0"/>
              <a:t> XII </a:t>
            </a:r>
            <a:r>
              <a:rPr lang="en-GB" sz="1000" dirty="0" err="1"/>
              <a:t>Kongresa</a:t>
            </a:r>
            <a:r>
              <a:rPr lang="en-GB" sz="1000" dirty="0"/>
              <a:t> </a:t>
            </a:r>
            <a:r>
              <a:rPr lang="en-GB" sz="1000" dirty="0" err="1"/>
              <a:t>arheologa</a:t>
            </a:r>
            <a:r>
              <a:rPr lang="en-GB" sz="1000" dirty="0"/>
              <a:t> </a:t>
            </a:r>
            <a:r>
              <a:rPr lang="en-GB" sz="1000" dirty="0" err="1"/>
              <a:t>Jugoslavije</a:t>
            </a:r>
            <a:r>
              <a:rPr lang="en-GB" sz="1000" dirty="0"/>
              <a:t> (Novi Sad, 1984.), Novi Sad, 1986,  137-144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b="1" dirty="0"/>
              <a:t>PILETIĆ</a:t>
            </a:r>
            <a:r>
              <a:rPr lang="en-GB" sz="1000" dirty="0"/>
              <a:t> 1989: </a:t>
            </a:r>
            <a:r>
              <a:rPr lang="en-GB" sz="1000" dirty="0" err="1"/>
              <a:t>Dragoslav</a:t>
            </a:r>
            <a:r>
              <a:rPr lang="en-GB" sz="1000" dirty="0"/>
              <a:t> </a:t>
            </a:r>
            <a:r>
              <a:rPr lang="en-GB" sz="1000" dirty="0" err="1"/>
              <a:t>Piletić</a:t>
            </a:r>
            <a:r>
              <a:rPr lang="en-GB" sz="1000" dirty="0"/>
              <a:t>, </a:t>
            </a:r>
            <a:r>
              <a:rPr lang="en-GB" sz="1000" i="1" dirty="0" err="1"/>
              <a:t>Rimske</a:t>
            </a:r>
            <a:r>
              <a:rPr lang="en-GB" sz="1000" i="1" dirty="0"/>
              <a:t> </a:t>
            </a:r>
            <a:r>
              <a:rPr lang="en-GB" sz="1000" i="1" dirty="0" err="1"/>
              <a:t>fortifikacije</a:t>
            </a:r>
            <a:r>
              <a:rPr lang="en-GB" sz="1000" i="1" dirty="0"/>
              <a:t> </a:t>
            </a:r>
            <a:r>
              <a:rPr lang="en-GB" sz="1000" i="1" dirty="0" err="1"/>
              <a:t>na</a:t>
            </a:r>
            <a:r>
              <a:rPr lang="en-GB" sz="1000" i="1" dirty="0"/>
              <a:t> </a:t>
            </a:r>
            <a:r>
              <a:rPr lang="en-GB" sz="1000" i="1" dirty="0" err="1"/>
              <a:t>teritoriji</a:t>
            </a:r>
            <a:r>
              <a:rPr lang="en-GB" sz="1000" i="1" dirty="0"/>
              <a:t> SR </a:t>
            </a:r>
            <a:r>
              <a:rPr lang="en-GB" sz="1000" i="1" dirty="0" err="1"/>
              <a:t>Srbije</a:t>
            </a:r>
            <a:r>
              <a:rPr lang="en-GB" sz="1000" dirty="0"/>
              <a:t>, </a:t>
            </a:r>
            <a:r>
              <a:rPr lang="en-GB" sz="1000" dirty="0" err="1"/>
              <a:t>Vesnik</a:t>
            </a:r>
            <a:r>
              <a:rPr lang="en-GB" sz="1000" dirty="0"/>
              <a:t> </a:t>
            </a:r>
            <a:r>
              <a:rPr lang="en-GB" sz="1000" dirty="0" err="1"/>
              <a:t>Vojnog</a:t>
            </a:r>
            <a:r>
              <a:rPr lang="en-GB" sz="1000" dirty="0"/>
              <a:t> </a:t>
            </a:r>
            <a:r>
              <a:rPr lang="en-GB" sz="1000" dirty="0" err="1"/>
              <a:t>muzeja</a:t>
            </a:r>
            <a:r>
              <a:rPr lang="en-GB" sz="1000" dirty="0"/>
              <a:t> 33, 1989, 79-104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en-GB" sz="1000" dirty="0"/>
              <a:t> </a:t>
            </a:r>
            <a:r>
              <a:rPr lang="en-GB" sz="1000" b="1" dirty="0" smtClean="0"/>
              <a:t>VISY</a:t>
            </a:r>
            <a:r>
              <a:rPr lang="en-GB" sz="1000" dirty="0" smtClean="0"/>
              <a:t> </a:t>
            </a:r>
            <a:r>
              <a:rPr lang="en-GB" sz="1000" dirty="0"/>
              <a:t>2003: </a:t>
            </a:r>
            <a:r>
              <a:rPr lang="en-GB" sz="1000" dirty="0" err="1"/>
              <a:t>Zsolt</a:t>
            </a:r>
            <a:r>
              <a:rPr lang="en-GB" sz="1000" dirty="0"/>
              <a:t> Visy ed., </a:t>
            </a:r>
            <a:r>
              <a:rPr lang="en-GB" sz="1000" i="1" dirty="0"/>
              <a:t>The Roman Army in Pannonia, An Archaeological Guide of the </a:t>
            </a:r>
            <a:r>
              <a:rPr lang="en-GB" sz="1000" i="1" dirty="0" err="1"/>
              <a:t>Ripa</a:t>
            </a:r>
            <a:r>
              <a:rPr lang="en-GB" sz="1000" i="1" dirty="0"/>
              <a:t> </a:t>
            </a:r>
            <a:r>
              <a:rPr lang="en-GB" sz="1000" i="1" dirty="0" err="1"/>
              <a:t>Pannonica</a:t>
            </a:r>
            <a:r>
              <a:rPr lang="en-GB" sz="1000" dirty="0"/>
              <a:t>, </a:t>
            </a:r>
            <a:r>
              <a:rPr lang="en-GB" sz="1000" dirty="0" err="1"/>
              <a:t>Pécs</a:t>
            </a:r>
            <a:r>
              <a:rPr lang="en-GB" sz="1000" dirty="0"/>
              <a:t>, 2003.</a:t>
            </a:r>
            <a:endParaRPr lang="hr-HR" sz="1000" dirty="0"/>
          </a:p>
          <a:p>
            <a:r>
              <a:rPr lang="en-GB" sz="1000" dirty="0"/>
              <a:t> </a:t>
            </a:r>
            <a:endParaRPr lang="hr-HR" sz="1000" dirty="0"/>
          </a:p>
          <a:p>
            <a:r>
              <a:rPr lang="hr-HR" sz="1000" b="1" dirty="0"/>
              <a:t>WAGNER </a:t>
            </a:r>
            <a:r>
              <a:rPr lang="hr-HR" sz="1000" dirty="0"/>
              <a:t>1938: Walter Wagner, </a:t>
            </a:r>
            <a:r>
              <a:rPr lang="hr-HR" sz="1000" i="1" dirty="0" err="1"/>
              <a:t>Die</a:t>
            </a:r>
            <a:r>
              <a:rPr lang="hr-HR" sz="1000" i="1" dirty="0"/>
              <a:t> </a:t>
            </a:r>
            <a:r>
              <a:rPr lang="hr-HR" sz="1000" i="1" dirty="0" err="1"/>
              <a:t>Dislokation</a:t>
            </a:r>
            <a:r>
              <a:rPr lang="hr-HR" sz="1000" i="1" dirty="0"/>
              <a:t> der</a:t>
            </a:r>
            <a:r>
              <a:rPr lang="hr-HR" sz="1000" dirty="0"/>
              <a:t> </a:t>
            </a:r>
            <a:r>
              <a:rPr lang="hr-HR" sz="1000" i="1" dirty="0" err="1"/>
              <a:t>römischen</a:t>
            </a:r>
            <a:r>
              <a:rPr lang="hr-HR" sz="1000" i="1" dirty="0"/>
              <a:t> </a:t>
            </a:r>
            <a:r>
              <a:rPr lang="hr-HR" sz="1000" i="1" dirty="0" err="1"/>
              <a:t>Auxiliarformationen</a:t>
            </a:r>
            <a:r>
              <a:rPr lang="hr-HR" sz="1000" i="1" dirty="0"/>
              <a:t> </a:t>
            </a:r>
            <a:r>
              <a:rPr lang="hr-HR" sz="1000" i="1" dirty="0" err="1"/>
              <a:t>in</a:t>
            </a:r>
            <a:r>
              <a:rPr lang="hr-HR" sz="1000" i="1" dirty="0"/>
              <a:t> </a:t>
            </a:r>
            <a:r>
              <a:rPr lang="hr-HR" sz="1000" i="1" dirty="0" err="1"/>
              <a:t>den</a:t>
            </a:r>
            <a:r>
              <a:rPr lang="hr-HR" sz="1000" i="1" dirty="0"/>
              <a:t> </a:t>
            </a:r>
            <a:r>
              <a:rPr lang="hr-HR" sz="1000" i="1" dirty="0" err="1"/>
              <a:t>Provinzen</a:t>
            </a:r>
            <a:r>
              <a:rPr lang="hr-HR" sz="1000" i="1" dirty="0"/>
              <a:t> </a:t>
            </a:r>
            <a:r>
              <a:rPr lang="hr-HR" sz="1000" i="1" dirty="0" err="1"/>
              <a:t>Noricum</a:t>
            </a:r>
            <a:r>
              <a:rPr lang="hr-HR" sz="1000" i="1" dirty="0"/>
              <a:t>, </a:t>
            </a:r>
            <a:r>
              <a:rPr lang="hr-HR" sz="1000" i="1" dirty="0" err="1"/>
              <a:t>Pannonien</a:t>
            </a:r>
            <a:r>
              <a:rPr lang="hr-HR" sz="1000" i="1" dirty="0"/>
              <a:t>, </a:t>
            </a:r>
            <a:r>
              <a:rPr lang="hr-HR" sz="1000" i="1" dirty="0" err="1"/>
              <a:t>Moesien</a:t>
            </a:r>
            <a:r>
              <a:rPr lang="hr-HR" sz="1000" i="1" dirty="0"/>
              <a:t> </a:t>
            </a:r>
            <a:r>
              <a:rPr lang="hr-HR" sz="1000" i="1" dirty="0" err="1"/>
              <a:t>und</a:t>
            </a:r>
            <a:r>
              <a:rPr lang="hr-HR" sz="1000" i="1" dirty="0"/>
              <a:t> </a:t>
            </a:r>
            <a:r>
              <a:rPr lang="hr-HR" sz="1000" i="1" dirty="0" err="1"/>
              <a:t>Dakien</a:t>
            </a:r>
            <a:r>
              <a:rPr lang="hr-HR" sz="1000" i="1" dirty="0"/>
              <a:t> </a:t>
            </a:r>
            <a:r>
              <a:rPr lang="hr-HR" sz="1000" i="1" dirty="0" err="1"/>
              <a:t>von</a:t>
            </a:r>
            <a:r>
              <a:rPr lang="hr-HR" sz="1000" i="1" dirty="0"/>
              <a:t> </a:t>
            </a:r>
            <a:r>
              <a:rPr lang="hr-HR" sz="1000" i="1" dirty="0" err="1"/>
              <a:t>Augustus</a:t>
            </a:r>
            <a:r>
              <a:rPr lang="hr-HR" sz="1000" i="1" dirty="0"/>
              <a:t> bis </a:t>
            </a:r>
            <a:r>
              <a:rPr lang="hr-HR" sz="1000" i="1" dirty="0" err="1"/>
              <a:t>Gallienus</a:t>
            </a:r>
            <a:r>
              <a:rPr lang="hr-HR" sz="1000" i="1" dirty="0"/>
              <a:t>, </a:t>
            </a:r>
            <a:r>
              <a:rPr lang="hr-HR" sz="1000" dirty="0"/>
              <a:t>Berlin, 1938</a:t>
            </a:r>
          </a:p>
        </p:txBody>
      </p:sp>
    </p:spTree>
    <p:extLst>
      <p:ext uri="{BB962C8B-B14F-4D97-AF65-F5344CB8AC3E}">
        <p14:creationId xmlns:p14="http://schemas.microsoft.com/office/powerpoint/2010/main" xmlns="" val="151476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/>
          <p:cNvSpPr/>
          <p:nvPr/>
        </p:nvSpPr>
        <p:spPr>
          <a:xfrm>
            <a:off x="251520" y="476670"/>
            <a:ext cx="878497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For this occasion, a selection of finds will be presented, namely finds which can securely be dated to the 1</a:t>
            </a:r>
            <a:r>
              <a:rPr lang="en-GB" sz="2000" baseline="30000" dirty="0"/>
              <a:t>st</a:t>
            </a:r>
            <a:r>
              <a:rPr lang="en-GB" sz="2000" dirty="0"/>
              <a:t> century AD. Of particular importance are finds which may be dated to an even narrower timeframe since they can give us significant clues about the foundation of the fort, </a:t>
            </a:r>
            <a:r>
              <a:rPr lang="en-GB" sz="2000" dirty="0" err="1"/>
              <a:t>i.e</a:t>
            </a:r>
            <a:r>
              <a:rPr lang="en-GB" sz="2000" dirty="0"/>
              <a:t> a more precise dating of its establishment. </a:t>
            </a:r>
            <a:endParaRPr lang="hr-HR" sz="2000" dirty="0" smtClean="0"/>
          </a:p>
          <a:p>
            <a:endParaRPr lang="hr-HR" sz="2000" dirty="0"/>
          </a:p>
          <a:p>
            <a:r>
              <a:rPr lang="en-GB" sz="2000" dirty="0" smtClean="0"/>
              <a:t>As </a:t>
            </a:r>
            <a:r>
              <a:rPr lang="en-GB" sz="2000" dirty="0"/>
              <a:t>a matter of fact, there is no much doubt that the fort was built during the </a:t>
            </a:r>
            <a:r>
              <a:rPr lang="en-GB" sz="2000" dirty="0" err="1"/>
              <a:t>Flavian</a:t>
            </a:r>
            <a:r>
              <a:rPr lang="en-GB" sz="2000" dirty="0"/>
              <a:t> period at the latest (with the </a:t>
            </a:r>
            <a:r>
              <a:rPr lang="en-GB" sz="2000" i="1" dirty="0" err="1"/>
              <a:t>cohors</a:t>
            </a:r>
            <a:r>
              <a:rPr lang="en-GB" sz="2000" i="1" dirty="0"/>
              <a:t> II </a:t>
            </a:r>
            <a:r>
              <a:rPr lang="en-GB" sz="2000" i="1" dirty="0" err="1"/>
              <a:t>Asturum</a:t>
            </a:r>
            <a:r>
              <a:rPr lang="en-GB" sz="2000" i="1" dirty="0"/>
              <a:t> et </a:t>
            </a:r>
            <a:r>
              <a:rPr lang="en-GB" sz="2000" i="1" dirty="0" err="1"/>
              <a:t>Callaecorum</a:t>
            </a:r>
            <a:r>
              <a:rPr lang="en-GB" sz="2000" dirty="0"/>
              <a:t> as the first unit presumed to have been stationed there), but </a:t>
            </a:r>
            <a:r>
              <a:rPr lang="en-GB" sz="2000" dirty="0" err="1"/>
              <a:t>epigraphical</a:t>
            </a:r>
            <a:r>
              <a:rPr lang="en-GB" sz="2000" dirty="0"/>
              <a:t> data and sources do not point to a more precise dating. The analysis of early finds does not necessarily contradict a </a:t>
            </a:r>
            <a:r>
              <a:rPr lang="en-GB" sz="2000" dirty="0" err="1"/>
              <a:t>Flavian</a:t>
            </a:r>
            <a:r>
              <a:rPr lang="en-GB" sz="2000" dirty="0"/>
              <a:t> dating, but preliminary research has shown that an earlier foundation is not to be excluded. </a:t>
            </a:r>
            <a:endParaRPr lang="hr-HR" sz="2000" dirty="0" smtClean="0"/>
          </a:p>
          <a:p>
            <a:endParaRPr lang="hr-HR" sz="2000" dirty="0"/>
          </a:p>
          <a:p>
            <a:r>
              <a:rPr lang="en-GB" sz="2000" dirty="0"/>
              <a:t>Obviously, only field research may answer more precisely the question when the fort of </a:t>
            </a:r>
            <a:r>
              <a:rPr lang="en-GB" sz="2000" dirty="0" err="1"/>
              <a:t>Burgenae</a:t>
            </a:r>
            <a:r>
              <a:rPr lang="en-GB" sz="2000" dirty="0"/>
              <a:t> was actually built and garrisoned for the first time, but in the meantime the analysis of numerous old stray finds collected on the site may provide a plausible answer, albeit not a definite one. </a:t>
            </a: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xmlns="" val="2975751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pple\Downloads\fotoburgenae\DSC_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13373"/>
            <a:ext cx="9128882" cy="611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121398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</TotalTime>
  <Words>1396</Words>
  <Application>Microsoft Office PowerPoint</Application>
  <PresentationFormat>On-screen Show (4:3)</PresentationFormat>
  <Paragraphs>78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Tema sustava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prezentacija</dc:title>
  <dc:creator>Apple</dc:creator>
  <cp:lastModifiedBy>Radman</cp:lastModifiedBy>
  <cp:revision>24</cp:revision>
  <dcterms:created xsi:type="dcterms:W3CDTF">2015-09-16T08:00:45Z</dcterms:created>
  <dcterms:modified xsi:type="dcterms:W3CDTF">2016-04-13T09:27:40Z</dcterms:modified>
</cp:coreProperties>
</file>