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000"/>
    <a:srgbClr val="3605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DA511-CBDF-4125-BC7F-C66C3F3187ED}" type="datetimeFigureOut">
              <a:rPr lang="hr-HR" smtClean="0"/>
              <a:pPr/>
              <a:t>4.5.2017.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21E6A-7B08-4C2E-ACC0-F1F8A233C2D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1E6A-7B08-4C2E-ACC0-F1F8A233C2DF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21E6A-7B08-4C2E-ACC0-F1F8A233C2DF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4.5.2017.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4.5.2017.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4.5.2017.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4.5.2017.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4.5.2017.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4.5.2017.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4.5.2017.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4.5.2017.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4.5.2017.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4.5.2017.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E77-2940-4936-8DE1-2A79DFF88C4E}" type="datetimeFigureOut">
              <a:rPr lang="hr-HR" smtClean="0"/>
              <a:pPr/>
              <a:t>4.5.2017.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72E77-2940-4936-8DE1-2A79DFF88C4E}" type="datetimeFigureOut">
              <a:rPr lang="hr-HR" smtClean="0"/>
              <a:pPr/>
              <a:t>4.5.2017.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B62FA-8E1C-43E3-B671-2EC13346D5A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cid:67C2CD6B-9FEC-4EE6-A140-CE383BEE91A1" TargetMode="Externa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467544" y="1412776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         NADGROBNI SPOMENIK           </a:t>
            </a:r>
          </a:p>
          <a:p>
            <a:r>
              <a:rPr lang="hr-H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</a:t>
            </a:r>
            <a:r>
              <a:rPr lang="hr-H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OBITELJI  AURELIJA JANUARIJA </a:t>
            </a:r>
          </a:p>
          <a:p>
            <a:r>
              <a:rPr lang="hr-H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</a:t>
            </a:r>
            <a:r>
              <a:rPr lang="hr-H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      IZ DOBRINACA KOD RUME </a:t>
            </a:r>
            <a:endParaRPr lang="hr-HR" sz="36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1619672" y="5085184"/>
            <a:ext cx="52938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Branka </a:t>
            </a:r>
            <a:r>
              <a:rPr lang="hr-H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Migotti</a:t>
            </a:r>
            <a:endParaRPr lang="hr-H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Hrvatska akademija znanosti i umjetnosti</a:t>
            </a:r>
          </a:p>
          <a:p>
            <a:r>
              <a:rPr lang="hr-H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Zagreb </a:t>
            </a:r>
            <a:endParaRPr lang="hr-H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 descr="hrzz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5" y="5445224"/>
            <a:ext cx="1244583" cy="471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aureli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221088"/>
            <a:ext cx="1490362" cy="2475656"/>
          </a:xfrm>
          <a:prstGeom prst="rect">
            <a:avLst/>
          </a:prstGeom>
        </p:spPr>
      </p:pic>
      <p:pic>
        <p:nvPicPr>
          <p:cNvPr id="4" name="Slika 3" descr="Solin_stela copy - kopija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6346440" cy="3786736"/>
          </a:xfrm>
          <a:prstGeom prst="rect">
            <a:avLst/>
          </a:prstGeom>
        </p:spPr>
      </p:pic>
      <p:pic>
        <p:nvPicPr>
          <p:cNvPr id="5" name="Slika 4" descr="pro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221088"/>
            <a:ext cx="1500167" cy="2448272"/>
          </a:xfrm>
          <a:prstGeom prst="rect">
            <a:avLst/>
          </a:prstGeom>
        </p:spPr>
      </p:pic>
      <p:pic>
        <p:nvPicPr>
          <p:cNvPr id="6" name="Slika 5" descr="0e541ba4695ec9604317b17c3167cdd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4149080"/>
            <a:ext cx="1836204" cy="2448272"/>
          </a:xfrm>
          <a:prstGeom prst="rect">
            <a:avLst/>
          </a:prstGeom>
        </p:spPr>
      </p:pic>
      <p:pic>
        <p:nvPicPr>
          <p:cNvPr id="7" name="Slika 6" descr="D5457_G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8" y="764704"/>
            <a:ext cx="750454" cy="3356992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1979712" y="458112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Aurelijan</a:t>
            </a:r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(270.-275.)</a:t>
            </a:r>
            <a:endParaRPr lang="hr-HR" sz="16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2987824" y="6381328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</a:t>
            </a:r>
            <a:r>
              <a:rPr lang="hr-H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Prob</a:t>
            </a:r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(276.-282.)</a:t>
            </a:r>
            <a:endParaRPr lang="hr-HR" sz="16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6660232" y="116632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 Felix </a:t>
            </a:r>
            <a:r>
              <a:rPr lang="hr-H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Romuliana</a:t>
            </a:r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</a:t>
            </a:r>
          </a:p>
          <a:p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           </a:t>
            </a:r>
            <a:r>
              <a:rPr lang="hr-H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Gamzigrad</a:t>
            </a:r>
            <a:endParaRPr lang="hr-HR" sz="16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91680" y="2420888"/>
            <a:ext cx="5046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HVALA NA PAŽNJI!</a:t>
            </a:r>
            <a:endParaRPr lang="hr-HR" sz="4000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can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7754112" cy="5474208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683568" y="623731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         Filozofski fakultet, Arheologija,  Zagreb, 17. siječnja  1992.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nov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620688"/>
            <a:ext cx="4314391" cy="2880320"/>
          </a:xfrm>
          <a:prstGeom prst="rect">
            <a:avLst/>
          </a:prstGeom>
        </p:spPr>
      </p:pic>
      <p:pic>
        <p:nvPicPr>
          <p:cNvPr id="4" name="Slika 3" descr="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620688"/>
            <a:ext cx="3940208" cy="2952328"/>
          </a:xfrm>
          <a:prstGeom prst="rect">
            <a:avLst/>
          </a:prstGeom>
        </p:spPr>
      </p:pic>
      <p:pic>
        <p:nvPicPr>
          <p:cNvPr id="5" name="Slika 4" descr="K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789040"/>
            <a:ext cx="2013703" cy="2736304"/>
          </a:xfrm>
          <a:prstGeom prst="rect">
            <a:avLst/>
          </a:prstGeom>
        </p:spPr>
      </p:pic>
      <p:pic>
        <p:nvPicPr>
          <p:cNvPr id="6" name="Slika 5" descr="AI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3717032"/>
            <a:ext cx="1972986" cy="2808312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611560" y="188640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                           ARHEOLOŠKI MUZEJ U ZAGREBU, 2009.</a:t>
            </a:r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3203848" y="60212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1904.-1911.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5076056" y="4221088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1938.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can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908720"/>
            <a:ext cx="2265328" cy="3023711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323528" y="9993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    STELA , DARUVAR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Slika 3" descr="Fig. 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772816"/>
            <a:ext cx="3214673" cy="3140968"/>
          </a:xfrm>
          <a:prstGeom prst="rect">
            <a:avLst/>
          </a:prstGeom>
        </p:spPr>
      </p:pic>
      <p:pic>
        <p:nvPicPr>
          <p:cNvPr id="5" name="Slika 4" descr="scan0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573016"/>
            <a:ext cx="3601679" cy="288032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6012160" y="1412776"/>
            <a:ext cx="313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B.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Schejbal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Municipium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Iasorum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Aquae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Balissae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Kutni poveznik 9"/>
          <p:cNvCxnSpPr/>
          <p:nvPr/>
        </p:nvCxnSpPr>
        <p:spPr>
          <a:xfrm>
            <a:off x="3347864" y="4293096"/>
            <a:ext cx="2448272" cy="1440160"/>
          </a:xfrm>
          <a:prstGeom prst="bentConnector3">
            <a:avLst>
              <a:gd name="adj1" fmla="val 50000"/>
            </a:avLst>
          </a:prstGeom>
          <a:ln w="38100">
            <a:solidFill>
              <a:srgbClr val="3605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ka 17" descr="1934299_1678780005697732_2951646400073899197_n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3429000"/>
            <a:ext cx="2016224" cy="2400064"/>
          </a:xfrm>
          <a:prstGeom prst="rect">
            <a:avLst/>
          </a:prstGeom>
          <a:ln>
            <a:noFill/>
          </a:ln>
        </p:spPr>
      </p:pic>
      <p:sp>
        <p:nvSpPr>
          <p:cNvPr id="3" name="TekstniOkvir 2"/>
          <p:cNvSpPr txBox="1"/>
          <p:nvPr/>
        </p:nvSpPr>
        <p:spPr>
          <a:xfrm>
            <a:off x="323528" y="620688"/>
            <a:ext cx="38884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Viestnik</a:t>
            </a:r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hrvatskoga </a:t>
            </a:r>
            <a:r>
              <a:rPr lang="hr-H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arkeologičkoga</a:t>
            </a:r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</a:t>
            </a:r>
            <a:r>
              <a:rPr lang="hr-H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družtva</a:t>
            </a:r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, god.  II.- br. 1., 1880.</a:t>
            </a:r>
          </a:p>
          <a:p>
            <a:endParaRPr lang="hr-H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67C2CD6B-9FEC-4EE6-A140-CE383BEE91A1" descr="cid:67C2CD6B-9FEC-4EE6-A140-CE383BEE91A1"/>
          <p:cNvPicPr/>
          <p:nvPr/>
        </p:nvPicPr>
        <p:blipFill>
          <a:blip r:embed="rId4" r:link="rId5" cstate="print"/>
          <a:stretch>
            <a:fillRect/>
          </a:stretch>
        </p:blipFill>
        <p:spPr bwMode="auto">
          <a:xfrm>
            <a:off x="5292080" y="404664"/>
            <a:ext cx="2952328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ubi-erat-lupa.org/img/monuments/4361-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7" y="4725144"/>
            <a:ext cx="4835693" cy="1716670"/>
          </a:xfrm>
          <a:prstGeom prst="rect">
            <a:avLst/>
          </a:prstGeom>
          <a:noFill/>
        </p:spPr>
      </p:pic>
      <p:sp>
        <p:nvSpPr>
          <p:cNvPr id="8" name="TekstniOkvir 7"/>
          <p:cNvSpPr txBox="1"/>
          <p:nvPr/>
        </p:nvSpPr>
        <p:spPr>
          <a:xfrm>
            <a:off x="827584" y="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                                     </a:t>
            </a:r>
            <a:r>
              <a:rPr lang="hr-HR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Ubi </a:t>
            </a:r>
            <a:r>
              <a:rPr lang="hr-HR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erat</a:t>
            </a:r>
            <a:r>
              <a:rPr lang="hr-HR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lupa </a:t>
            </a:r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u AMZ-u, 2013. </a:t>
            </a:r>
            <a:endParaRPr lang="hr-HR" sz="14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6228184" y="3356992"/>
            <a:ext cx="2915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</a:t>
            </a:r>
            <a:endParaRPr lang="hr-HR" sz="12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21" name="Pravokutnik 20"/>
          <p:cNvSpPr/>
          <p:nvPr/>
        </p:nvSpPr>
        <p:spPr>
          <a:xfrm>
            <a:off x="755576" y="4149080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12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eorgia" pitchFamily="18" charset="0"/>
              </a:rPr>
              <a:t>           </a:t>
            </a:r>
            <a:r>
              <a:rPr lang="hr-HR" sz="14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eorgia" pitchFamily="18" charset="0"/>
              </a:rPr>
              <a:t>lupa </a:t>
            </a:r>
            <a:r>
              <a:rPr lang="hr-HR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eorgia" pitchFamily="18" charset="0"/>
              </a:rPr>
              <a:t>4361 (</a:t>
            </a:r>
            <a:r>
              <a:rPr lang="hr-HR" sz="14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eorgia" pitchFamily="18" charset="0"/>
              </a:rPr>
              <a:t>CIL</a:t>
            </a:r>
            <a:r>
              <a:rPr lang="hr-HR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eorgia" pitchFamily="18" charset="0"/>
              </a:rPr>
              <a:t> ,  EDCS)</a:t>
            </a:r>
          </a:p>
          <a:p>
            <a:pPr lvl="0"/>
            <a:r>
              <a:rPr lang="hr-HR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eorgia" pitchFamily="18" charset="0"/>
              </a:rPr>
              <a:t>                      Petrovci  </a:t>
            </a:r>
            <a:endParaRPr lang="hr-HR" sz="1400" dirty="0">
              <a:solidFill>
                <a:prstClr val="black">
                  <a:lumMod val="65000"/>
                  <a:lumOff val="35000"/>
                </a:prstClr>
              </a:solidFill>
              <a:latin typeface="Georgia" pitchFamily="18" charset="0"/>
            </a:endParaRPr>
          </a:p>
        </p:txBody>
      </p:sp>
      <p:pic>
        <p:nvPicPr>
          <p:cNvPr id="22" name="Slika 21" descr="scan00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340768"/>
            <a:ext cx="4409093" cy="2376264"/>
          </a:xfrm>
          <a:prstGeom prst="rect">
            <a:avLst/>
          </a:prstGeom>
        </p:spPr>
      </p:pic>
      <p:sp>
        <p:nvSpPr>
          <p:cNvPr id="27" name="TekstniOkvir 26"/>
          <p:cNvSpPr txBox="1"/>
          <p:nvPr/>
        </p:nvSpPr>
        <p:spPr>
          <a:xfrm>
            <a:off x="827584" y="6237312"/>
            <a:ext cx="4719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  </a:t>
            </a: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4499992" y="2780928"/>
            <a:ext cx="4644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         </a:t>
            </a: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6444208" y="5891212"/>
            <a:ext cx="2902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     </a:t>
            </a:r>
            <a:r>
              <a:rPr lang="hr-H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Friederike</a:t>
            </a:r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i </a:t>
            </a:r>
            <a:r>
              <a:rPr lang="hr-H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Ortolf</a:t>
            </a:r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</a:t>
            </a:r>
            <a:r>
              <a:rPr lang="hr-H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Harl</a:t>
            </a:r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 </a:t>
            </a:r>
            <a:endParaRPr lang="hr-HR" sz="14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can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268760"/>
            <a:ext cx="5350764" cy="48630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4" name="Ravni poveznik sa strelicom 3"/>
          <p:cNvCxnSpPr/>
          <p:nvPr/>
        </p:nvCxnSpPr>
        <p:spPr>
          <a:xfrm flipV="1">
            <a:off x="4860032" y="3861048"/>
            <a:ext cx="360040" cy="144016"/>
          </a:xfrm>
          <a:prstGeom prst="straightConnector1">
            <a:avLst/>
          </a:prstGeom>
          <a:ln w="28575">
            <a:solidFill>
              <a:srgbClr val="68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niOkvir 6"/>
          <p:cNvSpPr txBox="1"/>
          <p:nvPr/>
        </p:nvSpPr>
        <p:spPr>
          <a:xfrm>
            <a:off x="1115616" y="260648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           ISTOČNI  SRIJEM – PANNONIA INFERIOR</a:t>
            </a:r>
          </a:p>
          <a:p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  Donji Petrovci: </a:t>
            </a:r>
            <a:r>
              <a:rPr lang="hr-HR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Bassianae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 </a:t>
            </a:r>
            <a:r>
              <a:rPr lang="hr-H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Dobrinci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: </a:t>
            </a:r>
            <a:r>
              <a:rPr lang="hr-HR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Caput</a:t>
            </a:r>
            <a:r>
              <a:rPr lang="hr-H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</a:t>
            </a:r>
            <a:r>
              <a:rPr lang="hr-HR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Bassianense</a:t>
            </a:r>
            <a:r>
              <a:rPr lang="hr-H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 </a:t>
            </a:r>
            <a:endParaRPr lang="hr-HR" sz="2000" i="1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23528" y="116632"/>
            <a:ext cx="33843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Miroslava Mirković 1962.</a:t>
            </a:r>
          </a:p>
          <a:p>
            <a:endParaRPr lang="hr-HR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Slobodan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Dušanić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1968.</a:t>
            </a:r>
          </a:p>
          <a:p>
            <a:endParaRPr lang="hr-HR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Miomir Petrović 1995.</a:t>
            </a:r>
          </a:p>
          <a:p>
            <a:endParaRPr lang="hr-HR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Milena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Milin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2004.</a:t>
            </a:r>
          </a:p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</a:t>
            </a:r>
          </a:p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Velika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Dautova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Ruševljan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– </a:t>
            </a:r>
          </a:p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Miroslav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Vujović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2006.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pic>
        <p:nvPicPr>
          <p:cNvPr id="3" name="Slika 2" descr="scan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429000"/>
            <a:ext cx="2448273" cy="3342281"/>
          </a:xfrm>
          <a:prstGeom prst="rect">
            <a:avLst/>
          </a:prstGeom>
        </p:spPr>
      </p:pic>
      <p:pic>
        <p:nvPicPr>
          <p:cNvPr id="4" name="Picture 2" descr="E:\DRM\slike\2016_06_09_13_05_210001 - kopi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420888"/>
            <a:ext cx="4524635" cy="3744416"/>
          </a:xfrm>
          <a:prstGeom prst="rect">
            <a:avLst/>
          </a:prstGeom>
          <a:noFill/>
        </p:spPr>
      </p:pic>
      <p:sp>
        <p:nvSpPr>
          <p:cNvPr id="5" name="Pravokutnik 4"/>
          <p:cNvSpPr/>
          <p:nvPr/>
        </p:nvSpPr>
        <p:spPr>
          <a:xfrm>
            <a:off x="4211960" y="620688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Arhiv AMZ, Muzejski interesi 44 / 1915. 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827584" y="63093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                                  Novi Sad, 1983.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323528" y="116632"/>
            <a:ext cx="2952328" cy="2880320"/>
          </a:xfrm>
          <a:prstGeom prst="rect">
            <a:avLst/>
          </a:prstGeom>
          <a:noFill/>
          <a:ln>
            <a:solidFill>
              <a:srgbClr val="6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20160610_1135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068960"/>
            <a:ext cx="3467269" cy="3681298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1043608" y="4005064"/>
            <a:ext cx="1393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LUPA 4361 </a:t>
            </a:r>
            <a:endParaRPr lang="hr-HR" sz="1400" i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79512" y="4248776"/>
            <a:ext cx="45365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D(is) M(</a:t>
            </a:r>
            <a:r>
              <a:rPr kumimoji="0" lang="hr-HR" sz="1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anibus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) // </a:t>
            </a:r>
            <a:r>
              <a:rPr kumimoji="0" lang="hr-HR" sz="1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Aur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hr-HR" sz="1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elio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hr-HR" sz="1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Ianuario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(?) q(</a:t>
            </a:r>
            <a:r>
              <a:rPr kumimoji="0" lang="hr-HR" sz="1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ui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hr-HR" sz="1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vix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(it) </a:t>
            </a:r>
            <a:r>
              <a:rPr kumimoji="0" lang="hr-HR" sz="1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ann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(os) X /</a:t>
            </a:r>
            <a:r>
              <a:rPr kumimoji="0" lang="hr-HR" sz="1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Aur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hr-HR" sz="1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elius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hr-HR" sz="1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Ianuarius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1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trib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hr-HR" sz="1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unus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hr-HR" sz="1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leg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hr-HR" sz="1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ionis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) II </a:t>
            </a:r>
            <a:r>
              <a:rPr kumimoji="0" lang="hr-HR" sz="1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Adiutr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hr-HR" sz="1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icis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) / [et </a:t>
            </a:r>
            <a:r>
              <a:rPr kumimoji="0" lang="hr-HR" sz="1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Au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]r(</a:t>
            </a:r>
            <a:r>
              <a:rPr kumimoji="0" lang="hr-HR" sz="1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elia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) Valentina </a:t>
            </a:r>
            <a:r>
              <a:rPr kumimoji="0" lang="hr-HR" sz="1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filio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1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carissi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hr-HR" sz="1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mo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et sibi </a:t>
            </a:r>
            <a:r>
              <a:rPr kumimoji="0" lang="hr-HR" sz="1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vivi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1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posuerunt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hr-H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1187624" y="2348880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14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                                                                                                                EDCS  ID 29300073</a:t>
            </a:r>
            <a:endParaRPr lang="hr-HR" sz="1400" i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107504" y="2852936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D(is) M(</a:t>
            </a:r>
            <a:r>
              <a:rPr lang="hr-H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anibus</a:t>
            </a:r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) / </a:t>
            </a:r>
            <a:r>
              <a:rPr lang="hr-H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Aur</a:t>
            </a:r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hr-H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elio</a:t>
            </a:r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hr-HR" sz="1400" dirty="0" err="1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Ianuario</a:t>
            </a:r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q(</a:t>
            </a:r>
            <a:r>
              <a:rPr lang="hr-H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ui</a:t>
            </a:r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hr-H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vix</a:t>
            </a:r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(it) </a:t>
            </a:r>
            <a:r>
              <a:rPr lang="hr-H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ann</a:t>
            </a:r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(os) X /</a:t>
            </a:r>
            <a:r>
              <a:rPr lang="hr-H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Aur</a:t>
            </a:r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hr-H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elius</a:t>
            </a:r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hr-H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Ianuarius</a:t>
            </a:r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r-H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trib</a:t>
            </a:r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hr-H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unus</a:t>
            </a:r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hr-H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leg</a:t>
            </a:r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hr-H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ionis</a:t>
            </a:r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) II </a:t>
            </a:r>
            <a:r>
              <a:rPr lang="hr-H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Adiutr</a:t>
            </a:r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hr-H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icis</a:t>
            </a:r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) / [et </a:t>
            </a:r>
            <a:r>
              <a:rPr lang="hr-H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Au</a:t>
            </a:r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]r(</a:t>
            </a:r>
            <a:r>
              <a:rPr lang="hr-H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elia</a:t>
            </a:r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) Valentina </a:t>
            </a:r>
            <a:r>
              <a:rPr lang="hr-H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filio</a:t>
            </a:r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r-H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carissi</a:t>
            </a:r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hr-H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mo</a:t>
            </a:r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et sibi </a:t>
            </a:r>
            <a:r>
              <a:rPr lang="hr-H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vivi</a:t>
            </a:r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r-H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posuerunt</a:t>
            </a:r>
            <a:endParaRPr lang="hr-HR" sz="1400" dirty="0"/>
          </a:p>
        </p:txBody>
      </p:sp>
      <p:pic>
        <p:nvPicPr>
          <p:cNvPr id="10" name="Slika 9" descr="scan0013 - kopi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548680"/>
            <a:ext cx="3901201" cy="2376264"/>
          </a:xfrm>
          <a:prstGeom prst="rect">
            <a:avLst/>
          </a:prstGeom>
        </p:spPr>
      </p:pic>
      <p:sp>
        <p:nvSpPr>
          <p:cNvPr id="13" name="TekstniOkvir 12"/>
          <p:cNvSpPr txBox="1"/>
          <p:nvPr/>
        </p:nvSpPr>
        <p:spPr>
          <a:xfrm>
            <a:off x="611560" y="11663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                                                                                             VAHD II/1, 1880.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6228184" y="1166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  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pic>
        <p:nvPicPr>
          <p:cNvPr id="16" name="Slika 15" descr="4361-3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332656"/>
            <a:ext cx="5684574" cy="2018024"/>
          </a:xfrm>
          <a:prstGeom prst="rect">
            <a:avLst/>
          </a:prstGeom>
        </p:spPr>
      </p:pic>
      <p:sp>
        <p:nvSpPr>
          <p:cNvPr id="17" name="Pravokutnik 16"/>
          <p:cNvSpPr/>
          <p:nvPr/>
        </p:nvSpPr>
        <p:spPr>
          <a:xfrm>
            <a:off x="5148064" y="3429000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</a:t>
            </a:r>
            <a:endParaRPr lang="hr-HR" dirty="0">
              <a:latin typeface="Georgia" pitchFamily="18" charset="0"/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4644008" y="35730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CIL III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-180528" y="5661248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  </a:t>
            </a:r>
            <a:r>
              <a:rPr lang="hr-HR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Legio</a:t>
            </a:r>
            <a:r>
              <a:rPr lang="hr-H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II </a:t>
            </a:r>
            <a:r>
              <a:rPr lang="hr-HR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Adiutrix</a:t>
            </a:r>
            <a:r>
              <a:rPr lang="hr-H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–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Sirmium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,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Aquincum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,</a:t>
            </a:r>
          </a:p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  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Caput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Bassianense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cxnSp>
        <p:nvCxnSpPr>
          <p:cNvPr id="21" name="Ravni poveznik sa strelicom 20"/>
          <p:cNvCxnSpPr/>
          <p:nvPr/>
        </p:nvCxnSpPr>
        <p:spPr>
          <a:xfrm>
            <a:off x="2627784" y="0"/>
            <a:ext cx="0" cy="476672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ni poveznik 26"/>
          <p:cNvCxnSpPr/>
          <p:nvPr/>
        </p:nvCxnSpPr>
        <p:spPr>
          <a:xfrm>
            <a:off x="1835696" y="908720"/>
            <a:ext cx="1224136" cy="0"/>
          </a:xfrm>
          <a:prstGeom prst="line">
            <a:avLst/>
          </a:prstGeom>
          <a:ln w="28575">
            <a:solidFill>
              <a:srgbClr val="6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šempe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260648"/>
            <a:ext cx="1624115" cy="2844521"/>
          </a:xfrm>
          <a:prstGeom prst="rect">
            <a:avLst/>
          </a:prstGeom>
        </p:spPr>
      </p:pic>
      <p:pic>
        <p:nvPicPr>
          <p:cNvPr id="2" name="Slika 1" descr="Solin_stela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4536504" cy="4536504"/>
          </a:xfrm>
          <a:prstGeom prst="rect">
            <a:avLst/>
          </a:prstGeom>
        </p:spPr>
      </p:pic>
      <p:pic>
        <p:nvPicPr>
          <p:cNvPr id="4" name="Slika 3" descr="1229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3284984"/>
            <a:ext cx="1656406" cy="1728192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971600" y="11663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UGRADBENI RELJEF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3707904" y="116632"/>
            <a:ext cx="339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75 x 74 x 18,5 cm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9" name="Slika 8" descr="IMG_12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869160"/>
            <a:ext cx="2736354" cy="1824236"/>
          </a:xfrm>
          <a:prstGeom prst="rect">
            <a:avLst/>
          </a:prstGeom>
        </p:spPr>
      </p:pic>
      <p:pic>
        <p:nvPicPr>
          <p:cNvPr id="10" name="Slika 9" descr="IMG_127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2708920"/>
            <a:ext cx="2952328" cy="3545918"/>
          </a:xfrm>
          <a:prstGeom prst="rect">
            <a:avLst/>
          </a:prstGeom>
        </p:spPr>
      </p:pic>
      <p:sp>
        <p:nvSpPr>
          <p:cNvPr id="11" name="Pravokutnik 10"/>
          <p:cNvSpPr/>
          <p:nvPr/>
        </p:nvSpPr>
        <p:spPr>
          <a:xfrm>
            <a:off x="7740352" y="1340768"/>
            <a:ext cx="720080" cy="1080120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 descr="D0301_G1[1]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0312" y="5085184"/>
            <a:ext cx="1521590" cy="1584175"/>
          </a:xfrm>
          <a:prstGeom prst="rect">
            <a:avLst/>
          </a:prstGeom>
        </p:spPr>
      </p:pic>
      <p:pic>
        <p:nvPicPr>
          <p:cNvPr id="14" name="Slika 13" descr="1202-4[1]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20072" y="692696"/>
            <a:ext cx="1987792" cy="1702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297</Words>
  <Application>Microsoft Office PowerPoint</Application>
  <PresentationFormat>Prikaz na zaslonu (4:3)</PresentationFormat>
  <Paragraphs>53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Office tema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Branka Migotti</dc:creator>
  <cp:lastModifiedBy>Branka Migotti</cp:lastModifiedBy>
  <cp:revision>68</cp:revision>
  <dcterms:created xsi:type="dcterms:W3CDTF">2016-06-08T09:51:10Z</dcterms:created>
  <dcterms:modified xsi:type="dcterms:W3CDTF">2017-05-04T13:29:42Z</dcterms:modified>
</cp:coreProperties>
</file>