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00"/>
    <a:srgbClr val="68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A511-CBDF-4125-BC7F-C66C3F3187ED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21E6A-7B08-4C2E-ACC0-F1F8A233C2D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tif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14847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</a:t>
            </a:r>
            <a:r>
              <a:rPr lang="hr-H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 POPULATION OF </a:t>
            </a:r>
            <a:r>
              <a:rPr lang="hr-HR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AQUAE    </a:t>
            </a:r>
          </a:p>
          <a:p>
            <a:r>
              <a:rPr lang="hr-HR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BALISSAE </a:t>
            </a:r>
            <a:r>
              <a:rPr lang="hr-H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(PANNONIA SUPERIOR)</a:t>
            </a:r>
            <a:endParaRPr lang="hr-HR" sz="3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619672" y="508518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Branka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Migotti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Croatian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Academy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Zagreb, Croatia  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hrzz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404664"/>
            <a:ext cx="2092679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/>
          <p:cNvSpPr txBox="1"/>
          <p:nvPr/>
        </p:nvSpPr>
        <p:spPr>
          <a:xfrm>
            <a:off x="6660232" y="11663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123728" y="-9939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  O   N   C  L  U   S   I   O   N  S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0" y="260649"/>
            <a:ext cx="71642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SOCIAL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STATUS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(17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monuments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- one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inconclusive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(</a:t>
            </a:r>
            <a:r>
              <a:rPr lang="hr-HR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dispensator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-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civilians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5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-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military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11 (2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veterans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9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active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soldiers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</a:t>
            </a:r>
          </a:p>
          <a:p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0" y="1700808"/>
            <a:ext cx="738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RELIGIOUS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WORSHIP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(8/9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monuments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- Jupiter: 4 (J.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Optimus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Maximus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J.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Dolichenus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J.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Depulsor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-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3 (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S.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Magnus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?, S.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Domesticus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and</a:t>
            </a:r>
            <a:r>
              <a:rPr lang="hr-HR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Silvana)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-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Nemesis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1</a:t>
            </a:r>
          </a:p>
          <a:p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5" name="Slika 14" descr="26398-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692696"/>
            <a:ext cx="1555373" cy="2880320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0" y="3140968"/>
            <a:ext cx="9144000" cy="392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ETHNIC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</a:t>
            </a:r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GEOGRAPHICAL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ORIGIN</a:t>
            </a: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(13 </a:t>
            </a:r>
            <a:r>
              <a:rPr lang="hr-HR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gentilicia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35 </a:t>
            </a:r>
            <a:r>
              <a:rPr lang="hr-HR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cognomina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-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based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on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onomastics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;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inconclusive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-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cognomina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tandem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with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gentilicia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mostly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suggest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a broad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Celtic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origin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GENTILICIA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Aelius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Aurelius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Carmeus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Casius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Flavius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Iulia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Nunnidius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Petronia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Secundius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Sergius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Ulpius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Valerius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COGNOMINA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Adatilia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Aelianus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Atticilla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Atticillianus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Claudia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Cocceius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Cupitus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Dignius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Exoratus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Felix, Fronto,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Grecus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Herculanus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Ingenuus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Iulianus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Laelianus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Marcus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Maximianu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Naso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Prisca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Proculus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Proculianus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Provincialis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Quintus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Restutus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Saturninus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Secundus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Sextus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Speratus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Scenus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Serenus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</a:p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Successus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Surus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Tato,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Valerius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Vitalis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91680" y="2420888"/>
            <a:ext cx="6088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THANK YOU FOR YOUR</a:t>
            </a:r>
          </a:p>
          <a:p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ATTENTION!</a:t>
            </a:r>
            <a:endParaRPr lang="hr-HR" sz="4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83568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Slika 3" descr="cijala Panon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3421255" cy="3240360"/>
          </a:xfrm>
          <a:prstGeom prst="rect">
            <a:avLst/>
          </a:prstGeom>
        </p:spPr>
      </p:pic>
      <p:pic>
        <p:nvPicPr>
          <p:cNvPr id="6" name="Slika 5" descr="I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3677078" cy="2664296"/>
          </a:xfrm>
          <a:prstGeom prst="rect">
            <a:avLst/>
          </a:prstGeom>
        </p:spPr>
      </p:pic>
      <p:pic>
        <p:nvPicPr>
          <p:cNvPr id="7" name="Slika 6" descr="donaj Panon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556792"/>
            <a:ext cx="4590980" cy="2808312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6588224" y="2996952"/>
            <a:ext cx="504056" cy="432048"/>
          </a:xfrm>
          <a:prstGeom prst="ellipse">
            <a:avLst/>
          </a:prstGeom>
          <a:noFill/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5004048" y="1166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civitas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Iasorum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Aquae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Balissae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municipium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Iasorum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res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publica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Iasorum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  <a:endParaRPr lang="hr-HR" i="1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331640" y="1700808"/>
            <a:ext cx="504056" cy="360040"/>
          </a:xfrm>
          <a:prstGeom prst="ellipse">
            <a:avLst/>
          </a:prstGeom>
          <a:noFill/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4788024" y="465313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territory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of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Iasi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presumed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territory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of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Aquae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Balissae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7" name="Ravni poveznik sa strelicom 16"/>
          <p:cNvCxnSpPr/>
          <p:nvPr/>
        </p:nvCxnSpPr>
        <p:spPr>
          <a:xfrm flipH="1" flipV="1">
            <a:off x="2411760" y="4797152"/>
            <a:ext cx="2304256" cy="72008"/>
          </a:xfrm>
          <a:prstGeom prst="straightConnector1">
            <a:avLst/>
          </a:prstGeom>
          <a:ln w="381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 flipH="1" flipV="1">
            <a:off x="2987824" y="5445224"/>
            <a:ext cx="1656184" cy="216024"/>
          </a:xfrm>
          <a:prstGeom prst="straightConnector1">
            <a:avLst/>
          </a:prstGeom>
          <a:ln w="38100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6228184" y="2204864"/>
            <a:ext cx="504056" cy="288032"/>
          </a:xfrm>
          <a:prstGeom prst="ellipse">
            <a:avLst/>
          </a:prstGeom>
          <a:noFill/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611560" y="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Aquae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Balissae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modern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day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Daruvar, north Croatia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Slika 10" descr="scan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4316202" cy="26208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Slika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1845960" cy="1038353"/>
          </a:xfrm>
          <a:prstGeom prst="rect">
            <a:avLst/>
          </a:prstGeom>
        </p:spPr>
      </p:pic>
      <p:pic>
        <p:nvPicPr>
          <p:cNvPr id="5" name="Slika 4" descr="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492896"/>
            <a:ext cx="2016224" cy="1154289"/>
          </a:xfrm>
          <a:prstGeom prst="rect">
            <a:avLst/>
          </a:prstGeom>
        </p:spPr>
      </p:pic>
      <p:pic>
        <p:nvPicPr>
          <p:cNvPr id="10" name="Slika 9" descr="ljecilisni-perivoj-julijev-park-634986848368446875-2_660_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700808"/>
            <a:ext cx="1888211" cy="1158674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611560" y="3326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Termal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baths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" name="Slika 13" descr="daruvar-smjestaj-sobama-hotela-balise-slika-549197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1772816"/>
            <a:ext cx="2545580" cy="1440160"/>
          </a:xfrm>
          <a:prstGeom prst="rect">
            <a:avLst/>
          </a:prstGeom>
        </p:spPr>
      </p:pic>
      <p:pic>
        <p:nvPicPr>
          <p:cNvPr id="15" name="Slika 14" descr="daruvar-634986902619980390-4_660_4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124744"/>
            <a:ext cx="2581621" cy="1584176"/>
          </a:xfrm>
          <a:prstGeom prst="rect">
            <a:avLst/>
          </a:prstGeom>
        </p:spPr>
      </p:pic>
      <p:pic>
        <p:nvPicPr>
          <p:cNvPr id="13" name="Slika 12" descr="0000722475_l_0_0tq4b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04664"/>
            <a:ext cx="2322520" cy="1368151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3923928" y="692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Environment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51520" y="37170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  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Roads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5580112" y="3429000"/>
            <a:ext cx="33843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ADMINISTRATION OVER TIME</a:t>
            </a:r>
          </a:p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military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camp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until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Flavians</a:t>
            </a:r>
            <a:endParaRPr lang="hr-H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endParaRPr lang="hr-H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military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prefect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:      “        “</a:t>
            </a:r>
          </a:p>
          <a:p>
            <a:pPr>
              <a:buFontTx/>
              <a:buChar char="-"/>
            </a:pP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princeps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Iasorum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: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after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Flavians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municipium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Iasorum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2nd c.</a:t>
            </a:r>
          </a:p>
          <a:p>
            <a:pPr>
              <a:buFontTx/>
              <a:buChar char="-"/>
            </a:pP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res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publica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Iasorum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3rd c.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0" name="Ravni poveznik 19"/>
          <p:cNvCxnSpPr/>
          <p:nvPr/>
        </p:nvCxnSpPr>
        <p:spPr>
          <a:xfrm>
            <a:off x="2195736" y="5517232"/>
            <a:ext cx="1512168" cy="0"/>
          </a:xfrm>
          <a:prstGeom prst="line">
            <a:avLst/>
          </a:prstGeom>
          <a:ln w="1905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CROSS-SECTION OF THE POPULATION -  EPIGRAPHIC EVIDENCE 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619672" y="47667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-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SOCIAL STATUS 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 RELIGIOUS WORSHIP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 ETHNIC-GEOGRAPHICAL ORIGIN 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827584" y="2996952"/>
            <a:ext cx="39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</a:rPr>
              <a:t>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187624" y="3068960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22 MONUMENTS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later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1st to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the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4th c.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10 FUNERARY, 8 VOTIVE, 4 IMPERIAL HONORARY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19 INSCRIBED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- 14 BEARING REFERENCE TO SPECIFIC PEOPLE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 </a:t>
            </a:r>
          </a:p>
          <a:p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          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99592" y="5661248"/>
            <a:ext cx="5631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COMPARISON: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Aquae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Balissae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–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Aquae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Iasae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827584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228184" y="3356992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755576" y="4149080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           </a:t>
            </a: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Georgia" pitchFamily="18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827584" y="6237312"/>
            <a:ext cx="471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652120" y="2780928"/>
            <a:ext cx="464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      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444208" y="5891212"/>
            <a:ext cx="290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Slika 12" descr="3.1.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1101061" cy="2664296"/>
          </a:xfrm>
          <a:prstGeom prst="rect">
            <a:avLst/>
          </a:prstGeom>
        </p:spPr>
      </p:pic>
      <p:pic>
        <p:nvPicPr>
          <p:cNvPr id="14" name="Slika 13" descr="3.1.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988840"/>
            <a:ext cx="1323163" cy="1656184"/>
          </a:xfrm>
          <a:prstGeom prst="rect">
            <a:avLst/>
          </a:prstGeom>
        </p:spPr>
      </p:pic>
      <p:pic>
        <p:nvPicPr>
          <p:cNvPr id="17" name="Slika 16" descr="3.1.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5556" y="908721"/>
            <a:ext cx="1640300" cy="2736304"/>
          </a:xfrm>
          <a:prstGeom prst="rect">
            <a:avLst/>
          </a:prstGeom>
        </p:spPr>
      </p:pic>
      <p:pic>
        <p:nvPicPr>
          <p:cNvPr id="20" name="Slika 19" descr="3.1.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836712"/>
            <a:ext cx="1296144" cy="2808312"/>
          </a:xfrm>
          <a:prstGeom prst="rect">
            <a:avLst/>
          </a:prstGeom>
        </p:spPr>
      </p:pic>
      <p:pic>
        <p:nvPicPr>
          <p:cNvPr id="23" name="Slika 22" descr="3.1.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556792"/>
            <a:ext cx="2137234" cy="2088232"/>
          </a:xfrm>
          <a:prstGeom prst="rect">
            <a:avLst/>
          </a:prstGeom>
        </p:spPr>
      </p:pic>
      <p:pic>
        <p:nvPicPr>
          <p:cNvPr id="24" name="Slika 23" descr="3.1.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1230" y="4726895"/>
            <a:ext cx="1966372" cy="1942465"/>
          </a:xfrm>
          <a:prstGeom prst="rect">
            <a:avLst/>
          </a:prstGeom>
        </p:spPr>
      </p:pic>
      <p:pic>
        <p:nvPicPr>
          <p:cNvPr id="25" name="Slika 24" descr="3.1.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4293096"/>
            <a:ext cx="3097530" cy="1641692"/>
          </a:xfrm>
          <a:prstGeom prst="rect">
            <a:avLst/>
          </a:prstGeom>
        </p:spPr>
      </p:pic>
      <p:pic>
        <p:nvPicPr>
          <p:cNvPr id="26" name="Slika 25" descr="3.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509120"/>
            <a:ext cx="1254036" cy="2215008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1331640" y="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F U N E R A R Y    M O N U M E N T S (11)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467544" y="4766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MILITARY (6 - one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missing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179512" y="40770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CIVILIAN (2,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two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missing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1403648" y="364502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s    t    e    l    a    e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2051720" y="6165304"/>
            <a:ext cx="80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altar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3851920" y="43651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inscribed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slab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6444208" y="3933056"/>
            <a:ext cx="1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sarcophagus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3" name="Slika 32" descr="bočna kropa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5733256"/>
            <a:ext cx="1306240" cy="811840"/>
          </a:xfrm>
          <a:prstGeom prst="rect">
            <a:avLst/>
          </a:prstGeom>
        </p:spPr>
      </p:pic>
      <p:pic>
        <p:nvPicPr>
          <p:cNvPr id="34" name="Slika 33" descr="panter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2120" y="5733256"/>
            <a:ext cx="1259632" cy="81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2233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1821249" cy="2880320"/>
          </a:xfrm>
          <a:prstGeom prst="rect">
            <a:avLst/>
          </a:prstGeom>
        </p:spPr>
      </p:pic>
      <p:pic>
        <p:nvPicPr>
          <p:cNvPr id="6" name="Slika 5" descr="2233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764703"/>
            <a:ext cx="1475611" cy="2880321"/>
          </a:xfrm>
          <a:prstGeom prst="rect">
            <a:avLst/>
          </a:prstGeom>
        </p:spPr>
      </p:pic>
      <p:pic>
        <p:nvPicPr>
          <p:cNvPr id="8" name="Slika 7" descr="3.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836712"/>
            <a:ext cx="1589937" cy="2808312"/>
          </a:xfrm>
          <a:prstGeom prst="rect">
            <a:avLst/>
          </a:prstGeom>
        </p:spPr>
      </p:pic>
      <p:pic>
        <p:nvPicPr>
          <p:cNvPr id="10" name="Slika 9" descr="16488_29394_15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293096"/>
            <a:ext cx="3255256" cy="1759098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5436096" y="908720"/>
            <a:ext cx="33123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D(is) M(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anibus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ublio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Ael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(io) P(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ubli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fil(io)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Aeliano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scri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dec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urioni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IIIIvir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(0)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unicipii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Iasorum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norum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XLV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Ael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Laelianus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patri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piissimo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aciendum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c(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uravit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07504" y="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FUNERARY ALTAR TO PUBLIUS AELIUS AELIANUS FROM DARUVAR,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mid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-2nd c.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788024" y="609329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Tropaeum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Traiani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Adamclissi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" name="Slika 13" descr="Decebalucolumn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725144"/>
            <a:ext cx="1296144" cy="1537798"/>
          </a:xfrm>
          <a:prstGeom prst="rect">
            <a:avLst/>
          </a:prstGeom>
        </p:spPr>
      </p:pic>
      <p:pic>
        <p:nvPicPr>
          <p:cNvPr id="15" name="Slika 14" descr="a2716d0b01663b15490e5d99c4e7cbbe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437112"/>
            <a:ext cx="1584176" cy="1832542"/>
          </a:xfrm>
          <a:prstGeom prst="rect">
            <a:avLst/>
          </a:prstGeom>
        </p:spPr>
      </p:pic>
      <p:pic>
        <p:nvPicPr>
          <p:cNvPr id="16" name="Slika 15" descr="IMG_7190-web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581128"/>
            <a:ext cx="1152128" cy="1728192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611560" y="638132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Trajan’s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column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Rome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7452320" y="6021288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371703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genii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warriors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,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Attises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endParaRPr lang="en-TT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3.2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149080"/>
            <a:ext cx="1434621" cy="2016224"/>
          </a:xfrm>
          <a:prstGeom prst="rect">
            <a:avLst/>
          </a:prstGeom>
        </p:spPr>
      </p:pic>
      <p:pic>
        <p:nvPicPr>
          <p:cNvPr id="14" name="Slika 13" descr="3.2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20688"/>
            <a:ext cx="1173398" cy="2304256"/>
          </a:xfrm>
          <a:prstGeom prst="rect">
            <a:avLst/>
          </a:prstGeom>
        </p:spPr>
      </p:pic>
      <p:pic>
        <p:nvPicPr>
          <p:cNvPr id="15" name="Slika 14" descr="3.2.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650" y="4077072"/>
            <a:ext cx="1175504" cy="1944216"/>
          </a:xfrm>
          <a:prstGeom prst="rect">
            <a:avLst/>
          </a:prstGeom>
        </p:spPr>
      </p:pic>
      <p:pic>
        <p:nvPicPr>
          <p:cNvPr id="16" name="Slika 15" descr="3.2.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221088"/>
            <a:ext cx="1509288" cy="1872208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1619672" y="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V  O  T  I  V  E    A  L  T  A  R  S  (8)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83568" y="26064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MILITARY (5)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11560" y="3573016"/>
            <a:ext cx="151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CIVILIAN (2)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107504" y="29969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Jupiter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Dolichenus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3059833" y="30689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Nemesis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5148064" y="270892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Silvanus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Domesticus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and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Silvana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683568" y="6381328"/>
            <a:ext cx="159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Silvanus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Magnus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2843808" y="63813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Silvanus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7020272" y="134076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one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missing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</a:t>
            </a:r>
          </a:p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IOM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7380312" y="1196752"/>
            <a:ext cx="1296144" cy="720080"/>
          </a:xfrm>
          <a:prstGeom prst="rect">
            <a:avLst/>
          </a:prstGeom>
          <a:noFill/>
          <a:ln>
            <a:solidFill>
              <a:srgbClr val="360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TekstniOkvir 27"/>
          <p:cNvSpPr txBox="1"/>
          <p:nvPr/>
        </p:nvSpPr>
        <p:spPr>
          <a:xfrm>
            <a:off x="4788024" y="378904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DISPENSATOR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4644008" y="6309320"/>
            <a:ext cx="376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        Jupiter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Depulsor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endParaRPr lang="hr-HR" sz="14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1" name="Slika 30" descr="3.2.5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620688"/>
            <a:ext cx="1152128" cy="2334182"/>
          </a:xfrm>
          <a:prstGeom prst="rect">
            <a:avLst/>
          </a:prstGeom>
        </p:spPr>
      </p:pic>
      <p:pic>
        <p:nvPicPr>
          <p:cNvPr id="32" name="Slika 31" descr="3.2.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20687"/>
            <a:ext cx="1217168" cy="2286799"/>
          </a:xfrm>
          <a:prstGeom prst="rect">
            <a:avLst/>
          </a:prstGeom>
        </p:spPr>
      </p:pic>
      <p:pic>
        <p:nvPicPr>
          <p:cNvPr id="33" name="Slika 32" descr="3.2.2 - kopi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1" y="620688"/>
            <a:ext cx="116276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187624" y="2348880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               </a:t>
            </a:r>
            <a:endParaRPr lang="hr-HR" sz="1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228184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148064" y="34290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</a:t>
            </a:r>
            <a:endParaRPr lang="hr-HR" dirty="0">
              <a:latin typeface="Georgia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644008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-180528" y="56612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2627784" y="0"/>
            <a:ext cx="0" cy="476672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 descr="3.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264160" cy="6309320"/>
          </a:xfrm>
          <a:prstGeom prst="rect">
            <a:avLst/>
          </a:prstGeom>
        </p:spPr>
      </p:pic>
      <p:sp>
        <p:nvSpPr>
          <p:cNvPr id="24" name="TekstniOkvir 23"/>
          <p:cNvSpPr txBox="1"/>
          <p:nvPr/>
        </p:nvSpPr>
        <p:spPr>
          <a:xfrm>
            <a:off x="3635896" y="1988840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I(ovi) O(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ptimo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M(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aximo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Dol(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icheno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pro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salute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Impp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eratorum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L(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uci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Sept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(imi)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Severi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et M(arci)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Aur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(eli)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Antonini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Augg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ustorum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[[---]] Q(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uintus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Car-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meus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Iulianus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  <a:ea typeface="Verdana"/>
              <a:cs typeface="Verdana"/>
            </a:endParaRP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centurio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leg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ionis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VII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Gem(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inae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cum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Iul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(ia)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Att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(i)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cilla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et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Carmaeis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Secundo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et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Atti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-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cilliano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 fili(i)s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otum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s(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olvit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l(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ibens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m(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erito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 </a:t>
            </a:r>
          </a:p>
          <a:p>
            <a:endParaRPr lang="hr-HR" i="1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3635896" y="476672"/>
            <a:ext cx="550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DARUVAR </a:t>
            </a:r>
          </a:p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Archaeological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Museum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Zagreb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AD 209-211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7740352" y="1340768"/>
            <a:ext cx="720080" cy="10801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 descr="3.2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2662870" cy="52292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851920" y="2348880"/>
            <a:ext cx="5040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(o) D(o)m(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estico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et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Silvanae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Seius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Ingenuus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b(ene)f(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iciarius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(n)s(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ularis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pro se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et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suis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v(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otum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s(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olvit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l(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ibens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m(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erito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</a:p>
          <a:p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Imp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eratore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Antonin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(o) </a:t>
            </a:r>
          </a:p>
          <a:p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III 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[et]  Geta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Caes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(are) II 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co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(n)s(</a:t>
            </a:r>
            <a:r>
              <a:rPr lang="hr-H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ulibus</a:t>
            </a:r>
            <a:r>
              <a:rPr lang="hr-H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Verdana"/>
                <a:cs typeface="Verdana"/>
              </a:rPr>
              <a:t>)</a:t>
            </a:r>
            <a:endParaRPr lang="hr-HR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491880" y="908720"/>
            <a:ext cx="559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DARUVAR</a:t>
            </a:r>
          </a:p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Archaeological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Museum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in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Zagreb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AD 208 (imperial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consulships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)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067944" y="5157192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Silvanus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Domesticus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680</Words>
  <Application>Microsoft Office PowerPoint</Application>
  <PresentationFormat>Prikaz na zaslonu (4:3)</PresentationFormat>
  <Paragraphs>146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Branka Migotti</dc:creator>
  <cp:lastModifiedBy>Branka Migotti</cp:lastModifiedBy>
  <cp:revision>149</cp:revision>
  <dcterms:created xsi:type="dcterms:W3CDTF">2016-06-08T09:51:10Z</dcterms:created>
  <dcterms:modified xsi:type="dcterms:W3CDTF">2017-05-04T15:04:52Z</dcterms:modified>
</cp:coreProperties>
</file>