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0" r:id="rId9"/>
    <p:sldId id="261" r:id="rId10"/>
    <p:sldId id="268" r:id="rId11"/>
    <p:sldId id="269" r:id="rId12"/>
    <p:sldId id="264" r:id="rId1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0000"/>
    <a:srgbClr val="600900"/>
    <a:srgbClr val="000066"/>
    <a:srgbClr val="008000"/>
    <a:srgbClr val="3605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DA511-CBDF-4125-BC7F-C66C3F3187ED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21E6A-7B08-4C2E-ACC0-F1F8A233C2DF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21E6A-7B08-4C2E-ACC0-F1F8A233C2DF}" type="slidenum">
              <a:rPr lang="hr-HR" smtClean="0"/>
              <a:pPr/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21E6A-7B08-4C2E-ACC0-F1F8A233C2DF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21E6A-7B08-4C2E-ACC0-F1F8A233C2DF}" type="slidenum">
              <a:rPr lang="hr-HR" smtClean="0"/>
              <a:pPr/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221E6A-7B08-4C2E-ACC0-F1F8A233C2DF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72E77-2940-4936-8DE1-2A79DFF88C4E}" type="datetimeFigureOut">
              <a:rPr lang="hr-HR" smtClean="0"/>
              <a:pPr/>
              <a:t>19.9.2017.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B62FA-8E1C-43E3-B671-2EC13346D5AC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jpeg"/><Relationship Id="rId4" Type="http://schemas.openxmlformats.org/officeDocument/2006/relationships/package" Target="../embeddings/Microsoft_Office_PowerPoint_2007_Presentation1.pptx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467544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    </a:t>
            </a:r>
            <a:endParaRPr lang="hr-HR" sz="36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683568" y="5085184"/>
            <a:ext cx="6670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Branka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Migotti</a:t>
            </a: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Croatian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Academy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Sciences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Arts</a:t>
            </a:r>
            <a:endParaRPr lang="hr-HR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r-HR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Zagreb </a:t>
            </a:r>
            <a:endParaRPr lang="hr-HR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13526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ROMAN FUNERARY  STONES OF 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SOUTH-WESTERN PANNONIA: </a:t>
            </a:r>
            <a:endParaRPr kumimoji="0" lang="hr-HR" sz="36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Georgia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GEOLOGICAL ASPECT</a:t>
            </a:r>
            <a:r>
              <a:rPr kumimoji="0" lang="en-GB" sz="36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GB" sz="36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9" name="Picture 5" descr="hrzz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5301208"/>
            <a:ext cx="1296144" cy="543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PP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08720"/>
            <a:ext cx="2494028" cy="4176464"/>
          </a:xfrm>
          <a:prstGeom prst="rect">
            <a:avLst/>
          </a:prstGeom>
          <a:noFill/>
        </p:spPr>
      </p:pic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3635375" y="5805488"/>
            <a:ext cx="46815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r-HR" sz="2000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79512" y="33265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Sisak (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Siscia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),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-1st c.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cxnSp>
        <p:nvCxnSpPr>
          <p:cNvPr id="26" name="Ravni poveznik sa strelicom 25"/>
          <p:cNvCxnSpPr/>
          <p:nvPr/>
        </p:nvCxnSpPr>
        <p:spPr>
          <a:xfrm flipH="1">
            <a:off x="5364088" y="4509120"/>
            <a:ext cx="997189" cy="446277"/>
          </a:xfrm>
          <a:prstGeom prst="straightConnector1">
            <a:avLst/>
          </a:prstGeom>
          <a:ln w="28575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Slika 19" descr="m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1628800"/>
            <a:ext cx="5715000" cy="3255264"/>
          </a:xfrm>
          <a:prstGeom prst="rect">
            <a:avLst/>
          </a:prstGeom>
          <a:ln>
            <a:solidFill>
              <a:srgbClr val="680000"/>
            </a:solidFill>
          </a:ln>
        </p:spPr>
      </p:pic>
      <p:sp>
        <p:nvSpPr>
          <p:cNvPr id="33" name="Dijagram toka: Poveznik 32"/>
          <p:cNvSpPr/>
          <p:nvPr/>
        </p:nvSpPr>
        <p:spPr>
          <a:xfrm flipH="1">
            <a:off x="4139953" y="2996952"/>
            <a:ext cx="72008" cy="72008"/>
          </a:xfrm>
          <a:prstGeom prst="flowChartConnector">
            <a:avLst/>
          </a:prstGeom>
          <a:solidFill>
            <a:srgbClr val="680000"/>
          </a:solidFill>
          <a:ln>
            <a:solidFill>
              <a:srgbClr val="6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7" name="TekstniOkvir 36"/>
          <p:cNvSpPr txBox="1"/>
          <p:nvPr/>
        </p:nvSpPr>
        <p:spPr>
          <a:xfrm>
            <a:off x="3275856" y="2924944"/>
            <a:ext cx="864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 b="1" dirty="0" smtClean="0">
                <a:solidFill>
                  <a:srgbClr val="600900"/>
                </a:solidFill>
                <a:latin typeface="Georgia" pitchFamily="18" charset="0"/>
              </a:rPr>
              <a:t>AURISINA</a:t>
            </a:r>
            <a:endParaRPr lang="hr-HR" sz="900" b="1" dirty="0">
              <a:solidFill>
                <a:srgbClr val="600900"/>
              </a:solidFill>
              <a:latin typeface="Georgia" pitchFamily="18" charset="0"/>
            </a:endParaRPr>
          </a:p>
        </p:txBody>
      </p:sp>
      <p:cxnSp>
        <p:nvCxnSpPr>
          <p:cNvPr id="47" name="Ravni poveznik sa strelicom 46"/>
          <p:cNvCxnSpPr/>
          <p:nvPr/>
        </p:nvCxnSpPr>
        <p:spPr>
          <a:xfrm flipV="1">
            <a:off x="4211960" y="2204864"/>
            <a:ext cx="792088" cy="792088"/>
          </a:xfrm>
          <a:prstGeom prst="straightConnector1">
            <a:avLst/>
          </a:prstGeom>
          <a:ln w="28575">
            <a:solidFill>
              <a:srgbClr val="600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sa strelicom 16"/>
          <p:cNvCxnSpPr/>
          <p:nvPr/>
        </p:nvCxnSpPr>
        <p:spPr>
          <a:xfrm>
            <a:off x="4427984" y="3140968"/>
            <a:ext cx="3240360" cy="0"/>
          </a:xfrm>
          <a:prstGeom prst="straightConnector1">
            <a:avLst/>
          </a:prstGeom>
          <a:ln w="28575">
            <a:solidFill>
              <a:srgbClr val="600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ni poveznik sa strelicom 18"/>
          <p:cNvCxnSpPr/>
          <p:nvPr/>
        </p:nvCxnSpPr>
        <p:spPr>
          <a:xfrm flipV="1">
            <a:off x="5652120" y="3212976"/>
            <a:ext cx="2016224" cy="504056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99592" y="188640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CHARACTERIZATION OF STONES OTHER THAN MARBLE 2017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323528" y="188640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80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samples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from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NW Croatia (SW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Pannonia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</a:t>
            </a: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METHODS: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macroscopy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</a:t>
            </a:r>
          </a:p>
          <a:p>
            <a:pPr>
              <a:buFontTx/>
              <a:buChar char="-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microscopy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(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polarizing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light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microscope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electron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microscope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X-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ray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diffractions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>
              <a:buFontTx/>
              <a:buChar char="-"/>
            </a:pP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chemical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analyses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</a:p>
        </p:txBody>
      </p:sp>
      <p:pic>
        <p:nvPicPr>
          <p:cNvPr id="4" name="Slika 3" descr="map-Branka_08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924944"/>
            <a:ext cx="5652119" cy="3396021"/>
          </a:xfrm>
          <a:prstGeom prst="rect">
            <a:avLst/>
          </a:prstGeom>
        </p:spPr>
      </p:pic>
      <p:sp>
        <p:nvSpPr>
          <p:cNvPr id="5" name="Elipsa 4"/>
          <p:cNvSpPr/>
          <p:nvPr/>
        </p:nvSpPr>
        <p:spPr>
          <a:xfrm>
            <a:off x="4716016" y="4005064"/>
            <a:ext cx="2736304" cy="1656184"/>
          </a:xfrm>
          <a:prstGeom prst="ellipse">
            <a:avLst/>
          </a:prstGeom>
          <a:noFill/>
          <a:ln w="28575">
            <a:solidFill>
              <a:srgbClr val="6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467544" y="242088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3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THANK YOU FOR YOUR ATTENTION!</a:t>
            </a:r>
            <a:endParaRPr lang="hr-HR" sz="3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683568" y="623731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 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0" y="1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FUNERARY STONES OF SW PANNONIA IN THEIR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MATERIAL, 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S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OCIAL 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 RELIGIOUS CONTEXT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(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May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2015 –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May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2018)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1475656" y="3284984"/>
            <a:ext cx="1584176" cy="936104"/>
          </a:xfrm>
          <a:prstGeom prst="ellipse">
            <a:avLst/>
          </a:prstGeom>
          <a:noFill/>
          <a:ln w="190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6660232" y="2996952"/>
            <a:ext cx="1656184" cy="1080120"/>
          </a:xfrm>
          <a:prstGeom prst="ellipse">
            <a:avLst/>
          </a:prstGeom>
          <a:noFill/>
          <a:ln w="1905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TekstniOkvir 8"/>
          <p:cNvSpPr txBox="1"/>
          <p:nvPr/>
        </p:nvSpPr>
        <p:spPr>
          <a:xfrm>
            <a:off x="323528" y="69269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           </a:t>
            </a:r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4211960" y="1196752"/>
            <a:ext cx="50405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latin typeface="Georgia" pitchFamily="18" charset="0"/>
              </a:rPr>
              <a:t>                           </a:t>
            </a:r>
            <a:r>
              <a:rPr lang="hr-HR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COLLABORATING  INSTITUTIONS:</a:t>
            </a:r>
            <a:endParaRPr lang="hr-HR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2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   </a:t>
            </a: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Archaeological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Museum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 Zagreb</a:t>
            </a:r>
            <a:endParaRPr lang="hr-H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             ●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T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Slovenian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Academy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Sciences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Arts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Ljubljana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Faculty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Philosophy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 Ljubljana (</a:t>
            </a:r>
            <a:r>
              <a:rPr lang="hr-HR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Bojan Djurić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5" name="Slika 14" descr="migotti fig. 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4941812" cy="4680520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1259632" y="3212976"/>
            <a:ext cx="1152128" cy="864096"/>
          </a:xfrm>
          <a:prstGeom prst="ellipse">
            <a:avLst/>
          </a:prstGeom>
          <a:noFill/>
          <a:ln w="19050">
            <a:solidFill>
              <a:srgbClr val="6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TekstniOkvir 16"/>
          <p:cNvSpPr txBox="1"/>
          <p:nvPr/>
        </p:nvSpPr>
        <p:spPr>
          <a:xfrm>
            <a:off x="5148064" y="3861048"/>
            <a:ext cx="399593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TERRITORY:</a:t>
            </a: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ANDAUTONIA (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Ščitarjevo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/ Zagreb)</a:t>
            </a:r>
          </a:p>
          <a:p>
            <a:endParaRPr lang="hr-H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SISCIA (Sisak)</a:t>
            </a:r>
          </a:p>
          <a:p>
            <a:endParaRPr lang="hr-H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AQUAE BALISSAE (Daruvar)</a:t>
            </a:r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/>
          <p:cNvSpPr txBox="1"/>
          <p:nvPr/>
        </p:nvSpPr>
        <p:spPr>
          <a:xfrm>
            <a:off x="611560" y="188640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                      </a:t>
            </a:r>
            <a:endParaRPr lang="hr-HR" sz="20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Slika 5" descr="KARTA ZA LONDON2017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980728"/>
            <a:ext cx="4388917" cy="4248472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395536" y="188640"/>
            <a:ext cx="845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GEOARCHAEOLOGICAL RESEARCH IN CROATIA SO FAR 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52" name="Picture 4" descr="C:\Users\bmigotti\Desktop\Relief_map_of_Croati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2348880"/>
            <a:ext cx="3814583" cy="3863985"/>
          </a:xfrm>
          <a:prstGeom prst="rect">
            <a:avLst/>
          </a:prstGeom>
          <a:noFill/>
        </p:spPr>
      </p:pic>
      <p:sp>
        <p:nvSpPr>
          <p:cNvPr id="10" name="TekstniOkvir 9"/>
          <p:cNvSpPr txBox="1"/>
          <p:nvPr/>
        </p:nvSpPr>
        <p:spPr>
          <a:xfrm>
            <a:off x="0" y="692696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CHRONOLOGICAL </a:t>
            </a: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TRAJECTORY:</a:t>
            </a:r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cxnSp>
        <p:nvCxnSpPr>
          <p:cNvPr id="12" name="Ravni poveznik sa strelicom 11"/>
          <p:cNvCxnSpPr/>
          <p:nvPr/>
        </p:nvCxnSpPr>
        <p:spPr>
          <a:xfrm>
            <a:off x="2123728" y="1124744"/>
            <a:ext cx="3384376" cy="1656184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ni poveznik sa strelicom 13"/>
          <p:cNvCxnSpPr/>
          <p:nvPr/>
        </p:nvCxnSpPr>
        <p:spPr>
          <a:xfrm>
            <a:off x="2195736" y="1124744"/>
            <a:ext cx="3528392" cy="1152128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sa strelicom 15"/>
          <p:cNvCxnSpPr/>
          <p:nvPr/>
        </p:nvCxnSpPr>
        <p:spPr>
          <a:xfrm>
            <a:off x="2195736" y="1124744"/>
            <a:ext cx="4032448" cy="792088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-252536" y="1556792"/>
          <a:ext cx="9170199" cy="5157192"/>
        </p:xfrm>
        <a:graphic>
          <a:graphicData uri="http://schemas.openxmlformats.org/presentationml/2006/ole">
            <p:oleObj spid="_x0000_s1030" name="Presentation" r:id="rId4" imgW="6094361" imgH="3427400" progId="PowerPoint.Show.12">
              <p:embed/>
            </p:oleObj>
          </a:graphicData>
        </a:graphic>
      </p:graphicFrame>
      <p:sp>
        <p:nvSpPr>
          <p:cNvPr id="3" name="TekstniOkvir 2"/>
          <p:cNvSpPr txBox="1"/>
          <p:nvPr/>
        </p:nvSpPr>
        <p:spPr>
          <a:xfrm>
            <a:off x="323528" y="99931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5796136" y="1556792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kstniOkvir 8"/>
          <p:cNvSpPr txBox="1"/>
          <p:nvPr/>
        </p:nvSpPr>
        <p:spPr>
          <a:xfrm>
            <a:off x="107504" y="285293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</a:t>
            </a: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7" name="TekstniOkvir 6"/>
          <p:cNvSpPr txBox="1"/>
          <p:nvPr/>
        </p:nvSpPr>
        <p:spPr>
          <a:xfrm>
            <a:off x="2411760" y="0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                    MARBLE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0" y="404664"/>
            <a:ext cx="889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H.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Müller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(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Univ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.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Natural Resources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Applied Life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Sciences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Vienna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 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B. Djurić:</a:t>
            </a:r>
          </a:p>
          <a:p>
            <a:endParaRPr lang="hr-HR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Museum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Slavonia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Osijek, 2004/5      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Archaeological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Museum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Zagreb, 2008 </a:t>
            </a:r>
          </a:p>
          <a:p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10" name="Slika 9" descr="Alpenrelief_01 cop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1700808"/>
            <a:ext cx="3120619" cy="2232248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899592" y="1628800"/>
            <a:ext cx="2880320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Elipsa 15"/>
          <p:cNvSpPr/>
          <p:nvPr/>
        </p:nvSpPr>
        <p:spPr>
          <a:xfrm>
            <a:off x="7236296" y="1916832"/>
            <a:ext cx="720080" cy="504056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Zaobljeni pravokutnik 16"/>
          <p:cNvSpPr/>
          <p:nvPr/>
        </p:nvSpPr>
        <p:spPr>
          <a:xfrm>
            <a:off x="2699792" y="5373216"/>
            <a:ext cx="648072" cy="216024"/>
          </a:xfrm>
          <a:prstGeom prst="round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Zaobljeni pravokutnik 18"/>
          <p:cNvSpPr/>
          <p:nvPr/>
        </p:nvSpPr>
        <p:spPr>
          <a:xfrm>
            <a:off x="5076056" y="5733256"/>
            <a:ext cx="576064" cy="216024"/>
          </a:xfrm>
          <a:prstGeom prst="roundRect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niOkvir 7"/>
          <p:cNvSpPr txBox="1"/>
          <p:nvPr/>
        </p:nvSpPr>
        <p:spPr>
          <a:xfrm>
            <a:off x="827584" y="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               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TekstniOkvir 15"/>
          <p:cNvSpPr txBox="1"/>
          <p:nvPr/>
        </p:nvSpPr>
        <p:spPr>
          <a:xfrm>
            <a:off x="6228184" y="3356992"/>
            <a:ext cx="2915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</a:t>
            </a:r>
            <a:endParaRPr lang="hr-HR" sz="12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21" name="Pravokutnik 20"/>
          <p:cNvSpPr/>
          <p:nvPr/>
        </p:nvSpPr>
        <p:spPr>
          <a:xfrm>
            <a:off x="755576" y="4149080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200" i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Georgia" pitchFamily="18" charset="0"/>
              </a:rPr>
              <a:t>           </a:t>
            </a:r>
            <a:endParaRPr lang="hr-HR" sz="1400" dirty="0">
              <a:solidFill>
                <a:prstClr val="black">
                  <a:lumMod val="65000"/>
                  <a:lumOff val="35000"/>
                </a:prstClr>
              </a:solidFill>
              <a:latin typeface="Georgia" pitchFamily="18" charset="0"/>
            </a:endParaRPr>
          </a:p>
        </p:txBody>
      </p:sp>
      <p:sp>
        <p:nvSpPr>
          <p:cNvPr id="27" name="TekstniOkvir 26"/>
          <p:cNvSpPr txBox="1"/>
          <p:nvPr/>
        </p:nvSpPr>
        <p:spPr>
          <a:xfrm>
            <a:off x="827584" y="6237312"/>
            <a:ext cx="4719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endParaRPr lang="hr-HR" sz="16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4499992" y="2780928"/>
            <a:ext cx="464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  <a:ea typeface="Verdana" pitchFamily="34" charset="0"/>
                <a:cs typeface="Verdana" pitchFamily="34" charset="0"/>
              </a:rPr>
              <a:t>         </a:t>
            </a:r>
            <a:endParaRPr lang="hr-HR" sz="16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6444208" y="5891212"/>
            <a:ext cx="2902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</a:t>
            </a:r>
            <a:endParaRPr lang="hr-HR" sz="1400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TekstniOkvir 13"/>
          <p:cNvSpPr txBox="1"/>
          <p:nvPr/>
        </p:nvSpPr>
        <p:spPr>
          <a:xfrm>
            <a:off x="3923928" y="908720"/>
            <a:ext cx="5220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endParaRPr lang="hr-HR" dirty="0" smtClean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  <a:p>
            <a:r>
              <a:rPr lang="hr-H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0" y="836712"/>
            <a:ext cx="838842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H. MÜLLER, THE ARCHAEOLOGICAL MUSEUM IN ZAGREB,  2008</a:t>
            </a:r>
          </a:p>
          <a:p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METHODS</a:t>
            </a:r>
          </a:p>
          <a:p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O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stable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isotopes</a:t>
            </a: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Microscopic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analysis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thin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section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for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minerals</a:t>
            </a: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Geochemical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analysis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for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trace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elements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pPr marL="342900" indent="-342900">
              <a:buAutoNum type="arabicPeriod"/>
            </a:pP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60 SAMPLES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14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inconclusive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terms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differentiation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Gummern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/ Pohorje 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unattributed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26.6% 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total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60 </a:t>
            </a:r>
            <a:r>
              <a:rPr lang="hr-HR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inconclusive</a:t>
            </a:r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14/3</a:t>
            </a:r>
          </a:p>
          <a:p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hr-HR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>
              <a:buAutoNum type="arabicPeriod"/>
            </a:pP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/>
          <p:cNvSpPr txBox="1"/>
          <p:nvPr/>
        </p:nvSpPr>
        <p:spPr>
          <a:xfrm>
            <a:off x="1115616" y="260648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      </a:t>
            </a:r>
            <a:endParaRPr lang="hr-HR" sz="2000" i="1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3563888" y="5615529"/>
            <a:ext cx="558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 </a:t>
            </a:r>
            <a:endParaRPr lang="hr-HR" sz="20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1" name="TekstniOkvir 20"/>
          <p:cNvSpPr txBox="1"/>
          <p:nvPr/>
        </p:nvSpPr>
        <p:spPr>
          <a:xfrm>
            <a:off x="5436096" y="2060848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smtClean="0">
                <a:solidFill>
                  <a:srgbClr val="680000"/>
                </a:solidFill>
              </a:rPr>
              <a:t> </a:t>
            </a:r>
            <a:endParaRPr lang="hr-HR" sz="2000" dirty="0">
              <a:solidFill>
                <a:srgbClr val="680000"/>
              </a:solidFill>
              <a:latin typeface="Georgia" pitchFamily="18" charset="0"/>
            </a:endParaRPr>
          </a:p>
        </p:txBody>
      </p:sp>
      <p:sp>
        <p:nvSpPr>
          <p:cNvPr id="22" name="Pravokutnik 21"/>
          <p:cNvSpPr/>
          <p:nvPr/>
        </p:nvSpPr>
        <p:spPr>
          <a:xfrm>
            <a:off x="179512" y="332656"/>
            <a:ext cx="8964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W. PROCHASKA 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Department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Applied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Geological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Sciences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University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Leoben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SW-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Pannonian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marble,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characterization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2017</a:t>
            </a:r>
          </a:p>
          <a:p>
            <a:r>
              <a:rPr lang="hr-HR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29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/ 25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samples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METHODS</a:t>
            </a: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C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O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isotope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ratio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trace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element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chemistry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inclusion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fluid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chemistry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  <a:p>
            <a:pPr marL="342900" indent="-342900"/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endParaRPr lang="hr-HR" dirty="0"/>
          </a:p>
        </p:txBody>
      </p:sp>
      <p:sp>
        <p:nvSpPr>
          <p:cNvPr id="26" name="Pravokutnik 25"/>
          <p:cNvSpPr/>
          <p:nvPr/>
        </p:nvSpPr>
        <p:spPr>
          <a:xfrm>
            <a:off x="1187624" y="3717032"/>
            <a:ext cx="6408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Müller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:</a:t>
            </a: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  <a:ea typeface="Verdana"/>
                <a:cs typeface="Verdana"/>
              </a:rPr>
              <a:t>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O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stable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isotopes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microscopic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analysis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thin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section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for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minerals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  <a:p>
            <a:pPr marL="342900" indent="-342900"/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</a:rPr>
              <a:t>●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geochemical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analysis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for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trace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elements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</a:p>
        </p:txBody>
      </p:sp>
      <p:sp>
        <p:nvSpPr>
          <p:cNvPr id="27" name="TekstniOkvir 26"/>
          <p:cNvSpPr txBox="1"/>
          <p:nvPr/>
        </p:nvSpPr>
        <p:spPr>
          <a:xfrm>
            <a:off x="1187624" y="5517232"/>
            <a:ext cx="338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M. BELAK: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accessory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minerals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8" name="Pravokutnik 7"/>
          <p:cNvSpPr/>
          <p:nvPr/>
        </p:nvSpPr>
        <p:spPr>
          <a:xfrm>
            <a:off x="467544" y="3140968"/>
            <a:ext cx="2664296" cy="288032"/>
          </a:xfrm>
          <a:prstGeom prst="rect">
            <a:avLst/>
          </a:prstGeom>
          <a:noFill/>
          <a:ln>
            <a:solidFill>
              <a:srgbClr val="6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/>
          <p:cNvSpPr/>
          <p:nvPr/>
        </p:nvSpPr>
        <p:spPr>
          <a:xfrm>
            <a:off x="1547664" y="4365104"/>
            <a:ext cx="5328592" cy="288032"/>
          </a:xfrm>
          <a:prstGeom prst="rect">
            <a:avLst/>
          </a:prstGeom>
          <a:noFill/>
          <a:ln w="28575">
            <a:solidFill>
              <a:srgbClr val="600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kstniOkvir 34"/>
          <p:cNvSpPr txBox="1"/>
          <p:nvPr/>
        </p:nvSpPr>
        <p:spPr>
          <a:xfrm>
            <a:off x="8604448" y="24208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7" name="TekstniOkvir 36"/>
          <p:cNvSpPr txBox="1"/>
          <p:nvPr/>
        </p:nvSpPr>
        <p:spPr>
          <a:xfrm>
            <a:off x="8676456" y="2996952"/>
            <a:ext cx="53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9" name="TekstniOkvir 38"/>
          <p:cNvSpPr txBox="1"/>
          <p:nvPr/>
        </p:nvSpPr>
        <p:spPr>
          <a:xfrm>
            <a:off x="8676456" y="3789040"/>
            <a:ext cx="472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4499992" y="3645024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3200" dirty="0">
              <a:latin typeface="Georgia" pitchFamily="18" charset="0"/>
            </a:endParaRPr>
          </a:p>
        </p:txBody>
      </p:sp>
      <p:sp>
        <p:nvSpPr>
          <p:cNvPr id="25" name="TekstniOkvir 24"/>
          <p:cNvSpPr txBox="1"/>
          <p:nvPr/>
        </p:nvSpPr>
        <p:spPr>
          <a:xfrm>
            <a:off x="8677460" y="4365104"/>
            <a:ext cx="46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22" name="TekstniOkvir 21"/>
          <p:cNvSpPr txBox="1"/>
          <p:nvPr/>
        </p:nvSpPr>
        <p:spPr>
          <a:xfrm>
            <a:off x="4355976" y="407707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atin typeface="Georgia" pitchFamily="18" charset="0"/>
              </a:rPr>
              <a:t> </a:t>
            </a:r>
            <a:endParaRPr lang="hr-HR" sz="2000" dirty="0" smtClean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5554675" cy="393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kstniOkvir 28"/>
          <p:cNvSpPr txBox="1"/>
          <p:nvPr/>
        </p:nvSpPr>
        <p:spPr>
          <a:xfrm>
            <a:off x="107504" y="260648"/>
            <a:ext cx="680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W.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Prochaska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,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evaluation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: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multivariate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discrimination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analysis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TekstniOkvir 30"/>
          <p:cNvSpPr txBox="1"/>
          <p:nvPr/>
        </p:nvSpPr>
        <p:spPr>
          <a:xfrm>
            <a:off x="467544" y="764704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Pohorje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Gummern</a:t>
            </a:r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no. 22 (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Gummern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endParaRPr lang="hr-HR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double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checked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samples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25 = Pohorje</a:t>
            </a:r>
          </a:p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19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24 =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Salla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" name="Slika 31" descr="726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429000"/>
            <a:ext cx="1872208" cy="2808312"/>
          </a:xfrm>
          <a:prstGeom prst="rect">
            <a:avLst/>
          </a:prstGeom>
        </p:spPr>
      </p:pic>
      <p:pic>
        <p:nvPicPr>
          <p:cNvPr id="33" name="Slika 32" descr="22379-1 - Kekrestine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620688"/>
            <a:ext cx="1672358" cy="2448272"/>
          </a:xfrm>
          <a:prstGeom prst="rect">
            <a:avLst/>
          </a:prstGeom>
        </p:spPr>
      </p:pic>
      <p:sp>
        <p:nvSpPr>
          <p:cNvPr id="41" name="TekstniOkvir 40"/>
          <p:cNvSpPr txBox="1"/>
          <p:nvPr/>
        </p:nvSpPr>
        <p:spPr>
          <a:xfrm>
            <a:off x="6012160" y="2060848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    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no. 24</a:t>
            </a:r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43" name="TekstniOkvir 42"/>
          <p:cNvSpPr txBox="1"/>
          <p:nvPr/>
        </p:nvSpPr>
        <p:spPr>
          <a:xfrm>
            <a:off x="6300192" y="6237312"/>
            <a:ext cx="2843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Leibnitz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/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Flavia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Solva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(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Salla</a:t>
            </a:r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)</a:t>
            </a:r>
            <a:endParaRPr lang="hr-HR" sz="1600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07504" y="476672"/>
          <a:ext cx="8860299" cy="5976664"/>
        </p:xfrm>
        <a:graphic>
          <a:graphicData uri="http://schemas.openxmlformats.org/presentationml/2006/ole">
            <p:oleObj spid="_x0000_s19461" name="Image" r:id="rId3" imgW="3599695" imgH="2428850" progId="">
              <p:embed/>
            </p:oleObj>
          </a:graphicData>
        </a:graphic>
      </p:graphicFrame>
      <p:sp>
        <p:nvSpPr>
          <p:cNvPr id="6" name="Elipsa 5"/>
          <p:cNvSpPr/>
          <p:nvPr/>
        </p:nvSpPr>
        <p:spPr>
          <a:xfrm>
            <a:off x="9144000" y="3284984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Zaobljeni pravokutnik 8"/>
          <p:cNvSpPr/>
          <p:nvPr/>
        </p:nvSpPr>
        <p:spPr>
          <a:xfrm>
            <a:off x="2267744" y="4941168"/>
            <a:ext cx="576064" cy="216024"/>
          </a:xfrm>
          <a:prstGeom prst="round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Zaobljeni pravokutnik 9"/>
          <p:cNvSpPr/>
          <p:nvPr/>
        </p:nvSpPr>
        <p:spPr>
          <a:xfrm>
            <a:off x="4932040" y="5373216"/>
            <a:ext cx="648072" cy="216024"/>
          </a:xfrm>
          <a:prstGeom prst="round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Zaobljeni pravokutnik 10"/>
          <p:cNvSpPr/>
          <p:nvPr/>
        </p:nvSpPr>
        <p:spPr>
          <a:xfrm>
            <a:off x="4788024" y="3717032"/>
            <a:ext cx="504056" cy="216024"/>
          </a:xfrm>
          <a:prstGeom prst="round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kutnik 10"/>
          <p:cNvSpPr/>
          <p:nvPr/>
        </p:nvSpPr>
        <p:spPr>
          <a:xfrm>
            <a:off x="1187624" y="2348880"/>
            <a:ext cx="374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1400" i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                                                                                                                </a:t>
            </a:r>
            <a:endParaRPr lang="hr-HR" sz="1400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13" name="TekstniOkvir 12"/>
          <p:cNvSpPr txBox="1"/>
          <p:nvPr/>
        </p:nvSpPr>
        <p:spPr>
          <a:xfrm>
            <a:off x="611560" y="11663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                                                                                        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kstniOkvir 14"/>
          <p:cNvSpPr txBox="1"/>
          <p:nvPr/>
        </p:nvSpPr>
        <p:spPr>
          <a:xfrm>
            <a:off x="6228184" y="11663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5148064" y="3429000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</a:t>
            </a:r>
            <a:endParaRPr lang="hr-HR" dirty="0">
              <a:latin typeface="Georgia" pitchFamily="18" charset="0"/>
            </a:endParaRPr>
          </a:p>
        </p:txBody>
      </p:sp>
      <p:sp>
        <p:nvSpPr>
          <p:cNvPr id="18" name="TekstniOkvir 17"/>
          <p:cNvSpPr txBox="1"/>
          <p:nvPr/>
        </p:nvSpPr>
        <p:spPr>
          <a:xfrm>
            <a:off x="4644008" y="35730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ekstniOkvir 18"/>
          <p:cNvSpPr txBox="1"/>
          <p:nvPr/>
        </p:nvSpPr>
        <p:spPr>
          <a:xfrm>
            <a:off x="-180528" y="56612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rPr>
              <a:t>    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Georgia" pitchFamily="18" charset="0"/>
            </a:endParaRPr>
          </a:p>
        </p:txBody>
      </p:sp>
      <p:cxnSp>
        <p:nvCxnSpPr>
          <p:cNvPr id="21" name="Ravni poveznik sa strelicom 20"/>
          <p:cNvCxnSpPr/>
          <p:nvPr/>
        </p:nvCxnSpPr>
        <p:spPr>
          <a:xfrm>
            <a:off x="2627784" y="0"/>
            <a:ext cx="0" cy="476672"/>
          </a:xfrm>
          <a:prstGeom prst="straightConnector1">
            <a:avLst/>
          </a:prstGeom>
          <a:ln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PP 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6604616" cy="5544616"/>
          </a:xfrm>
          <a:prstGeom prst="rect">
            <a:avLst/>
          </a:prstGeom>
          <a:noFill/>
        </p:spPr>
      </p:pic>
      <p:sp>
        <p:nvSpPr>
          <p:cNvPr id="16" name="TekstniOkvir 15"/>
          <p:cNvSpPr txBox="1"/>
          <p:nvPr/>
        </p:nvSpPr>
        <p:spPr>
          <a:xfrm>
            <a:off x="179512" y="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OTHER STONES – “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rule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of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the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closest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possible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</a:t>
            </a:r>
            <a:r>
              <a:rPr lang="hr-HR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source</a:t>
            </a:r>
            <a:r>
              <a:rPr lang="hr-H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” </a:t>
            </a:r>
            <a:endParaRPr lang="hr-HR" dirty="0">
              <a:solidFill>
                <a:schemeClr val="tx1">
                  <a:lumMod val="50000"/>
                  <a:lumOff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20" name="Slika 19" descr="Sisak_HOF 580-Ha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620688"/>
            <a:ext cx="3923928" cy="2621487"/>
          </a:xfrm>
          <a:prstGeom prst="rect">
            <a:avLst/>
          </a:prstGeom>
        </p:spPr>
      </p:pic>
      <p:sp>
        <p:nvSpPr>
          <p:cNvPr id="22" name="TekstniOkvir 21"/>
          <p:cNvSpPr txBox="1"/>
          <p:nvPr/>
        </p:nvSpPr>
        <p:spPr>
          <a:xfrm>
            <a:off x="6660232" y="3068960"/>
            <a:ext cx="2134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    Sisak, 3rd </a:t>
            </a:r>
            <a:r>
              <a:rPr lang="hr-HR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c.</a:t>
            </a:r>
            <a:r>
              <a:rPr lang="hr-HR" dirty="0" smtClean="0"/>
              <a:t>.</a:t>
            </a:r>
            <a:endParaRPr lang="hr-HR" dirty="0"/>
          </a:p>
        </p:txBody>
      </p:sp>
      <p:sp>
        <p:nvSpPr>
          <p:cNvPr id="23" name="Elipsa 22"/>
          <p:cNvSpPr/>
          <p:nvPr/>
        </p:nvSpPr>
        <p:spPr>
          <a:xfrm>
            <a:off x="4067944" y="1916832"/>
            <a:ext cx="720080" cy="648072"/>
          </a:xfrm>
          <a:prstGeom prst="ellipse">
            <a:avLst/>
          </a:prstGeom>
          <a:noFill/>
          <a:ln>
            <a:solidFill>
              <a:srgbClr val="6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Elipsa 23"/>
          <p:cNvSpPr/>
          <p:nvPr/>
        </p:nvSpPr>
        <p:spPr>
          <a:xfrm>
            <a:off x="2195736" y="4221088"/>
            <a:ext cx="648072" cy="432048"/>
          </a:xfrm>
          <a:prstGeom prst="ellipse">
            <a:avLst/>
          </a:prstGeom>
          <a:noFill/>
          <a:ln>
            <a:solidFill>
              <a:srgbClr val="68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8" name="Ravni poveznik sa strelicom 27"/>
          <p:cNvCxnSpPr/>
          <p:nvPr/>
        </p:nvCxnSpPr>
        <p:spPr>
          <a:xfrm>
            <a:off x="4499992" y="2204864"/>
            <a:ext cx="72008" cy="2088232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ni poveznik sa strelicom 30"/>
          <p:cNvCxnSpPr/>
          <p:nvPr/>
        </p:nvCxnSpPr>
        <p:spPr>
          <a:xfrm flipH="1">
            <a:off x="4283968" y="4221088"/>
            <a:ext cx="216024" cy="0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vni poveznik sa strelicom 32"/>
          <p:cNvCxnSpPr/>
          <p:nvPr/>
        </p:nvCxnSpPr>
        <p:spPr>
          <a:xfrm flipH="1">
            <a:off x="4211960" y="4221088"/>
            <a:ext cx="72008" cy="504056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vni poveznik sa strelicom 34"/>
          <p:cNvCxnSpPr/>
          <p:nvPr/>
        </p:nvCxnSpPr>
        <p:spPr>
          <a:xfrm flipH="1" flipV="1">
            <a:off x="2483768" y="4221088"/>
            <a:ext cx="1728192" cy="432048"/>
          </a:xfrm>
          <a:prstGeom prst="straightConnector1">
            <a:avLst/>
          </a:prstGeom>
          <a:ln w="28575">
            <a:solidFill>
              <a:srgbClr val="68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avni poveznik sa strelicom 36"/>
          <p:cNvCxnSpPr/>
          <p:nvPr/>
        </p:nvCxnSpPr>
        <p:spPr>
          <a:xfrm>
            <a:off x="4499992" y="2204864"/>
            <a:ext cx="1224136" cy="2808312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vni poveznik sa strelicom 40"/>
          <p:cNvCxnSpPr/>
          <p:nvPr/>
        </p:nvCxnSpPr>
        <p:spPr>
          <a:xfrm flipH="1" flipV="1">
            <a:off x="2627784" y="4365104"/>
            <a:ext cx="3096344" cy="648072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418</Words>
  <Application>Microsoft Office PowerPoint</Application>
  <PresentationFormat>Prikaz na zaslonu (4:3)</PresentationFormat>
  <Paragraphs>126</Paragraphs>
  <Slides>12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2</vt:i4>
      </vt:variant>
      <vt:variant>
        <vt:lpstr>Naslovi slajdova</vt:lpstr>
      </vt:variant>
      <vt:variant>
        <vt:i4>12</vt:i4>
      </vt:variant>
    </vt:vector>
  </HeadingPairs>
  <TitlesOfParts>
    <vt:vector size="15" baseType="lpstr">
      <vt:lpstr>Office tema</vt:lpstr>
      <vt:lpstr>Presentation</vt:lpstr>
      <vt:lpstr>Image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Branka Migotti</dc:creator>
  <cp:lastModifiedBy>Branka Migotti</cp:lastModifiedBy>
  <cp:revision>197</cp:revision>
  <dcterms:created xsi:type="dcterms:W3CDTF">2016-06-08T09:51:10Z</dcterms:created>
  <dcterms:modified xsi:type="dcterms:W3CDTF">2017-09-19T06:55:09Z</dcterms:modified>
</cp:coreProperties>
</file>